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259" r:id="rId3"/>
    <p:sldId id="257" r:id="rId4"/>
    <p:sldId id="258" r:id="rId5"/>
    <p:sldId id="295" r:id="rId6"/>
    <p:sldId id="265" r:id="rId7"/>
    <p:sldId id="293" r:id="rId8"/>
    <p:sldId id="294" r:id="rId9"/>
    <p:sldId id="297" r:id="rId10"/>
    <p:sldId id="296" r:id="rId11"/>
    <p:sldId id="320" r:id="rId12"/>
    <p:sldId id="319" r:id="rId13"/>
    <p:sldId id="312" r:id="rId14"/>
    <p:sldId id="313" r:id="rId15"/>
    <p:sldId id="311" r:id="rId16"/>
    <p:sldId id="271" r:id="rId17"/>
    <p:sldId id="275" r:id="rId18"/>
    <p:sldId id="306" r:id="rId19"/>
    <p:sldId id="307" r:id="rId20"/>
    <p:sldId id="308" r:id="rId21"/>
    <p:sldId id="298" r:id="rId22"/>
    <p:sldId id="299" r:id="rId23"/>
    <p:sldId id="309" r:id="rId24"/>
    <p:sldId id="304" r:id="rId25"/>
    <p:sldId id="305" r:id="rId26"/>
    <p:sldId id="310" r:id="rId27"/>
    <p:sldId id="300" r:id="rId28"/>
    <p:sldId id="301" r:id="rId29"/>
    <p:sldId id="302" r:id="rId30"/>
    <p:sldId id="303" r:id="rId31"/>
    <p:sldId id="286" r:id="rId32"/>
    <p:sldId id="269" r:id="rId33"/>
    <p:sldId id="267" r:id="rId34"/>
    <p:sldId id="268" r:id="rId35"/>
    <p:sldId id="272" r:id="rId36"/>
    <p:sldId id="280" r:id="rId37"/>
    <p:sldId id="277" r:id="rId38"/>
    <p:sldId id="291" r:id="rId39"/>
    <p:sldId id="262" r:id="rId40"/>
    <p:sldId id="290" r:id="rId41"/>
    <p:sldId id="263" r:id="rId42"/>
    <p:sldId id="266" r:id="rId43"/>
    <p:sldId id="264" r:id="rId44"/>
    <p:sldId id="261" r:id="rId45"/>
    <p:sldId id="270" r:id="rId46"/>
    <p:sldId id="287" r:id="rId47"/>
    <p:sldId id="273" r:id="rId48"/>
    <p:sldId id="274" r:id="rId49"/>
    <p:sldId id="279" r:id="rId50"/>
    <p:sldId id="278" r:id="rId51"/>
    <p:sldId id="281" r:id="rId52"/>
    <p:sldId id="283" r:id="rId53"/>
    <p:sldId id="282" r:id="rId54"/>
    <p:sldId id="284" r:id="rId55"/>
    <p:sldId id="318" r:id="rId56"/>
    <p:sldId id="317" r:id="rId57"/>
    <p:sldId id="314" r:id="rId58"/>
    <p:sldId id="315" r:id="rId59"/>
    <p:sldId id="316" r:id="rId60"/>
    <p:sldId id="288"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2A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52" autoAdjust="0"/>
  </p:normalViewPr>
  <p:slideViewPr>
    <p:cSldViewPr>
      <p:cViewPr>
        <p:scale>
          <a:sx n="66" d="100"/>
          <a:sy n="66" d="100"/>
        </p:scale>
        <p:origin x="-2298" y="-906"/>
      </p:cViewPr>
      <p:guideLst>
        <p:guide orient="horz" pos="2160"/>
        <p:guide pos="2880"/>
      </p:guideLst>
    </p:cSldViewPr>
  </p:slideViewPr>
  <p:notesTextViewPr>
    <p:cViewPr>
      <p:scale>
        <a:sx n="1" d="1"/>
        <a:sy n="1" d="1"/>
      </p:scale>
      <p:origin x="0" y="0"/>
    </p:cViewPr>
  </p:notesTextViewPr>
  <p:sorterViewPr>
    <p:cViewPr>
      <p:scale>
        <a:sx n="100" d="100"/>
        <a:sy n="100" d="100"/>
      </p:scale>
      <p:origin x="0" y="110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D:\4G_Backup_9Ap2008\wine_data_preprocessing-18Jan2008\2000WIT-SOM-8-clusters.txt"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3229269662697"/>
          <c:y val="0.39434216490835472"/>
          <c:w val="0.42194547011517192"/>
          <c:h val="0.56558649191350652"/>
        </c:manualLayout>
      </c:layout>
      <c:radarChart>
        <c:radarStyle val="marker"/>
        <c:varyColors val="0"/>
        <c:ser>
          <c:idx val="0"/>
          <c:order val="0"/>
          <c:tx>
            <c:strRef>
              <c:f>'2000WIT-SOM-8-clusters'!$B$1</c:f>
              <c:strCache>
                <c:ptCount val="1"/>
                <c:pt idx="0">
                  <c:v>C 1</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'2000WIT-SOM-8-clusters'!$B$2:$B$45</c:f>
              <c:numCache>
                <c:formatCode>General</c:formatCode>
                <c:ptCount val="44"/>
                <c:pt idx="0">
                  <c:v>0</c:v>
                </c:pt>
                <c:pt idx="1">
                  <c:v>0</c:v>
                </c:pt>
                <c:pt idx="2">
                  <c:v>0</c:v>
                </c:pt>
                <c:pt idx="3">
                  <c:v>0</c:v>
                </c:pt>
                <c:pt idx="4">
                  <c:v>2.8947368000000206E-2</c:v>
                </c:pt>
                <c:pt idx="5">
                  <c:v>4.3684211000000014E-2</c:v>
                </c:pt>
                <c:pt idx="6">
                  <c:v>7.8421053000000004E-2</c:v>
                </c:pt>
                <c:pt idx="7">
                  <c:v>0.13578947000000041</c:v>
                </c:pt>
                <c:pt idx="8">
                  <c:v>0.32210526000000228</c:v>
                </c:pt>
                <c:pt idx="9">
                  <c:v>0.17684211000000041</c:v>
                </c:pt>
                <c:pt idx="10">
                  <c:v>4.7894737000000749E-2</c:v>
                </c:pt>
                <c:pt idx="11">
                  <c:v>3.3684211000000228E-2</c:v>
                </c:pt>
                <c:pt idx="12">
                  <c:v>3.0000000000000224E-2</c:v>
                </c:pt>
                <c:pt idx="13">
                  <c:v>9.4736842000001514E-2</c:v>
                </c:pt>
                <c:pt idx="14">
                  <c:v>2.2631579000000318E-2</c:v>
                </c:pt>
                <c:pt idx="15">
                  <c:v>0</c:v>
                </c:pt>
                <c:pt idx="16">
                  <c:v>1.8947368000000121E-2</c:v>
                </c:pt>
                <c:pt idx="17">
                  <c:v>5.6315789000000414E-2</c:v>
                </c:pt>
                <c:pt idx="18">
                  <c:v>0.15157894999999999</c:v>
                </c:pt>
                <c:pt idx="19">
                  <c:v>1.8947368000000121E-2</c:v>
                </c:pt>
                <c:pt idx="20">
                  <c:v>9.7894737000000023E-2</c:v>
                </c:pt>
                <c:pt idx="21">
                  <c:v>4.4210526000000423E-2</c:v>
                </c:pt>
                <c:pt idx="22">
                  <c:v>3.1578947000000392E-2</c:v>
                </c:pt>
                <c:pt idx="23">
                  <c:v>6.1578946999999946E-2</c:v>
                </c:pt>
                <c:pt idx="24">
                  <c:v>0</c:v>
                </c:pt>
                <c:pt idx="25">
                  <c:v>2.4736842000000207E-2</c:v>
                </c:pt>
                <c:pt idx="26">
                  <c:v>0.18421053000000145</c:v>
                </c:pt>
                <c:pt idx="27">
                  <c:v>0</c:v>
                </c:pt>
                <c:pt idx="28">
                  <c:v>0</c:v>
                </c:pt>
                <c:pt idx="29">
                  <c:v>0</c:v>
                </c:pt>
                <c:pt idx="30">
                  <c:v>0</c:v>
                </c:pt>
                <c:pt idx="31">
                  <c:v>8.4736842000001478E-2</c:v>
                </c:pt>
                <c:pt idx="32">
                  <c:v>0</c:v>
                </c:pt>
                <c:pt idx="33">
                  <c:v>0</c:v>
                </c:pt>
                <c:pt idx="34">
                  <c:v>3.0000000000000224E-2</c:v>
                </c:pt>
                <c:pt idx="35">
                  <c:v>0</c:v>
                </c:pt>
                <c:pt idx="36">
                  <c:v>0</c:v>
                </c:pt>
                <c:pt idx="37">
                  <c:v>0</c:v>
                </c:pt>
                <c:pt idx="38">
                  <c:v>1.7368421000000196E-2</c:v>
                </c:pt>
                <c:pt idx="39">
                  <c:v>4.4736842000000034E-2</c:v>
                </c:pt>
                <c:pt idx="40">
                  <c:v>0</c:v>
                </c:pt>
                <c:pt idx="41">
                  <c:v>0</c:v>
                </c:pt>
                <c:pt idx="42">
                  <c:v>0</c:v>
                </c:pt>
                <c:pt idx="43">
                  <c:v>0</c:v>
                </c:pt>
              </c:numCache>
            </c:numRef>
          </c:val>
        </c:ser>
        <c:ser>
          <c:idx val="1"/>
          <c:order val="1"/>
          <c:tx>
            <c:strRef>
              <c:f>'2000WIT-SOM-8-clusters'!$C$1</c:f>
              <c:strCache>
                <c:ptCount val="1"/>
                <c:pt idx="0">
                  <c:v>C 2: </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'2000WIT-SOM-8-clusters'!$C$2:$C$45</c:f>
              <c:numCache>
                <c:formatCode>General</c:formatCode>
                <c:ptCount val="44"/>
                <c:pt idx="0">
                  <c:v>6.7368421000000955E-2</c:v>
                </c:pt>
                <c:pt idx="1">
                  <c:v>0</c:v>
                </c:pt>
                <c:pt idx="2">
                  <c:v>0</c:v>
                </c:pt>
                <c:pt idx="3">
                  <c:v>0</c:v>
                </c:pt>
                <c:pt idx="4">
                  <c:v>6.9473684000000882E-2</c:v>
                </c:pt>
                <c:pt idx="5">
                  <c:v>4.3684211000000014E-2</c:v>
                </c:pt>
                <c:pt idx="6">
                  <c:v>0.20526316000000044</c:v>
                </c:pt>
                <c:pt idx="7">
                  <c:v>4.2105262999999976E-2</c:v>
                </c:pt>
                <c:pt idx="8">
                  <c:v>0</c:v>
                </c:pt>
                <c:pt idx="9">
                  <c:v>0.14315789000000001</c:v>
                </c:pt>
                <c:pt idx="10">
                  <c:v>0</c:v>
                </c:pt>
                <c:pt idx="11">
                  <c:v>0.15157894999999999</c:v>
                </c:pt>
                <c:pt idx="12">
                  <c:v>3.0000000000000224E-2</c:v>
                </c:pt>
                <c:pt idx="13">
                  <c:v>0.23684210999999999</c:v>
                </c:pt>
                <c:pt idx="14">
                  <c:v>0</c:v>
                </c:pt>
                <c:pt idx="15">
                  <c:v>0.15157894999999999</c:v>
                </c:pt>
                <c:pt idx="16">
                  <c:v>0.11315788999999984</c:v>
                </c:pt>
                <c:pt idx="17">
                  <c:v>5.6842105000000004E-2</c:v>
                </c:pt>
                <c:pt idx="18">
                  <c:v>0.11368421000000051</c:v>
                </c:pt>
                <c:pt idx="19">
                  <c:v>0</c:v>
                </c:pt>
                <c:pt idx="20">
                  <c:v>0</c:v>
                </c:pt>
                <c:pt idx="21">
                  <c:v>0</c:v>
                </c:pt>
                <c:pt idx="22">
                  <c:v>0</c:v>
                </c:pt>
                <c:pt idx="23">
                  <c:v>8.4210526000000022E-2</c:v>
                </c:pt>
                <c:pt idx="24">
                  <c:v>0</c:v>
                </c:pt>
                <c:pt idx="25">
                  <c:v>0</c:v>
                </c:pt>
                <c:pt idx="26">
                  <c:v>4.7368421000000833E-2</c:v>
                </c:pt>
                <c:pt idx="27">
                  <c:v>9.4736842000001514E-2</c:v>
                </c:pt>
                <c:pt idx="28">
                  <c:v>9.4736842000001514E-2</c:v>
                </c:pt>
                <c:pt idx="29">
                  <c:v>0</c:v>
                </c:pt>
                <c:pt idx="30">
                  <c:v>0</c:v>
                </c:pt>
                <c:pt idx="31">
                  <c:v>8.4736842000001478E-2</c:v>
                </c:pt>
                <c:pt idx="32">
                  <c:v>0.33526316000000228</c:v>
                </c:pt>
                <c:pt idx="33">
                  <c:v>0</c:v>
                </c:pt>
                <c:pt idx="34">
                  <c:v>0</c:v>
                </c:pt>
                <c:pt idx="35">
                  <c:v>0</c:v>
                </c:pt>
                <c:pt idx="36">
                  <c:v>0</c:v>
                </c:pt>
                <c:pt idx="37">
                  <c:v>4.4210526000000423E-2</c:v>
                </c:pt>
                <c:pt idx="38">
                  <c:v>0</c:v>
                </c:pt>
                <c:pt idx="39">
                  <c:v>0.16842105000000118</c:v>
                </c:pt>
                <c:pt idx="40">
                  <c:v>0.39473684000000031</c:v>
                </c:pt>
                <c:pt idx="41">
                  <c:v>3.3684211000000228E-2</c:v>
                </c:pt>
                <c:pt idx="42">
                  <c:v>0.36684211000000205</c:v>
                </c:pt>
                <c:pt idx="43">
                  <c:v>0.13263158</c:v>
                </c:pt>
              </c:numCache>
            </c:numRef>
          </c:val>
        </c:ser>
        <c:ser>
          <c:idx val="2"/>
          <c:order val="2"/>
          <c:tx>
            <c:strRef>
              <c:f>'2000WIT-SOM-8-clusters'!$D$1</c:f>
              <c:strCache>
                <c:ptCount val="1"/>
                <c:pt idx="0">
                  <c:v>C 3:</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'2000WIT-SOM-8-clusters'!$D$2:$D$45</c:f>
              <c:numCache>
                <c:formatCode>General</c:formatCode>
                <c:ptCount val="44"/>
                <c:pt idx="0">
                  <c:v>0</c:v>
                </c:pt>
                <c:pt idx="1">
                  <c:v>0</c:v>
                </c:pt>
                <c:pt idx="2">
                  <c:v>0</c:v>
                </c:pt>
                <c:pt idx="3">
                  <c:v>0</c:v>
                </c:pt>
                <c:pt idx="4">
                  <c:v>0.13750000000000001</c:v>
                </c:pt>
                <c:pt idx="5">
                  <c:v>0</c:v>
                </c:pt>
                <c:pt idx="6">
                  <c:v>4.7500000000000132E-2</c:v>
                </c:pt>
                <c:pt idx="7">
                  <c:v>0.13250000000000001</c:v>
                </c:pt>
                <c:pt idx="8">
                  <c:v>0</c:v>
                </c:pt>
                <c:pt idx="9">
                  <c:v>6.6666667000000526E-2</c:v>
                </c:pt>
                <c:pt idx="10">
                  <c:v>0.17</c:v>
                </c:pt>
                <c:pt idx="11">
                  <c:v>5.3333333000000545E-2</c:v>
                </c:pt>
                <c:pt idx="12">
                  <c:v>0.28250000000000008</c:v>
                </c:pt>
                <c:pt idx="13">
                  <c:v>0</c:v>
                </c:pt>
                <c:pt idx="14">
                  <c:v>0.28666667000000234</c:v>
                </c:pt>
                <c:pt idx="15">
                  <c:v>0.13333333000000044</c:v>
                </c:pt>
                <c:pt idx="16">
                  <c:v>0</c:v>
                </c:pt>
                <c:pt idx="17">
                  <c:v>0</c:v>
                </c:pt>
                <c:pt idx="18">
                  <c:v>9.0000000000000066E-2</c:v>
                </c:pt>
                <c:pt idx="19">
                  <c:v>0.54</c:v>
                </c:pt>
                <c:pt idx="20">
                  <c:v>0.43916667000000315</c:v>
                </c:pt>
                <c:pt idx="21">
                  <c:v>0.24250000000000024</c:v>
                </c:pt>
                <c:pt idx="22">
                  <c:v>0</c:v>
                </c:pt>
                <c:pt idx="23">
                  <c:v>8.0000000000000224E-2</c:v>
                </c:pt>
                <c:pt idx="24">
                  <c:v>0</c:v>
                </c:pt>
                <c:pt idx="25">
                  <c:v>0.19583333000000175</c:v>
                </c:pt>
                <c:pt idx="26">
                  <c:v>0.1</c:v>
                </c:pt>
                <c:pt idx="27">
                  <c:v>0</c:v>
                </c:pt>
                <c:pt idx="28">
                  <c:v>0.15000000000000024</c:v>
                </c:pt>
                <c:pt idx="29">
                  <c:v>0</c:v>
                </c:pt>
                <c:pt idx="30">
                  <c:v>0.14000000000000001</c:v>
                </c:pt>
                <c:pt idx="31">
                  <c:v>4.5000000000000033E-2</c:v>
                </c:pt>
                <c:pt idx="32">
                  <c:v>0</c:v>
                </c:pt>
                <c:pt idx="33">
                  <c:v>0</c:v>
                </c:pt>
                <c:pt idx="34">
                  <c:v>0</c:v>
                </c:pt>
                <c:pt idx="35">
                  <c:v>0</c:v>
                </c:pt>
                <c:pt idx="36">
                  <c:v>0</c:v>
                </c:pt>
                <c:pt idx="37">
                  <c:v>0</c:v>
                </c:pt>
                <c:pt idx="38">
                  <c:v>0</c:v>
                </c:pt>
                <c:pt idx="39">
                  <c:v>0</c:v>
                </c:pt>
                <c:pt idx="40">
                  <c:v>3.5000000000000253E-2</c:v>
                </c:pt>
                <c:pt idx="41">
                  <c:v>0.42666667000000286</c:v>
                </c:pt>
                <c:pt idx="42">
                  <c:v>0</c:v>
                </c:pt>
                <c:pt idx="43">
                  <c:v>0</c:v>
                </c:pt>
              </c:numCache>
            </c:numRef>
          </c:val>
        </c:ser>
        <c:ser>
          <c:idx val="3"/>
          <c:order val="3"/>
          <c:tx>
            <c:strRef>
              <c:f>'2000WIT-SOM-8-clusters'!$E$1</c:f>
              <c:strCache>
                <c:ptCount val="1"/>
                <c:pt idx="0">
                  <c:v>C 4: </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'2000WIT-SOM-8-clusters'!$E$2:$E$45</c:f>
              <c:numCache>
                <c:formatCode>General</c:formatCode>
                <c:ptCount val="44"/>
                <c:pt idx="0">
                  <c:v>0</c:v>
                </c:pt>
                <c:pt idx="1">
                  <c:v>9.8461538000000098E-2</c:v>
                </c:pt>
                <c:pt idx="2">
                  <c:v>0</c:v>
                </c:pt>
                <c:pt idx="3">
                  <c:v>0</c:v>
                </c:pt>
                <c:pt idx="4">
                  <c:v>0</c:v>
                </c:pt>
                <c:pt idx="5">
                  <c:v>0.51153845999999958</c:v>
                </c:pt>
                <c:pt idx="6">
                  <c:v>1.0769231000000001E-2</c:v>
                </c:pt>
                <c:pt idx="7">
                  <c:v>0.12230769</c:v>
                </c:pt>
                <c:pt idx="8">
                  <c:v>0</c:v>
                </c:pt>
                <c:pt idx="9">
                  <c:v>0.11076923000000061</c:v>
                </c:pt>
                <c:pt idx="10">
                  <c:v>0.28769231000000001</c:v>
                </c:pt>
                <c:pt idx="11">
                  <c:v>0</c:v>
                </c:pt>
                <c:pt idx="12">
                  <c:v>0</c:v>
                </c:pt>
                <c:pt idx="13">
                  <c:v>0.13846153999999999</c:v>
                </c:pt>
                <c:pt idx="14">
                  <c:v>0</c:v>
                </c:pt>
                <c:pt idx="15">
                  <c:v>4.9230769000000014E-2</c:v>
                </c:pt>
                <c:pt idx="16">
                  <c:v>0</c:v>
                </c:pt>
                <c:pt idx="17">
                  <c:v>8.2307692000000002E-2</c:v>
                </c:pt>
                <c:pt idx="18">
                  <c:v>0</c:v>
                </c:pt>
                <c:pt idx="19">
                  <c:v>0</c:v>
                </c:pt>
                <c:pt idx="20">
                  <c:v>0</c:v>
                </c:pt>
                <c:pt idx="21">
                  <c:v>9.6153846000000764E-2</c:v>
                </c:pt>
                <c:pt idx="22">
                  <c:v>0</c:v>
                </c:pt>
                <c:pt idx="23">
                  <c:v>0.17230769000000001</c:v>
                </c:pt>
                <c:pt idx="24">
                  <c:v>0</c:v>
                </c:pt>
                <c:pt idx="25">
                  <c:v>0</c:v>
                </c:pt>
                <c:pt idx="26">
                  <c:v>0.20769230999999999</c:v>
                </c:pt>
                <c:pt idx="27">
                  <c:v>0.23076922999999999</c:v>
                </c:pt>
                <c:pt idx="28">
                  <c:v>0</c:v>
                </c:pt>
                <c:pt idx="29">
                  <c:v>0</c:v>
                </c:pt>
                <c:pt idx="30">
                  <c:v>0</c:v>
                </c:pt>
                <c:pt idx="31">
                  <c:v>0</c:v>
                </c:pt>
                <c:pt idx="32">
                  <c:v>0</c:v>
                </c:pt>
                <c:pt idx="33">
                  <c:v>8.2307692000000002E-2</c:v>
                </c:pt>
                <c:pt idx="34">
                  <c:v>8.7692308000000774E-2</c:v>
                </c:pt>
                <c:pt idx="35">
                  <c:v>0</c:v>
                </c:pt>
                <c:pt idx="36">
                  <c:v>0</c:v>
                </c:pt>
                <c:pt idx="37">
                  <c:v>0</c:v>
                </c:pt>
                <c:pt idx="38">
                  <c:v>0.52769231000000005</c:v>
                </c:pt>
                <c:pt idx="39">
                  <c:v>9.8461538000000098E-2</c:v>
                </c:pt>
                <c:pt idx="40">
                  <c:v>6.3846154000000002E-2</c:v>
                </c:pt>
                <c:pt idx="41">
                  <c:v>0</c:v>
                </c:pt>
                <c:pt idx="42">
                  <c:v>0</c:v>
                </c:pt>
                <c:pt idx="43">
                  <c:v>0</c:v>
                </c:pt>
              </c:numCache>
            </c:numRef>
          </c:val>
        </c:ser>
        <c:ser>
          <c:idx val="4"/>
          <c:order val="4"/>
          <c:tx>
            <c:strRef>
              <c:f>'2000WIT-SOM-8-clusters'!$F$1</c:f>
              <c:strCache>
                <c:ptCount val="1"/>
                <c:pt idx="0">
                  <c:v>C 5:</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'2000WIT-SOM-8-clusters'!$F$2:$F$45</c:f>
              <c:numCache>
                <c:formatCode>General</c:formatCode>
                <c:ptCount val="44"/>
                <c:pt idx="0">
                  <c:v>5.3333333000000545E-2</c:v>
                </c:pt>
                <c:pt idx="1">
                  <c:v>0</c:v>
                </c:pt>
                <c:pt idx="2">
                  <c:v>0</c:v>
                </c:pt>
                <c:pt idx="3">
                  <c:v>0</c:v>
                </c:pt>
                <c:pt idx="4">
                  <c:v>0.22000000000000078</c:v>
                </c:pt>
                <c:pt idx="5">
                  <c:v>6.9166667000000945E-2</c:v>
                </c:pt>
                <c:pt idx="6">
                  <c:v>0.14166666999999997</c:v>
                </c:pt>
                <c:pt idx="7">
                  <c:v>0.24500000000000041</c:v>
                </c:pt>
                <c:pt idx="8">
                  <c:v>0</c:v>
                </c:pt>
                <c:pt idx="9">
                  <c:v>0.12000000000000002</c:v>
                </c:pt>
                <c:pt idx="10">
                  <c:v>2.8333333000000245E-2</c:v>
                </c:pt>
                <c:pt idx="11">
                  <c:v>0</c:v>
                </c:pt>
                <c:pt idx="12">
                  <c:v>0</c:v>
                </c:pt>
                <c:pt idx="13">
                  <c:v>0</c:v>
                </c:pt>
                <c:pt idx="14">
                  <c:v>0.17916667</c:v>
                </c:pt>
                <c:pt idx="15">
                  <c:v>5.3333333000000545E-2</c:v>
                </c:pt>
                <c:pt idx="16">
                  <c:v>0</c:v>
                </c:pt>
                <c:pt idx="17">
                  <c:v>4.5000000000000033E-2</c:v>
                </c:pt>
                <c:pt idx="18">
                  <c:v>0</c:v>
                </c:pt>
                <c:pt idx="19">
                  <c:v>0.15000000000000024</c:v>
                </c:pt>
                <c:pt idx="20">
                  <c:v>0.18083332999999999</c:v>
                </c:pt>
                <c:pt idx="21">
                  <c:v>3.5000000000000253E-2</c:v>
                </c:pt>
                <c:pt idx="22">
                  <c:v>0.30000000000000032</c:v>
                </c:pt>
                <c:pt idx="23">
                  <c:v>8.0000000000000224E-2</c:v>
                </c:pt>
                <c:pt idx="24">
                  <c:v>0</c:v>
                </c:pt>
                <c:pt idx="25">
                  <c:v>0.27416667000000206</c:v>
                </c:pt>
                <c:pt idx="26">
                  <c:v>0.125</c:v>
                </c:pt>
                <c:pt idx="27">
                  <c:v>0</c:v>
                </c:pt>
                <c:pt idx="28">
                  <c:v>0</c:v>
                </c:pt>
                <c:pt idx="29">
                  <c:v>0.14000000000000001</c:v>
                </c:pt>
                <c:pt idx="30">
                  <c:v>0</c:v>
                </c:pt>
                <c:pt idx="31">
                  <c:v>0.13416666999999988</c:v>
                </c:pt>
                <c:pt idx="32">
                  <c:v>0</c:v>
                </c:pt>
                <c:pt idx="33">
                  <c:v>0.40333333000000005</c:v>
                </c:pt>
                <c:pt idx="34">
                  <c:v>0.23666667</c:v>
                </c:pt>
                <c:pt idx="35">
                  <c:v>0.16500000000000087</c:v>
                </c:pt>
                <c:pt idx="36">
                  <c:v>0.16500000000000087</c:v>
                </c:pt>
                <c:pt idx="37">
                  <c:v>0.14000000000000001</c:v>
                </c:pt>
                <c:pt idx="38">
                  <c:v>4.083333300000045E-2</c:v>
                </c:pt>
                <c:pt idx="39">
                  <c:v>0</c:v>
                </c:pt>
                <c:pt idx="40">
                  <c:v>0</c:v>
                </c:pt>
                <c:pt idx="41">
                  <c:v>0</c:v>
                </c:pt>
                <c:pt idx="42">
                  <c:v>0</c:v>
                </c:pt>
                <c:pt idx="43">
                  <c:v>0</c:v>
                </c:pt>
              </c:numCache>
            </c:numRef>
          </c:val>
        </c:ser>
        <c:ser>
          <c:idx val="5"/>
          <c:order val="5"/>
          <c:tx>
            <c:strRef>
              <c:f>'2000WIT-SOM-8-clusters'!$G$1</c:f>
              <c:strCache>
                <c:ptCount val="1"/>
                <c:pt idx="0">
                  <c:v>C 6:</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'2000WIT-SOM-8-clusters'!$G$2:$G$45</c:f>
              <c:numCache>
                <c:formatCode>General</c:formatCode>
                <c:ptCount val="44"/>
                <c:pt idx="0">
                  <c:v>0</c:v>
                </c:pt>
                <c:pt idx="1">
                  <c:v>0</c:v>
                </c:pt>
                <c:pt idx="2">
                  <c:v>0</c:v>
                </c:pt>
                <c:pt idx="3">
                  <c:v>0</c:v>
                </c:pt>
                <c:pt idx="4">
                  <c:v>7.3333333000000653E-2</c:v>
                </c:pt>
                <c:pt idx="5">
                  <c:v>0</c:v>
                </c:pt>
                <c:pt idx="6">
                  <c:v>0.15888889000000125</c:v>
                </c:pt>
                <c:pt idx="7">
                  <c:v>6.00000000000004E-2</c:v>
                </c:pt>
                <c:pt idx="8">
                  <c:v>0.11333333000000002</c:v>
                </c:pt>
                <c:pt idx="9">
                  <c:v>7.1111111000000032E-2</c:v>
                </c:pt>
                <c:pt idx="10">
                  <c:v>0.11333333000000002</c:v>
                </c:pt>
                <c:pt idx="11">
                  <c:v>0.49777778000000211</c:v>
                </c:pt>
                <c:pt idx="12">
                  <c:v>6.3333333000000575E-2</c:v>
                </c:pt>
                <c:pt idx="13">
                  <c:v>0</c:v>
                </c:pt>
                <c:pt idx="14">
                  <c:v>0</c:v>
                </c:pt>
                <c:pt idx="15">
                  <c:v>0.32000000000000234</c:v>
                </c:pt>
                <c:pt idx="16">
                  <c:v>0.11888888999999984</c:v>
                </c:pt>
                <c:pt idx="17">
                  <c:v>0</c:v>
                </c:pt>
                <c:pt idx="18">
                  <c:v>0.2</c:v>
                </c:pt>
                <c:pt idx="19">
                  <c:v>0</c:v>
                </c:pt>
                <c:pt idx="20">
                  <c:v>0</c:v>
                </c:pt>
                <c:pt idx="21">
                  <c:v>0.18555556000000001</c:v>
                </c:pt>
                <c:pt idx="22">
                  <c:v>0</c:v>
                </c:pt>
                <c:pt idx="23">
                  <c:v>0.24888889000000108</c:v>
                </c:pt>
                <c:pt idx="24">
                  <c:v>0.33333333000000032</c:v>
                </c:pt>
                <c:pt idx="25">
                  <c:v>0.15666667000000001</c:v>
                </c:pt>
                <c:pt idx="26">
                  <c:v>0.13333333000000044</c:v>
                </c:pt>
                <c:pt idx="27">
                  <c:v>0.13333333000000044</c:v>
                </c:pt>
                <c:pt idx="28">
                  <c:v>0.13333333000000044</c:v>
                </c:pt>
                <c:pt idx="29">
                  <c:v>9.3333333000000046E-2</c:v>
                </c:pt>
                <c:pt idx="30">
                  <c:v>9.3333333000000046E-2</c:v>
                </c:pt>
                <c:pt idx="31">
                  <c:v>6.00000000000004E-2</c:v>
                </c:pt>
                <c:pt idx="32">
                  <c:v>5.4444444000000133E-2</c:v>
                </c:pt>
                <c:pt idx="33">
                  <c:v>0</c:v>
                </c:pt>
                <c:pt idx="34">
                  <c:v>0</c:v>
                </c:pt>
                <c:pt idx="35">
                  <c:v>0</c:v>
                </c:pt>
                <c:pt idx="36">
                  <c:v>0</c:v>
                </c:pt>
                <c:pt idx="37">
                  <c:v>0</c:v>
                </c:pt>
                <c:pt idx="38">
                  <c:v>0</c:v>
                </c:pt>
                <c:pt idx="39">
                  <c:v>0</c:v>
                </c:pt>
                <c:pt idx="40">
                  <c:v>0</c:v>
                </c:pt>
                <c:pt idx="41">
                  <c:v>0</c:v>
                </c:pt>
                <c:pt idx="42">
                  <c:v>0</c:v>
                </c:pt>
                <c:pt idx="43">
                  <c:v>0</c:v>
                </c:pt>
              </c:numCache>
            </c:numRef>
          </c:val>
        </c:ser>
        <c:ser>
          <c:idx val="6"/>
          <c:order val="6"/>
          <c:tx>
            <c:strRef>
              <c:f>'2000WIT-SOM-8-clusters'!$H$1</c:f>
              <c:strCache>
                <c:ptCount val="1"/>
                <c:pt idx="0">
                  <c:v>C 7: </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'2000WIT-SOM-8-clusters'!$H$2:$H$45</c:f>
              <c:numCache>
                <c:formatCode>General</c:formatCode>
                <c:ptCount val="44"/>
                <c:pt idx="0">
                  <c:v>0</c:v>
                </c:pt>
                <c:pt idx="1">
                  <c:v>0</c:v>
                </c:pt>
                <c:pt idx="2">
                  <c:v>0</c:v>
                </c:pt>
                <c:pt idx="3">
                  <c:v>0</c:v>
                </c:pt>
                <c:pt idx="4">
                  <c:v>0.49500000000000038</c:v>
                </c:pt>
                <c:pt idx="5">
                  <c:v>0</c:v>
                </c:pt>
                <c:pt idx="6">
                  <c:v>0</c:v>
                </c:pt>
                <c:pt idx="7">
                  <c:v>0.13250000000000001</c:v>
                </c:pt>
                <c:pt idx="8">
                  <c:v>0</c:v>
                </c:pt>
                <c:pt idx="9">
                  <c:v>8.0000000000000224E-2</c:v>
                </c:pt>
                <c:pt idx="10">
                  <c:v>0.34000000000000191</c:v>
                </c:pt>
                <c:pt idx="11">
                  <c:v>0.48000000000000032</c:v>
                </c:pt>
                <c:pt idx="12">
                  <c:v>0</c:v>
                </c:pt>
                <c:pt idx="13">
                  <c:v>0</c:v>
                </c:pt>
                <c:pt idx="14">
                  <c:v>0.43000000000000038</c:v>
                </c:pt>
                <c:pt idx="15">
                  <c:v>0.32000000000000234</c:v>
                </c:pt>
                <c:pt idx="16">
                  <c:v>0.80249999999999999</c:v>
                </c:pt>
                <c:pt idx="17">
                  <c:v>0.80249999999999999</c:v>
                </c:pt>
                <c:pt idx="18">
                  <c:v>0.54</c:v>
                </c:pt>
                <c:pt idx="19">
                  <c:v>0.54</c:v>
                </c:pt>
                <c:pt idx="20">
                  <c:v>0.46500000000000002</c:v>
                </c:pt>
                <c:pt idx="21">
                  <c:v>0.41500000000000031</c:v>
                </c:pt>
                <c:pt idx="22">
                  <c:v>0.30000000000000032</c:v>
                </c:pt>
                <c:pt idx="23">
                  <c:v>0.16000000000000078</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numCache>
            </c:numRef>
          </c:val>
        </c:ser>
        <c:ser>
          <c:idx val="7"/>
          <c:order val="7"/>
          <c:tx>
            <c:strRef>
              <c:f>'2000WIT-SOM-8-clusters'!$I$1</c:f>
              <c:strCache>
                <c:ptCount val="1"/>
                <c:pt idx="0">
                  <c:v>C 8: </c:v>
                </c:pt>
              </c:strCache>
            </c:strRef>
          </c:tx>
          <c:cat>
            <c:strRef>
              <c:f>'2000WIT-SOM-8-clusters'!$A$2:$A$45</c:f>
              <c:strCache>
                <c:ptCount val="44"/>
                <c:pt idx="0">
                  <c:v>young-44</c:v>
                </c:pt>
                <c:pt idx="1">
                  <c:v>chard-8</c:v>
                </c:pt>
                <c:pt idx="2">
                  <c:v>nut-27</c:v>
                </c:pt>
                <c:pt idx="3">
                  <c:v>grill-20</c:v>
                </c:pt>
                <c:pt idx="4">
                  <c:v>full-18</c:v>
                </c:pt>
                <c:pt idx="5">
                  <c:v>appl-1</c:v>
                </c:pt>
                <c:pt idx="6">
                  <c:v>fruit-17</c:v>
                </c:pt>
                <c:pt idx="7">
                  <c:v>rich-34</c:v>
                </c:pt>
                <c:pt idx="8">
                  <c:v>chardonnai-9</c:v>
                </c:pt>
                <c:pt idx="9">
                  <c:v>wine-42</c:v>
                </c:pt>
                <c:pt idx="10">
                  <c:v>spice-38</c:v>
                </c:pt>
                <c:pt idx="11">
                  <c:v>import-23</c:v>
                </c:pt>
                <c:pt idx="12">
                  <c:v>soft-37</c:v>
                </c:pt>
                <c:pt idx="13">
                  <c:v>miner-24</c:v>
                </c:pt>
                <c:pt idx="14">
                  <c:v>pinot-32</c:v>
                </c:pt>
                <c:pt idx="15">
                  <c:v>hint-22</c:v>
                </c:pt>
                <c:pt idx="16">
                  <c:v>herbal-21</c:v>
                </c:pt>
                <c:pt idx="17">
                  <c:v>excel-13</c:v>
                </c:pt>
                <c:pt idx="18">
                  <c:v>note-26</c:v>
                </c:pt>
                <c:pt idx="19">
                  <c:v>black-4</c:v>
                </c:pt>
                <c:pt idx="20">
                  <c:v>cherri-10</c:v>
                </c:pt>
                <c:pt idx="21">
                  <c:v>dri-11</c:v>
                </c:pt>
                <c:pt idx="22">
                  <c:v>fine-16</c:v>
                </c:pt>
                <c:pt idx="23">
                  <c:v>ripe-35</c:v>
                </c:pt>
                <c:pt idx="24">
                  <c:v>nutti-28</c:v>
                </c:pt>
                <c:pt idx="25">
                  <c:v>tannin-40</c:v>
                </c:pt>
                <c:pt idx="26">
                  <c:v>balanc-2</c:v>
                </c:pt>
                <c:pt idx="27">
                  <c:v>ferment-14</c:v>
                </c:pt>
                <c:pt idx="28">
                  <c:v>bottl-6</c:v>
                </c:pt>
                <c:pt idx="29">
                  <c:v>wonder-43</c:v>
                </c:pt>
                <c:pt idx="30">
                  <c:v>cabernet-7</c:v>
                </c:pt>
                <c:pt idx="31">
                  <c:v>tast-41</c:v>
                </c:pt>
                <c:pt idx="32">
                  <c:v>grapefruit-19</c:v>
                </c:pt>
                <c:pt idx="33">
                  <c:v>berri-3</c:v>
                </c:pt>
                <c:pt idx="34">
                  <c:v>suggest-39</c:v>
                </c:pt>
                <c:pt idx="35">
                  <c:v>old-29</c:v>
                </c:pt>
                <c:pt idx="36">
                  <c:v>retail-33</c:v>
                </c:pt>
                <c:pt idx="37">
                  <c:v>botryti-5</c:v>
                </c:pt>
                <c:pt idx="38">
                  <c:v>dry-12</c:v>
                </c:pt>
                <c:pt idx="39">
                  <c:v>fig-15</c:v>
                </c:pt>
                <c:pt idx="40">
                  <c:v>sauvignon-36</c:v>
                </c:pt>
                <c:pt idx="41">
                  <c:v>next-25</c:v>
                </c:pt>
                <c:pt idx="42">
                  <c:v>passion-30</c:v>
                </c:pt>
                <c:pt idx="43">
                  <c:v>pink-31</c:v>
                </c:pt>
              </c:strCache>
            </c:strRef>
          </c:cat>
          <c:val>
            <c:numRef>
              <c:f>'2000WIT-SOM-8-clusters'!$I$2:$I$45</c:f>
              <c:numCache>
                <c:formatCode>General</c:formatCode>
                <c:ptCount val="44"/>
                <c:pt idx="0">
                  <c:v>0.54857142999999997</c:v>
                </c:pt>
                <c:pt idx="1">
                  <c:v>0.54857142999999997</c:v>
                </c:pt>
                <c:pt idx="2">
                  <c:v>0.53571429000000004</c:v>
                </c:pt>
                <c:pt idx="3">
                  <c:v>0.28285714000000001</c:v>
                </c:pt>
                <c:pt idx="4">
                  <c:v>0.23571429000000169</c:v>
                </c:pt>
                <c:pt idx="5">
                  <c:v>0.17857143000000109</c:v>
                </c:pt>
                <c:pt idx="6">
                  <c:v>0.16428571000000078</c:v>
                </c:pt>
                <c:pt idx="7">
                  <c:v>0.15142857000000001</c:v>
                </c:pt>
                <c:pt idx="8">
                  <c:v>0.14571429000000188</c:v>
                </c:pt>
                <c:pt idx="9">
                  <c:v>0.11428571000000075</c:v>
                </c:pt>
                <c:pt idx="10">
                  <c:v>9.7142857000000013E-2</c:v>
                </c:pt>
                <c:pt idx="11">
                  <c:v>9.1428571E-2</c:v>
                </c:pt>
                <c:pt idx="12">
                  <c:v>8.1428571000000033E-2</c:v>
                </c:pt>
                <c:pt idx="13">
                  <c:v>6.4285713999999994E-2</c:v>
                </c:pt>
                <c:pt idx="14">
                  <c:v>6.1428571000000112E-2</c:v>
                </c:pt>
                <c:pt idx="15">
                  <c:v>4.571428600000061E-2</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numCache>
            </c:numRef>
          </c:val>
        </c:ser>
        <c:dLbls>
          <c:showLegendKey val="0"/>
          <c:showVal val="0"/>
          <c:showCatName val="0"/>
          <c:showSerName val="0"/>
          <c:showPercent val="0"/>
          <c:showBubbleSize val="0"/>
        </c:dLbls>
        <c:axId val="86180224"/>
        <c:axId val="86181760"/>
      </c:radarChart>
      <c:catAx>
        <c:axId val="86180224"/>
        <c:scaling>
          <c:orientation val="minMax"/>
        </c:scaling>
        <c:delete val="0"/>
        <c:axPos val="b"/>
        <c:majorGridlines/>
        <c:majorTickMark val="out"/>
        <c:minorTickMark val="none"/>
        <c:tickLblPos val="nextTo"/>
        <c:crossAx val="86181760"/>
        <c:crosses val="autoZero"/>
        <c:auto val="1"/>
        <c:lblAlgn val="ctr"/>
        <c:lblOffset val="100"/>
        <c:noMultiLvlLbl val="0"/>
      </c:catAx>
      <c:valAx>
        <c:axId val="86181760"/>
        <c:scaling>
          <c:orientation val="minMax"/>
        </c:scaling>
        <c:delete val="0"/>
        <c:axPos val="l"/>
        <c:majorGridlines/>
        <c:numFmt formatCode="General" sourceLinked="1"/>
        <c:majorTickMark val="cross"/>
        <c:minorTickMark val="none"/>
        <c:tickLblPos val="nextTo"/>
        <c:crossAx val="86180224"/>
        <c:crosses val="autoZero"/>
        <c:crossBetween val="between"/>
      </c:valAx>
    </c:plotArea>
    <c:legend>
      <c:legendPos val="r"/>
      <c:layout>
        <c:manualLayout>
          <c:xMode val="edge"/>
          <c:yMode val="edge"/>
          <c:x val="0.6560992832476199"/>
          <c:y val="0.76242936119948646"/>
          <c:w val="0.13456116081090044"/>
          <c:h val="0.20236247957602851"/>
        </c:manualLayout>
      </c:layout>
      <c:overlay val="0"/>
    </c:legend>
    <c:plotVisOnly val="1"/>
    <c:dispBlanksAs val="gap"/>
    <c:showDLblsOverMax val="0"/>
  </c:chart>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production!$A$3</c:f>
              <c:strCache>
                <c:ptCount val="1"/>
                <c:pt idx="0">
                  <c:v>Northland</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production!$B$3:$K$3</c:f>
              <c:numCache>
                <c:formatCode>General</c:formatCode>
                <c:ptCount val="10"/>
                <c:pt idx="0">
                  <c:v>55</c:v>
                </c:pt>
                <c:pt idx="1">
                  <c:v>105</c:v>
                </c:pt>
                <c:pt idx="2">
                  <c:v>84</c:v>
                </c:pt>
                <c:pt idx="3">
                  <c:v>186</c:v>
                </c:pt>
                <c:pt idx="4">
                  <c:v>182</c:v>
                </c:pt>
                <c:pt idx="5">
                  <c:v>144</c:v>
                </c:pt>
                <c:pt idx="6">
                  <c:v>183</c:v>
                </c:pt>
                <c:pt idx="7">
                  <c:v>208</c:v>
                </c:pt>
                <c:pt idx="8">
                  <c:v>203</c:v>
                </c:pt>
                <c:pt idx="9">
                  <c:v>204</c:v>
                </c:pt>
              </c:numCache>
            </c:numRef>
          </c:val>
        </c:ser>
        <c:ser>
          <c:idx val="1"/>
          <c:order val="1"/>
          <c:tx>
            <c:strRef>
              <c:f>production!$A$4</c:f>
              <c:strCache>
                <c:ptCount val="1"/>
                <c:pt idx="0">
                  <c:v>Auckland</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production!$B$4:$K$4</c:f>
              <c:numCache>
                <c:formatCode>#,##0</c:formatCode>
                <c:ptCount val="10"/>
                <c:pt idx="0">
                  <c:v>1224</c:v>
                </c:pt>
                <c:pt idx="1">
                  <c:v>1363</c:v>
                </c:pt>
                <c:pt idx="2" formatCode="General">
                  <c:v>614</c:v>
                </c:pt>
                <c:pt idx="3">
                  <c:v>1526</c:v>
                </c:pt>
                <c:pt idx="4" formatCode="General">
                  <c:v>715</c:v>
                </c:pt>
                <c:pt idx="5">
                  <c:v>1497</c:v>
                </c:pt>
                <c:pt idx="6" formatCode="General">
                  <c:v>948</c:v>
                </c:pt>
                <c:pt idx="7">
                  <c:v>1345</c:v>
                </c:pt>
                <c:pt idx="8">
                  <c:v>1241</c:v>
                </c:pt>
                <c:pt idx="9">
                  <c:v>1604</c:v>
                </c:pt>
              </c:numCache>
            </c:numRef>
          </c:val>
        </c:ser>
        <c:ser>
          <c:idx val="2"/>
          <c:order val="2"/>
          <c:tx>
            <c:strRef>
              <c:f>production!$A$5</c:f>
              <c:strCache>
                <c:ptCount val="1"/>
                <c:pt idx="0">
                  <c:v>Waikato/Bay of Plenty</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production!$B$5:$K$5</c:f>
              <c:numCache>
                <c:formatCode>General</c:formatCode>
                <c:ptCount val="10"/>
                <c:pt idx="0">
                  <c:v>552</c:v>
                </c:pt>
                <c:pt idx="1">
                  <c:v>637</c:v>
                </c:pt>
                <c:pt idx="2">
                  <c:v>411</c:v>
                </c:pt>
                <c:pt idx="3">
                  <c:v>932</c:v>
                </c:pt>
                <c:pt idx="4">
                  <c:v>497</c:v>
                </c:pt>
                <c:pt idx="5">
                  <c:v>457</c:v>
                </c:pt>
                <c:pt idx="6">
                  <c:v>210</c:v>
                </c:pt>
                <c:pt idx="7">
                  <c:v>261</c:v>
                </c:pt>
                <c:pt idx="8">
                  <c:v>212</c:v>
                </c:pt>
                <c:pt idx="9">
                  <c:v>192</c:v>
                </c:pt>
              </c:numCache>
            </c:numRef>
          </c:val>
        </c:ser>
        <c:ser>
          <c:idx val="3"/>
          <c:order val="3"/>
          <c:tx>
            <c:strRef>
              <c:f>production!$A$6</c:f>
              <c:strCache>
                <c:ptCount val="1"/>
                <c:pt idx="0">
                  <c:v>Gisborne</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production!$B$6:$K$6</c:f>
              <c:numCache>
                <c:formatCode>#,##0</c:formatCode>
                <c:ptCount val="10"/>
                <c:pt idx="0">
                  <c:v>22133</c:v>
                </c:pt>
                <c:pt idx="1">
                  <c:v>21820</c:v>
                </c:pt>
                <c:pt idx="2">
                  <c:v>12936</c:v>
                </c:pt>
                <c:pt idx="3">
                  <c:v>26587</c:v>
                </c:pt>
                <c:pt idx="4">
                  <c:v>14350</c:v>
                </c:pt>
                <c:pt idx="5">
                  <c:v>25346</c:v>
                </c:pt>
                <c:pt idx="6">
                  <c:v>22493</c:v>
                </c:pt>
                <c:pt idx="7">
                  <c:v>18049</c:v>
                </c:pt>
                <c:pt idx="8">
                  <c:v>26034</c:v>
                </c:pt>
                <c:pt idx="9">
                  <c:v>23911</c:v>
                </c:pt>
              </c:numCache>
            </c:numRef>
          </c:val>
        </c:ser>
        <c:ser>
          <c:idx val="4"/>
          <c:order val="4"/>
          <c:tx>
            <c:strRef>
              <c:f>production!$A$7</c:f>
              <c:strCache>
                <c:ptCount val="1"/>
                <c:pt idx="0">
                  <c:v>Hawkes Bay</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production!$B$7:$K$7</c:f>
              <c:numCache>
                <c:formatCode>#,##0</c:formatCode>
                <c:ptCount val="10"/>
                <c:pt idx="0">
                  <c:v>19472</c:v>
                </c:pt>
                <c:pt idx="1">
                  <c:v>23886</c:v>
                </c:pt>
                <c:pt idx="2">
                  <c:v>10887</c:v>
                </c:pt>
                <c:pt idx="3">
                  <c:v>25661</c:v>
                </c:pt>
                <c:pt idx="4">
                  <c:v>10832</c:v>
                </c:pt>
                <c:pt idx="5">
                  <c:v>30429</c:v>
                </c:pt>
                <c:pt idx="6">
                  <c:v>28098</c:v>
                </c:pt>
                <c:pt idx="7">
                  <c:v>33287</c:v>
                </c:pt>
                <c:pt idx="8">
                  <c:v>41963</c:v>
                </c:pt>
                <c:pt idx="9">
                  <c:v>34284</c:v>
                </c:pt>
              </c:numCache>
            </c:numRef>
          </c:val>
        </c:ser>
        <c:ser>
          <c:idx val="5"/>
          <c:order val="5"/>
          <c:tx>
            <c:strRef>
              <c:f>production!$A$8</c:f>
              <c:strCache>
                <c:ptCount val="1"/>
                <c:pt idx="0">
                  <c:v>Wellington</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production!$B$8:$K$8</c:f>
              <c:numCache>
                <c:formatCode>#,##0</c:formatCode>
                <c:ptCount val="10"/>
                <c:pt idx="0" formatCode="General">
                  <c:v>607</c:v>
                </c:pt>
                <c:pt idx="1">
                  <c:v>1124</c:v>
                </c:pt>
                <c:pt idx="2">
                  <c:v>1457</c:v>
                </c:pt>
                <c:pt idx="3">
                  <c:v>2022</c:v>
                </c:pt>
                <c:pt idx="4">
                  <c:v>1311</c:v>
                </c:pt>
                <c:pt idx="5">
                  <c:v>2820</c:v>
                </c:pt>
                <c:pt idx="6">
                  <c:v>1649</c:v>
                </c:pt>
                <c:pt idx="7">
                  <c:v>3008</c:v>
                </c:pt>
                <c:pt idx="8">
                  <c:v>1949</c:v>
                </c:pt>
                <c:pt idx="9">
                  <c:v>4105</c:v>
                </c:pt>
              </c:numCache>
            </c:numRef>
          </c:val>
        </c:ser>
        <c:ser>
          <c:idx val="6"/>
          <c:order val="6"/>
          <c:tx>
            <c:strRef>
              <c:f>production!$A$9</c:f>
              <c:strCache>
                <c:ptCount val="1"/>
                <c:pt idx="0">
                  <c:v>Marlborough</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production!$B$9:$K$9</c:f>
              <c:numCache>
                <c:formatCode>#,##0</c:formatCode>
                <c:ptCount val="10"/>
                <c:pt idx="0">
                  <c:v>29229</c:v>
                </c:pt>
                <c:pt idx="1">
                  <c:v>26212</c:v>
                </c:pt>
                <c:pt idx="2">
                  <c:v>36962</c:v>
                </c:pt>
                <c:pt idx="3">
                  <c:v>54496</c:v>
                </c:pt>
                <c:pt idx="4">
                  <c:v>40537</c:v>
                </c:pt>
                <c:pt idx="5">
                  <c:v>92581</c:v>
                </c:pt>
                <c:pt idx="6">
                  <c:v>81034</c:v>
                </c:pt>
                <c:pt idx="7">
                  <c:v>113436</c:v>
                </c:pt>
                <c:pt idx="8">
                  <c:v>120888</c:v>
                </c:pt>
                <c:pt idx="9">
                  <c:v>194639</c:v>
                </c:pt>
              </c:numCache>
            </c:numRef>
          </c:val>
        </c:ser>
        <c:ser>
          <c:idx val="7"/>
          <c:order val="7"/>
          <c:tx>
            <c:strRef>
              <c:f>production!$A$10</c:f>
              <c:strCache>
                <c:ptCount val="1"/>
                <c:pt idx="0">
                  <c:v>Nelson</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production!$B$10:$K$10</c:f>
              <c:numCache>
                <c:formatCode>#,##0</c:formatCode>
                <c:ptCount val="10"/>
                <c:pt idx="0">
                  <c:v>1383</c:v>
                </c:pt>
                <c:pt idx="1">
                  <c:v>1125</c:v>
                </c:pt>
                <c:pt idx="2">
                  <c:v>2313</c:v>
                </c:pt>
                <c:pt idx="3">
                  <c:v>1785</c:v>
                </c:pt>
                <c:pt idx="4">
                  <c:v>3149</c:v>
                </c:pt>
                <c:pt idx="5">
                  <c:v>4563</c:v>
                </c:pt>
                <c:pt idx="6">
                  <c:v>2454</c:v>
                </c:pt>
                <c:pt idx="7">
                  <c:v>5623</c:v>
                </c:pt>
                <c:pt idx="8">
                  <c:v>5190</c:v>
                </c:pt>
                <c:pt idx="9">
                  <c:v>7002</c:v>
                </c:pt>
              </c:numCache>
            </c:numRef>
          </c:val>
        </c:ser>
        <c:ser>
          <c:idx val="8"/>
          <c:order val="8"/>
          <c:tx>
            <c:strRef>
              <c:f>production!$A$11</c:f>
              <c:strCache>
                <c:ptCount val="1"/>
                <c:pt idx="0">
                  <c:v>Canterbury</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production!$B$11:$K$11</c:f>
              <c:numCache>
                <c:formatCode>General</c:formatCode>
                <c:ptCount val="10"/>
                <c:pt idx="0" formatCode="#,##0">
                  <c:v>1551</c:v>
                </c:pt>
                <c:pt idx="1">
                  <c:v>788</c:v>
                </c:pt>
                <c:pt idx="2" formatCode="#,##0">
                  <c:v>1779</c:v>
                </c:pt>
                <c:pt idx="3" formatCode="#,##0">
                  <c:v>1972</c:v>
                </c:pt>
                <c:pt idx="4" formatCode="#,##0">
                  <c:v>1422</c:v>
                </c:pt>
                <c:pt idx="5" formatCode="#,##0">
                  <c:v>2825</c:v>
                </c:pt>
                <c:pt idx="6">
                  <c:v>895</c:v>
                </c:pt>
                <c:pt idx="7" formatCode="#,##0">
                  <c:v>3051</c:v>
                </c:pt>
                <c:pt idx="8" formatCode="#,##0">
                  <c:v>1699</c:v>
                </c:pt>
                <c:pt idx="9" formatCode="#,##0">
                  <c:v>6881</c:v>
                </c:pt>
              </c:numCache>
            </c:numRef>
          </c:val>
        </c:ser>
        <c:ser>
          <c:idx val="9"/>
          <c:order val="9"/>
          <c:tx>
            <c:strRef>
              <c:f>production!$A$12</c:f>
              <c:strCache>
                <c:ptCount val="1"/>
                <c:pt idx="0">
                  <c:v>Otago</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production!$B$12:$K$12</c:f>
              <c:numCache>
                <c:formatCode>#,##0</c:formatCode>
                <c:ptCount val="10"/>
                <c:pt idx="0">
                  <c:v>1094</c:v>
                </c:pt>
                <c:pt idx="1">
                  <c:v>1009</c:v>
                </c:pt>
                <c:pt idx="2">
                  <c:v>1543</c:v>
                </c:pt>
                <c:pt idx="3">
                  <c:v>1519</c:v>
                </c:pt>
                <c:pt idx="4">
                  <c:v>1825</c:v>
                </c:pt>
                <c:pt idx="5">
                  <c:v>1439</c:v>
                </c:pt>
                <c:pt idx="6">
                  <c:v>1441</c:v>
                </c:pt>
                <c:pt idx="7">
                  <c:v>4612</c:v>
                </c:pt>
                <c:pt idx="8">
                  <c:v>3434</c:v>
                </c:pt>
                <c:pt idx="9">
                  <c:v>9495</c:v>
                </c:pt>
              </c:numCache>
            </c:numRef>
          </c:val>
        </c:ser>
        <c:ser>
          <c:idx val="10"/>
          <c:order val="10"/>
          <c:tx>
            <c:strRef>
              <c:f>production!$A$13</c:f>
              <c:strCache>
                <c:ptCount val="1"/>
                <c:pt idx="0">
                  <c:v>Other</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production!$B$13:$K$13</c:f>
              <c:numCache>
                <c:formatCode>General</c:formatCode>
                <c:ptCount val="10"/>
                <c:pt idx="0">
                  <c:v>0</c:v>
                </c:pt>
                <c:pt idx="1">
                  <c:v>0</c:v>
                </c:pt>
                <c:pt idx="2">
                  <c:v>0</c:v>
                </c:pt>
                <c:pt idx="3">
                  <c:v>0</c:v>
                </c:pt>
                <c:pt idx="4">
                  <c:v>0</c:v>
                </c:pt>
                <c:pt idx="5">
                  <c:v>0</c:v>
                </c:pt>
                <c:pt idx="6">
                  <c:v>0</c:v>
                </c:pt>
                <c:pt idx="7">
                  <c:v>6</c:v>
                </c:pt>
                <c:pt idx="8">
                  <c:v>0</c:v>
                </c:pt>
                <c:pt idx="9">
                  <c:v>31</c:v>
                </c:pt>
              </c:numCache>
            </c:numRef>
          </c:val>
        </c:ser>
        <c:dLbls>
          <c:showLegendKey val="0"/>
          <c:showVal val="0"/>
          <c:showCatName val="0"/>
          <c:showSerName val="0"/>
          <c:showPercent val="0"/>
          <c:showBubbleSize val="0"/>
        </c:dLbls>
        <c:gapWidth val="150"/>
        <c:axId val="106520576"/>
        <c:axId val="106522112"/>
      </c:barChart>
      <c:catAx>
        <c:axId val="106520576"/>
        <c:scaling>
          <c:orientation val="minMax"/>
        </c:scaling>
        <c:delete val="0"/>
        <c:axPos val="b"/>
        <c:numFmt formatCode="General" sourceLinked="1"/>
        <c:majorTickMark val="out"/>
        <c:minorTickMark val="none"/>
        <c:tickLblPos val="nextTo"/>
        <c:txPr>
          <a:bodyPr/>
          <a:lstStyle/>
          <a:p>
            <a:pPr>
              <a:defRPr lang="en-NZ"/>
            </a:pPr>
            <a:endParaRPr lang="en-US"/>
          </a:p>
        </c:txPr>
        <c:crossAx val="106522112"/>
        <c:crosses val="autoZero"/>
        <c:auto val="1"/>
        <c:lblAlgn val="ctr"/>
        <c:lblOffset val="100"/>
        <c:noMultiLvlLbl val="0"/>
      </c:catAx>
      <c:valAx>
        <c:axId val="106522112"/>
        <c:scaling>
          <c:orientation val="minMax"/>
          <c:max val="210000"/>
          <c:min val="0"/>
        </c:scaling>
        <c:delete val="0"/>
        <c:axPos val="l"/>
        <c:numFmt formatCode="General" sourceLinked="1"/>
        <c:majorTickMark val="out"/>
        <c:minorTickMark val="none"/>
        <c:tickLblPos val="nextTo"/>
        <c:txPr>
          <a:bodyPr/>
          <a:lstStyle/>
          <a:p>
            <a:pPr>
              <a:defRPr lang="en-NZ"/>
            </a:pPr>
            <a:endParaRPr lang="en-US"/>
          </a:p>
        </c:txPr>
        <c:crossAx val="106520576"/>
        <c:crosses val="autoZero"/>
        <c:crossBetween val="between"/>
      </c:valAx>
    </c:plotArea>
    <c:legend>
      <c:legendPos val="r"/>
      <c:overlay val="0"/>
      <c:txPr>
        <a:bodyPr/>
        <a:lstStyle/>
        <a:p>
          <a:pPr>
            <a:defRPr lang="en-NZ" sz="12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NZ"/>
            </a:pPr>
            <a:r>
              <a:rPr lang="en-NZ" dirty="0" smtClean="0"/>
              <a:t>Total New</a:t>
            </a:r>
            <a:r>
              <a:rPr lang="en-NZ" baseline="0" dirty="0" smtClean="0"/>
              <a:t> Zealand</a:t>
            </a:r>
            <a:endParaRPr lang="en-NZ" dirty="0"/>
          </a:p>
        </c:rich>
      </c:tx>
      <c:overlay val="0"/>
    </c:title>
    <c:autoTitleDeleted val="0"/>
    <c:plotArea>
      <c:layout>
        <c:manualLayout>
          <c:layoutTarget val="inner"/>
          <c:xMode val="edge"/>
          <c:yMode val="edge"/>
          <c:x val="8.0547338530574566E-2"/>
          <c:y val="0.19480351414406533"/>
          <c:w val="0.68454778140325456"/>
          <c:h val="0.68921660834062359"/>
        </c:manualLayout>
      </c:layout>
      <c:barChart>
        <c:barDir val="col"/>
        <c:grouping val="clustered"/>
        <c:varyColors val="0"/>
        <c:ser>
          <c:idx val="0"/>
          <c:order val="0"/>
          <c:tx>
            <c:strRef>
              <c:f>production!$A$15</c:f>
              <c:strCache>
                <c:ptCount val="1"/>
                <c:pt idx="0">
                  <c:v>Total</c:v>
                </c:pt>
              </c:strCache>
            </c:strRef>
          </c:tx>
          <c:invertIfNegative val="0"/>
          <c:cat>
            <c:numRef>
              <c:f>production!$B$2:$K$2</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production!$B$15:$K$15</c:f>
              <c:numCache>
                <c:formatCode>#,##0</c:formatCode>
                <c:ptCount val="10"/>
                <c:pt idx="0">
                  <c:v>77300</c:v>
                </c:pt>
                <c:pt idx="1">
                  <c:v>78069</c:v>
                </c:pt>
                <c:pt idx="2">
                  <c:v>71000</c:v>
                </c:pt>
                <c:pt idx="3">
                  <c:v>118700</c:v>
                </c:pt>
                <c:pt idx="4">
                  <c:v>74821</c:v>
                </c:pt>
                <c:pt idx="5">
                  <c:v>162100</c:v>
                </c:pt>
                <c:pt idx="6">
                  <c:v>139406</c:v>
                </c:pt>
                <c:pt idx="7">
                  <c:v>182886</c:v>
                </c:pt>
                <c:pt idx="8">
                  <c:v>202823</c:v>
                </c:pt>
                <c:pt idx="9">
                  <c:v>282352</c:v>
                </c:pt>
              </c:numCache>
            </c:numRef>
          </c:val>
        </c:ser>
        <c:dLbls>
          <c:showLegendKey val="0"/>
          <c:showVal val="0"/>
          <c:showCatName val="0"/>
          <c:showSerName val="0"/>
          <c:showPercent val="0"/>
          <c:showBubbleSize val="0"/>
        </c:dLbls>
        <c:gapWidth val="150"/>
        <c:axId val="123733120"/>
        <c:axId val="123734656"/>
      </c:barChart>
      <c:catAx>
        <c:axId val="123733120"/>
        <c:scaling>
          <c:orientation val="minMax"/>
        </c:scaling>
        <c:delete val="0"/>
        <c:axPos val="b"/>
        <c:numFmt formatCode="General" sourceLinked="1"/>
        <c:majorTickMark val="out"/>
        <c:minorTickMark val="none"/>
        <c:tickLblPos val="nextTo"/>
        <c:txPr>
          <a:bodyPr/>
          <a:lstStyle/>
          <a:p>
            <a:pPr>
              <a:defRPr lang="en-NZ"/>
            </a:pPr>
            <a:endParaRPr lang="en-US"/>
          </a:p>
        </c:txPr>
        <c:crossAx val="123734656"/>
        <c:crosses val="autoZero"/>
        <c:auto val="1"/>
        <c:lblAlgn val="ctr"/>
        <c:lblOffset val="100"/>
        <c:noMultiLvlLbl val="0"/>
      </c:catAx>
      <c:valAx>
        <c:axId val="123734656"/>
        <c:scaling>
          <c:orientation val="minMax"/>
        </c:scaling>
        <c:delete val="0"/>
        <c:axPos val="l"/>
        <c:numFmt formatCode="#,##0" sourceLinked="1"/>
        <c:majorTickMark val="out"/>
        <c:minorTickMark val="none"/>
        <c:tickLblPos val="nextTo"/>
        <c:txPr>
          <a:bodyPr/>
          <a:lstStyle/>
          <a:p>
            <a:pPr>
              <a:defRPr lang="en-NZ"/>
            </a:pPr>
            <a:endParaRPr lang="en-US"/>
          </a:p>
        </c:txPr>
        <c:crossAx val="123733120"/>
        <c:crosses val="autoZero"/>
        <c:crossBetween val="between"/>
      </c:valAx>
    </c:plotArea>
    <c:plotVisOnly val="1"/>
    <c:dispBlanksAs val="gap"/>
    <c:showDLblsOverMax val="0"/>
  </c:chart>
  <c:externalData r:id="rId1">
    <c:autoUpdate val="0"/>
  </c:externalData>
</c:chartSpace>
</file>

<file path=ppt/drawings/_rels/drawing1.xml.rels><?xml version="1.0" encoding="UTF-8" standalone="yes"?>
<Relationships xmlns="http://schemas.openxmlformats.org/package/2006/relationships"><Relationship Id="rId1" Type="http://schemas.openxmlformats.org/officeDocument/2006/relationships/image" Target="../media/image37.emf"/></Relationships>
</file>

<file path=ppt/drawings/drawing1.xml><?xml version="1.0" encoding="utf-8"?>
<c:userShapes xmlns:c="http://schemas.openxmlformats.org/drawingml/2006/chart">
  <cdr:relSizeAnchor xmlns:cdr="http://schemas.openxmlformats.org/drawingml/2006/chartDrawing">
    <cdr:from>
      <cdr:x>0.15038</cdr:x>
      <cdr:y>0</cdr:y>
    </cdr:from>
    <cdr:to>
      <cdr:x>0.53927</cdr:x>
      <cdr:y>0.35628</cdr:y>
    </cdr:to>
    <cdr:pic>
      <cdr:nvPicPr>
        <cdr:cNvPr id="2" name="Picture 1"/>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a:stretch xmlns:a="http://schemas.openxmlformats.org/drawingml/2006/main">
          <a:fillRect/>
        </a:stretch>
      </cdr:blipFill>
      <cdr:spPr bwMode="auto">
        <a:xfrm xmlns:a="http://schemas.openxmlformats.org/drawingml/2006/main">
          <a:off x="1353616" y="-523852"/>
          <a:ext cx="3500460" cy="2392473"/>
        </a:xfrm>
        <a:prstGeom xmlns:a="http://schemas.openxmlformats.org/drawingml/2006/main" prst="rect">
          <a:avLst/>
        </a:prstGeom>
        <a:ln xmlns:a="http://schemas.openxmlformats.org/drawingml/2006/main">
          <a:noFill/>
        </a:ln>
        <a:effectLst xmlns:a="http://schemas.openxmlformats.org/drawingml/2006/main">
          <a:outerShdw blurRad="292100" dist="139700" dir="2700000" algn="tl" rotWithShape="0">
            <a:srgbClr val="333333">
              <a:alpha val="65000"/>
            </a:srgbClr>
          </a:outerShdw>
        </a:effectLst>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7CE01-BB09-4DF4-8C85-F632E531B07C}" type="datetimeFigureOut">
              <a:rPr lang="en-NZ" smtClean="0"/>
              <a:pPr/>
              <a:t>28/11/2012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73958A-D023-47F7-99AB-FB1B6FD37F1A}" type="slidenum">
              <a:rPr lang="en-NZ" smtClean="0"/>
              <a:pPr/>
              <a:t>‹#›</a:t>
            </a:fld>
            <a:endParaRPr lang="en-NZ"/>
          </a:p>
        </p:txBody>
      </p:sp>
    </p:spTree>
    <p:extLst>
      <p:ext uri="{BB962C8B-B14F-4D97-AF65-F5344CB8AC3E}">
        <p14:creationId xmlns:p14="http://schemas.microsoft.com/office/powerpoint/2010/main" val="17473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Climate and “</a:t>
            </a:r>
            <a:r>
              <a:rPr lang="en-NZ" sz="1200" kern="1200" dirty="0" err="1" smtClean="0">
                <a:solidFill>
                  <a:schemeClr val="tx1"/>
                </a:solidFill>
                <a:effectLst/>
                <a:latin typeface="+mn-lt"/>
                <a:ea typeface="+mn-ea"/>
                <a:cs typeface="+mn-cs"/>
              </a:rPr>
              <a:t>terroir</a:t>
            </a:r>
            <a:r>
              <a:rPr lang="en-NZ" sz="1200" kern="1200" dirty="0" smtClean="0">
                <a:solidFill>
                  <a:schemeClr val="tx1"/>
                </a:solidFill>
                <a:effectLst/>
                <a:latin typeface="+mn-lt"/>
                <a:ea typeface="+mn-ea"/>
                <a:cs typeface="+mn-cs"/>
              </a:rPr>
              <a:t>” of New Zealand wine regions:  a GIS perspective</a:t>
            </a:r>
          </a:p>
          <a:p>
            <a:endParaRPr lang="en-NZ" dirty="0"/>
          </a:p>
        </p:txBody>
      </p:sp>
      <p:sp>
        <p:nvSpPr>
          <p:cNvPr id="4" name="Slide Number Placeholder 3"/>
          <p:cNvSpPr>
            <a:spLocks noGrp="1"/>
          </p:cNvSpPr>
          <p:nvPr>
            <p:ph type="sldNum" sz="quarter" idx="10"/>
          </p:nvPr>
        </p:nvSpPr>
        <p:spPr/>
        <p:txBody>
          <a:bodyPr/>
          <a:lstStyle/>
          <a:p>
            <a:fld id="{EC73958A-D023-47F7-99AB-FB1B6FD37F1A}" type="slidenum">
              <a:rPr lang="en-NZ" smtClean="0"/>
              <a:pPr/>
              <a:t>1</a:t>
            </a:fld>
            <a:endParaRPr lang="en-NZ"/>
          </a:p>
        </p:txBody>
      </p:sp>
    </p:spTree>
    <p:extLst>
      <p:ext uri="{BB962C8B-B14F-4D97-AF65-F5344CB8AC3E}">
        <p14:creationId xmlns:p14="http://schemas.microsoft.com/office/powerpoint/2010/main" val="3942981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02A705-D803-458A-BF7B-FAA9893F4D4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5AA58143-D3FE-40F3-85A5-6FC3DEF2D06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9156" name="Slide Number Placeholder 3"/>
          <p:cNvSpPr>
            <a:spLocks noGrp="1"/>
          </p:cNvSpPr>
          <p:nvPr>
            <p:ph type="sldNum" sz="quarter" idx="5"/>
          </p:nvPr>
        </p:nvSpPr>
        <p:spPr bwMode="auto">
          <a:noFill/>
          <a:ln>
            <a:miter lim="800000"/>
            <a:headEnd/>
            <a:tailEnd/>
          </a:ln>
        </p:spPr>
        <p:txBody>
          <a:bodyPr/>
          <a:lstStyle/>
          <a:p>
            <a:fld id="{6A45CEEA-6E9A-412E-8A86-9EDF8C0B568B}"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3252" name="Slide Number Placeholder 3"/>
          <p:cNvSpPr>
            <a:spLocks noGrp="1"/>
          </p:cNvSpPr>
          <p:nvPr>
            <p:ph type="sldNum" sz="quarter" idx="5"/>
          </p:nvPr>
        </p:nvSpPr>
        <p:spPr bwMode="auto">
          <a:noFill/>
          <a:ln>
            <a:miter lim="800000"/>
            <a:headEnd/>
            <a:tailEnd/>
          </a:ln>
        </p:spPr>
        <p:txBody>
          <a:bodyPr/>
          <a:lstStyle/>
          <a:p>
            <a:fld id="{7191C202-8A9B-4700-91C3-95FCCA12BBB7}"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a:lstStyle/>
          <a:p>
            <a:fld id="{7B422360-DB88-4361-82A4-53F5E55166A3}"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15</a:t>
            </a:fld>
            <a:endParaRPr lang="en-N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16</a:t>
            </a:fld>
            <a:endParaRPr lang="en-N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17</a:t>
            </a:fld>
            <a:endParaRPr lang="en-N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02A705-D803-458A-BF7B-FAA9893F4D4E}"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02A705-D803-458A-BF7B-FAA9893F4D4E}"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2</a:t>
            </a:fld>
            <a:endParaRPr lang="en-N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20</a:t>
            </a:fld>
            <a:endParaRPr lang="en-N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958465" y="686474"/>
            <a:ext cx="4941072" cy="3428114"/>
          </a:xfrm>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pPr eaLnBrk="1" hangingPunct="1">
              <a:spcBef>
                <a:spcPct val="0"/>
              </a:spcBef>
            </a:pPr>
            <a:r>
              <a:rPr lang="en-GB" smtClean="0">
                <a:latin typeface="Arial" pitchFamily="34" charset="0"/>
              </a:rPr>
              <a:t>Web text mining using structured and unstructured (text) data.  </a:t>
            </a:r>
          </a:p>
        </p:txBody>
      </p:sp>
      <p:sp>
        <p:nvSpPr>
          <p:cNvPr id="79876" name="Slide Number Placeholder 3"/>
          <p:cNvSpPr>
            <a:spLocks noGrp="1"/>
          </p:cNvSpPr>
          <p:nvPr>
            <p:ph type="sldNum" sz="quarter" idx="5"/>
          </p:nvPr>
        </p:nvSpPr>
        <p:spPr bwMode="auto">
          <a:noFill/>
          <a:ln>
            <a:miter lim="800000"/>
            <a:headEnd/>
            <a:tailEnd/>
          </a:ln>
        </p:spPr>
        <p:txBody>
          <a:bodyPr/>
          <a:lstStyle/>
          <a:p>
            <a:fld id="{7E09E87B-5D00-4492-8698-D1C1729E0A3A}" type="slidenum">
              <a:rPr lang="en-GB">
                <a:latin typeface="Arial" pitchFamily="34" charset="0"/>
              </a:rPr>
              <a:pPr/>
              <a:t>21</a:t>
            </a:fld>
            <a:endParaRPr lang="en-GB">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80899"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a:lstStyle/>
          <a:p>
            <a:fld id="{00E32F5C-7534-45A8-B5B9-7C5B6CAB5F06}" type="slidenum">
              <a:rPr lang="en-GB">
                <a:latin typeface="Arial" pitchFamily="34" charset="0"/>
              </a:rPr>
              <a:pPr/>
              <a:t>22</a:t>
            </a:fld>
            <a:endParaRPr lang="en-GB">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NZ" smtClean="0"/>
          </a:p>
        </p:txBody>
      </p:sp>
      <p:sp>
        <p:nvSpPr>
          <p:cNvPr id="4" name="Slide Number Placeholder 3"/>
          <p:cNvSpPr>
            <a:spLocks noGrp="1"/>
          </p:cNvSpPr>
          <p:nvPr>
            <p:ph type="sldNum" sz="quarter" idx="5"/>
          </p:nvPr>
        </p:nvSpPr>
        <p:spPr/>
        <p:txBody>
          <a:bodyPr/>
          <a:lstStyle/>
          <a:p>
            <a:pPr>
              <a:defRPr/>
            </a:pPr>
            <a:fld id="{363C2EFD-6418-4F1D-B2C0-F68CDD787E96}" type="slidenum">
              <a:rPr lang="en-NZ" smtClean="0"/>
              <a:pPr>
                <a:defRPr/>
              </a:pPr>
              <a:t>23</a:t>
            </a:fld>
            <a:endParaRPr lang="en-N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pPr eaLnBrk="1" hangingPunct="1">
              <a:spcBef>
                <a:spcPct val="0"/>
              </a:spcBef>
            </a:pPr>
            <a:r>
              <a:rPr lang="en-NZ" smtClean="0">
                <a:latin typeface="Arial" pitchFamily="34" charset="0"/>
              </a:rPr>
              <a:t>Histogram of Kumeu (New Zealand) wine descriptor frequencies in the 12 SOM clusters (figure 1) added for each year (1997-2006). In the graph, each year appearing on </a:t>
            </a:r>
            <a:r>
              <a:rPr lang="en-NZ" i="1" smtClean="0">
                <a:latin typeface="Arial" pitchFamily="34" charset="0"/>
              </a:rPr>
              <a:t>x</a:t>
            </a:r>
            <a:r>
              <a:rPr lang="en-NZ" smtClean="0">
                <a:latin typeface="Arial" pitchFamily="34" charset="0"/>
              </a:rPr>
              <a:t> axis consists of a set of wine descriptor frequencies for that year (1 through 12) and lastly, standard deviation/ mean temperature (ssd/meanT), as vertical bars and this enables the visualisation of wine descriptors and temperature variation over this period. </a:t>
            </a:r>
            <a:endParaRPr lang="en-GB" smtClean="0">
              <a:latin typeface="Arial" pitchFamily="34" charset="0"/>
            </a:endParaRPr>
          </a:p>
        </p:txBody>
      </p:sp>
      <p:sp>
        <p:nvSpPr>
          <p:cNvPr id="86020" name="Slide Number Placeholder 3"/>
          <p:cNvSpPr>
            <a:spLocks noGrp="1"/>
          </p:cNvSpPr>
          <p:nvPr>
            <p:ph type="sldNum" sz="quarter" idx="5"/>
          </p:nvPr>
        </p:nvSpPr>
        <p:spPr bwMode="auto">
          <a:noFill/>
          <a:ln>
            <a:miter lim="800000"/>
            <a:headEnd/>
            <a:tailEnd/>
          </a:ln>
        </p:spPr>
        <p:txBody>
          <a:bodyPr/>
          <a:lstStyle/>
          <a:p>
            <a:fld id="{2F09460E-ECFE-4C28-A2D3-3EEDB6C0973B}" type="slidenum">
              <a:rPr lang="en-GB">
                <a:latin typeface="Arial" pitchFamily="34" charset="0"/>
              </a:rPr>
              <a:pPr/>
              <a:t>24</a:t>
            </a:fld>
            <a:endParaRPr lang="en-GB">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87043" name="Notes Placeholder 2"/>
          <p:cNvSpPr>
            <a:spLocks noGrp="1"/>
          </p:cNvSpPr>
          <p:nvPr>
            <p:ph type="body" idx="1"/>
          </p:nvPr>
        </p:nvSpPr>
        <p:spPr bwMode="auto">
          <a:noFill/>
        </p:spPr>
        <p:txBody>
          <a:bodyPr/>
          <a:lstStyle/>
          <a:p>
            <a:endParaRPr lang="en-US" smtClean="0"/>
          </a:p>
        </p:txBody>
      </p:sp>
      <p:sp>
        <p:nvSpPr>
          <p:cNvPr id="87044" name="Slide Number Placeholder 3"/>
          <p:cNvSpPr>
            <a:spLocks noGrp="1"/>
          </p:cNvSpPr>
          <p:nvPr>
            <p:ph type="sldNum" sz="quarter" idx="5"/>
          </p:nvPr>
        </p:nvSpPr>
        <p:spPr bwMode="auto">
          <a:noFill/>
          <a:ln>
            <a:miter lim="800000"/>
            <a:headEnd/>
            <a:tailEnd/>
          </a:ln>
        </p:spPr>
        <p:txBody>
          <a:bodyPr/>
          <a:lstStyle/>
          <a:p>
            <a:fld id="{B6DFD5FB-9AF1-4AD7-AD8D-D371BB0D4DD8}" type="slidenum">
              <a:rPr lang="en-GB"/>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26</a:t>
            </a:fld>
            <a:endParaRPr lang="en-N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02A705-D803-458A-BF7B-FAA9893F4D4E}"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B02A705-D803-458A-BF7B-FAA9893F4D4E}"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29</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a:t>
            </a:fld>
            <a:endParaRPr lang="en-NZ"/>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30</a:t>
            </a:fld>
            <a:endParaRPr lang="en-N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31</a:t>
            </a:fld>
            <a:endParaRPr lang="en-N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32</a:t>
            </a:fld>
            <a:endParaRPr lang="en-N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33</a:t>
            </a:fld>
            <a:endParaRPr lang="en-N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34</a:t>
            </a:fld>
            <a:endParaRPr lang="en-N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35</a:t>
            </a:fld>
            <a:endParaRPr lang="en-N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36</a:t>
            </a:fld>
            <a:endParaRPr lang="en-N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37</a:t>
            </a:fld>
            <a:endParaRPr lang="en-N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38</a:t>
            </a:fld>
            <a:endParaRPr lang="en-N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39</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a:t>
            </a:fld>
            <a:endParaRPr lang="en-NZ"/>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40</a:t>
            </a:fld>
            <a:endParaRPr lang="en-NZ"/>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41</a:t>
            </a:fld>
            <a:endParaRPr lang="en-NZ"/>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42</a:t>
            </a:fld>
            <a:endParaRPr lang="en-NZ"/>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43</a:t>
            </a:fld>
            <a:endParaRPr lang="en-NZ"/>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C73958A-D023-47F7-99AB-FB1B6FD37F1A}" type="slidenum">
              <a:rPr lang="en-NZ" smtClean="0"/>
              <a:pPr/>
              <a:t>44</a:t>
            </a:fld>
            <a:endParaRPr lang="en-NZ"/>
          </a:p>
        </p:txBody>
      </p:sp>
    </p:spTree>
    <p:extLst>
      <p:ext uri="{BB962C8B-B14F-4D97-AF65-F5344CB8AC3E}">
        <p14:creationId xmlns:p14="http://schemas.microsoft.com/office/powerpoint/2010/main" val="11727891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45</a:t>
            </a:fld>
            <a:endParaRPr lang="en-NZ"/>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46</a:t>
            </a:fld>
            <a:endParaRPr lang="en-NZ"/>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47</a:t>
            </a:fld>
            <a:endParaRPr lang="en-NZ"/>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48</a:t>
            </a:fld>
            <a:endParaRPr lang="en-NZ"/>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49</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a:t>
            </a:fld>
            <a:endParaRPr lang="en-NZ"/>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73958A-D023-47F7-99AB-FB1B6FD37F1A}" type="slidenum">
              <a:rPr lang="en-NZ" smtClean="0"/>
              <a:pPr/>
              <a:t>50</a:t>
            </a:fld>
            <a:endParaRPr lang="en-NZ"/>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51</a:t>
            </a:fld>
            <a:endParaRPr lang="en-NZ"/>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52</a:t>
            </a:fld>
            <a:endParaRPr lang="en-NZ"/>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53</a:t>
            </a:fld>
            <a:endParaRPr lang="en-NZ"/>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54</a:t>
            </a:fld>
            <a:endParaRPr lang="en-NZ"/>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55</a:t>
            </a:fld>
            <a:endParaRPr lang="en-NZ"/>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56</a:t>
            </a:fld>
            <a:endParaRPr lang="en-NZ"/>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57</a:t>
            </a:fld>
            <a:endParaRPr lang="en-NZ"/>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58</a:t>
            </a:fld>
            <a:endParaRPr lang="en-NZ"/>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59</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6</a:t>
            </a:fld>
            <a:endParaRPr lang="en-NZ"/>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60</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73958A-D023-47F7-99AB-FB1B6FD37F1A}" type="slidenum">
              <a:rPr lang="en-NZ" smtClean="0"/>
              <a:pPr/>
              <a:t>7</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9A703D-6363-4A83-9AA0-8CDE969A759C}" type="slidenum">
              <a:rPr lang="en-NZ" smtClean="0"/>
              <a:pPr/>
              <a:t>8</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958465" y="686474"/>
            <a:ext cx="4941072" cy="3428114"/>
          </a:xfrm>
          <a:noFill/>
          <a:ln>
            <a:solidFill>
              <a:srgbClr val="000000"/>
            </a:solidFill>
            <a:miter lim="800000"/>
            <a:headEnd/>
            <a:tailEnd/>
          </a:ln>
        </p:spPr>
      </p:sp>
      <p:sp>
        <p:nvSpPr>
          <p:cNvPr id="75779" name="Notes Placeholder 2"/>
          <p:cNvSpPr>
            <a:spLocks noGrp="1"/>
          </p:cNvSpPr>
          <p:nvPr>
            <p:ph type="body" idx="1"/>
          </p:nvPr>
        </p:nvSpPr>
        <p:spPr bwMode="auto">
          <a:noFill/>
        </p:spPr>
        <p:txBody>
          <a:bodyPr/>
          <a:lstStyle/>
          <a:p>
            <a:endParaRPr lang="en-US" smtClean="0"/>
          </a:p>
        </p:txBody>
      </p:sp>
      <p:sp>
        <p:nvSpPr>
          <p:cNvPr id="75780" name="Slide Number Placeholder 3"/>
          <p:cNvSpPr>
            <a:spLocks noGrp="1"/>
          </p:cNvSpPr>
          <p:nvPr>
            <p:ph type="sldNum" sz="quarter" idx="5"/>
          </p:nvPr>
        </p:nvSpPr>
        <p:spPr bwMode="auto">
          <a:noFill/>
          <a:ln>
            <a:miter lim="800000"/>
            <a:headEnd/>
            <a:tailEnd/>
          </a:ln>
        </p:spPr>
        <p:txBody>
          <a:bodyPr/>
          <a:lstStyle/>
          <a:p>
            <a:fld id="{E9DAF042-47F0-4727-AB91-F4663E1C718D}" type="slidenum">
              <a:rPr lang="en-GB"/>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872068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2723214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3553444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3717717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4200287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3918981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1997991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1673398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584529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1759587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4482BA-026C-4DF4-B047-520F8BB5BCB0}" type="datetimeFigureOut">
              <a:rPr lang="en-NZ" smtClean="0"/>
              <a:pPr/>
              <a:t>28/11/2012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F710D43-1450-4BD0-8053-823B09383213}" type="slidenum">
              <a:rPr lang="en-NZ" smtClean="0"/>
              <a:pPr/>
              <a:t>‹#›</a:t>
            </a:fld>
            <a:endParaRPr lang="en-NZ"/>
          </a:p>
        </p:txBody>
      </p:sp>
    </p:spTree>
    <p:extLst>
      <p:ext uri="{BB962C8B-B14F-4D97-AF65-F5344CB8AC3E}">
        <p14:creationId xmlns:p14="http://schemas.microsoft.com/office/powerpoint/2010/main" val="3013288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4482BA-026C-4DF4-B047-520F8BB5BCB0}" type="datetimeFigureOut">
              <a:rPr lang="en-NZ" smtClean="0"/>
              <a:pPr/>
              <a:t>28/11/2012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10D43-1450-4BD0-8053-823B09383213}" type="slidenum">
              <a:rPr lang="en-NZ" smtClean="0"/>
              <a:pPr/>
              <a:t>‹#›</a:t>
            </a:fld>
            <a:endParaRPr lang="en-NZ"/>
          </a:p>
        </p:txBody>
      </p:sp>
    </p:spTree>
    <p:extLst>
      <p:ext uri="{BB962C8B-B14F-4D97-AF65-F5344CB8AC3E}">
        <p14:creationId xmlns:p14="http://schemas.microsoft.com/office/powerpoint/2010/main" val="3359296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hyperlink" Target="http://www.lazyballerina.com/Winefightclub/winefightclubJul07.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hyperlink" Target="http://www.nzwineonline.com.au/content_common/pr-new-zealand-chardonnay_new-zealand-white-wine-kumeu-river-estate-auckland-chardonnay.seo"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49.jpeg"/><Relationship Id="rId5" Type="http://schemas.openxmlformats.org/officeDocument/2006/relationships/image" Target="../media/image48.png"/><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jpeg"/><Relationship Id="rId10" Type="http://schemas.openxmlformats.org/officeDocument/2006/relationships/image" Target="../media/image57.jpeg"/><Relationship Id="rId4" Type="http://schemas.openxmlformats.org/officeDocument/2006/relationships/image" Target="../media/image51.jpeg"/><Relationship Id="rId9" Type="http://schemas.openxmlformats.org/officeDocument/2006/relationships/image" Target="../media/image56.jpeg"/></Relationships>
</file>

<file path=ppt/slides/_rels/slide34.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1.jpeg"/><Relationship Id="rId11" Type="http://schemas.openxmlformats.org/officeDocument/2006/relationships/image" Target="../media/image66.jpeg"/><Relationship Id="rId5" Type="http://schemas.openxmlformats.org/officeDocument/2006/relationships/image" Target="../media/image60.jpeg"/><Relationship Id="rId10" Type="http://schemas.openxmlformats.org/officeDocument/2006/relationships/image" Target="../media/image65.jpeg"/><Relationship Id="rId4" Type="http://schemas.openxmlformats.org/officeDocument/2006/relationships/image" Target="../media/image59.jpeg"/><Relationship Id="rId9" Type="http://schemas.openxmlformats.org/officeDocument/2006/relationships/image" Target="../media/image64.jpeg"/></Relationships>
</file>

<file path=ppt/slides/_rels/slide35.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69.png"/><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71.e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4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4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77.png"/></Relationships>
</file>

<file path=ppt/slides/_rels/slide4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80.png"/></Relationships>
</file>

<file path=ppt/slides/_rels/slide47.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emf"/><Relationship Id="rId7" Type="http://schemas.openxmlformats.org/officeDocument/2006/relationships/image" Target="../media/image85.png"/><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image" Target="../media/image84.jpeg"/><Relationship Id="rId11" Type="http://schemas.openxmlformats.org/officeDocument/2006/relationships/image" Target="../media/image89.jpeg"/><Relationship Id="rId5" Type="http://schemas.openxmlformats.org/officeDocument/2006/relationships/image" Target="../media/image83.jpeg"/><Relationship Id="rId10" Type="http://schemas.openxmlformats.org/officeDocument/2006/relationships/image" Target="../media/image88.png"/><Relationship Id="rId4" Type="http://schemas.openxmlformats.org/officeDocument/2006/relationships/image" Target="../media/image82.emf"/><Relationship Id="rId9" Type="http://schemas.openxmlformats.org/officeDocument/2006/relationships/image" Target="../media/image87.png"/></Relationships>
</file>

<file path=ppt/slides/_rels/slide48.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jpeg"/><Relationship Id="rId7" Type="http://schemas.openxmlformats.org/officeDocument/2006/relationships/image" Target="../media/image94.png"/><Relationship Id="rId2" Type="http://schemas.openxmlformats.org/officeDocument/2006/relationships/notesSlide" Target="../notesSlides/notesSlide48.xml"/><Relationship Id="rId1" Type="http://schemas.openxmlformats.org/officeDocument/2006/relationships/slideLayout" Target="../slideLayouts/slideLayout6.xml"/><Relationship Id="rId6" Type="http://schemas.openxmlformats.org/officeDocument/2006/relationships/image" Target="../media/image93.png"/><Relationship Id="rId5" Type="http://schemas.openxmlformats.org/officeDocument/2006/relationships/image" Target="../media/image92.jpeg"/><Relationship Id="rId10" Type="http://schemas.openxmlformats.org/officeDocument/2006/relationships/image" Target="../media/image97.png"/><Relationship Id="rId4" Type="http://schemas.openxmlformats.org/officeDocument/2006/relationships/image" Target="../media/image91.jpeg"/><Relationship Id="rId9" Type="http://schemas.openxmlformats.org/officeDocument/2006/relationships/image" Target="../media/image96.png"/></Relationships>
</file>

<file path=ppt/slides/_rels/slide49.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87.png"/><Relationship Id="rId3" Type="http://schemas.openxmlformats.org/officeDocument/2006/relationships/image" Target="../media/image98.jpeg"/><Relationship Id="rId7" Type="http://schemas.openxmlformats.org/officeDocument/2006/relationships/image" Target="../media/image102.png"/><Relationship Id="rId12" Type="http://schemas.openxmlformats.org/officeDocument/2006/relationships/image" Target="../media/image86.png"/><Relationship Id="rId2" Type="http://schemas.openxmlformats.org/officeDocument/2006/relationships/notesSlide" Target="../notesSlides/notesSlide49.xml"/><Relationship Id="rId16" Type="http://schemas.openxmlformats.org/officeDocument/2006/relationships/image" Target="../media/image105.jpeg"/><Relationship Id="rId1" Type="http://schemas.openxmlformats.org/officeDocument/2006/relationships/slideLayout" Target="../slideLayouts/slideLayout7.xml"/><Relationship Id="rId6" Type="http://schemas.openxmlformats.org/officeDocument/2006/relationships/image" Target="../media/image101.png"/><Relationship Id="rId11" Type="http://schemas.openxmlformats.org/officeDocument/2006/relationships/image" Target="../media/image85.png"/><Relationship Id="rId5" Type="http://schemas.openxmlformats.org/officeDocument/2006/relationships/image" Target="../media/image100.png"/><Relationship Id="rId15" Type="http://schemas.openxmlformats.org/officeDocument/2006/relationships/image" Target="../media/image82.emf"/><Relationship Id="rId10" Type="http://schemas.openxmlformats.org/officeDocument/2006/relationships/image" Target="../media/image84.jpeg"/><Relationship Id="rId4" Type="http://schemas.openxmlformats.org/officeDocument/2006/relationships/image" Target="../media/image99.png"/><Relationship Id="rId9" Type="http://schemas.openxmlformats.org/officeDocument/2006/relationships/image" Target="../media/image104.png"/><Relationship Id="rId14" Type="http://schemas.openxmlformats.org/officeDocument/2006/relationships/image" Target="../media/image81.em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8" Type="http://schemas.openxmlformats.org/officeDocument/2006/relationships/image" Target="../media/image111.jpeg"/><Relationship Id="rId3" Type="http://schemas.openxmlformats.org/officeDocument/2006/relationships/image" Target="../media/image106.jpeg"/><Relationship Id="rId7" Type="http://schemas.openxmlformats.org/officeDocument/2006/relationships/image" Target="../media/image110.jpeg"/><Relationship Id="rId2" Type="http://schemas.openxmlformats.org/officeDocument/2006/relationships/notesSlide" Target="../notesSlides/notesSlide50.xml"/><Relationship Id="rId1" Type="http://schemas.openxmlformats.org/officeDocument/2006/relationships/slideLayout" Target="../slideLayouts/slideLayout6.xml"/><Relationship Id="rId6" Type="http://schemas.openxmlformats.org/officeDocument/2006/relationships/image" Target="../media/image109.jpeg"/><Relationship Id="rId5" Type="http://schemas.openxmlformats.org/officeDocument/2006/relationships/image" Target="../media/image108.jpeg"/><Relationship Id="rId10" Type="http://schemas.openxmlformats.org/officeDocument/2006/relationships/image" Target="../media/image113.jpeg"/><Relationship Id="rId4" Type="http://schemas.openxmlformats.org/officeDocument/2006/relationships/image" Target="../media/image107.jpeg"/><Relationship Id="rId9" Type="http://schemas.openxmlformats.org/officeDocument/2006/relationships/image" Target="../media/image112.jpeg"/></Relationships>
</file>

<file path=ppt/slides/_rels/slide51.xml.rels><?xml version="1.0" encoding="UTF-8" standalone="yes"?>
<Relationships xmlns="http://schemas.openxmlformats.org/package/2006/relationships"><Relationship Id="rId8" Type="http://schemas.openxmlformats.org/officeDocument/2006/relationships/image" Target="../media/image118.jpeg"/><Relationship Id="rId3" Type="http://schemas.openxmlformats.org/officeDocument/2006/relationships/image" Target="../media/image102.png"/><Relationship Id="rId7" Type="http://schemas.openxmlformats.org/officeDocument/2006/relationships/image" Target="../media/image117.png"/><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image" Target="../media/image116.jpeg"/><Relationship Id="rId5" Type="http://schemas.openxmlformats.org/officeDocument/2006/relationships/image" Target="../media/image115.png"/><Relationship Id="rId4" Type="http://schemas.openxmlformats.org/officeDocument/2006/relationships/image" Target="../media/image114.png"/></Relationships>
</file>

<file path=ppt/slides/_rels/slide52.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120.jpeg"/></Relationships>
</file>

<file path=ppt/slides/_rels/slide53.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53.xml"/><Relationship Id="rId1" Type="http://schemas.openxmlformats.org/officeDocument/2006/relationships/slideLayout" Target="../slideLayouts/slideLayout6.xml"/><Relationship Id="rId6" Type="http://schemas.openxmlformats.org/officeDocument/2006/relationships/image" Target="../media/image124.jpeg"/><Relationship Id="rId5" Type="http://schemas.openxmlformats.org/officeDocument/2006/relationships/image" Target="../media/image123.jpeg"/><Relationship Id="rId4" Type="http://schemas.openxmlformats.org/officeDocument/2006/relationships/image" Target="../media/image122.jpeg"/></Relationships>
</file>

<file path=ppt/slides/_rels/slide54.xml.rels><?xml version="1.0" encoding="UTF-8" standalone="yes"?>
<Relationships xmlns="http://schemas.openxmlformats.org/package/2006/relationships"><Relationship Id="rId3" Type="http://schemas.openxmlformats.org/officeDocument/2006/relationships/image" Target="../media/image125.jpeg"/><Relationship Id="rId7" Type="http://schemas.openxmlformats.org/officeDocument/2006/relationships/image" Target="../media/image129.png"/><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image" Target="../media/image128.png"/><Relationship Id="rId5" Type="http://schemas.openxmlformats.org/officeDocument/2006/relationships/image" Target="../media/image127.jpeg"/><Relationship Id="rId4" Type="http://schemas.openxmlformats.org/officeDocument/2006/relationships/image" Target="../media/image126.jpeg"/></Relationships>
</file>

<file path=ppt/slides/_rels/slide55.xml.rels><?xml version="1.0" encoding="UTF-8" standalone="yes"?>
<Relationships xmlns="http://schemas.openxmlformats.org/package/2006/relationships"><Relationship Id="rId3" Type="http://schemas.openxmlformats.org/officeDocument/2006/relationships/image" Target="../media/image130.jpeg"/><Relationship Id="rId7" Type="http://schemas.openxmlformats.org/officeDocument/2006/relationships/image" Target="../media/image129.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128.png"/><Relationship Id="rId5" Type="http://schemas.openxmlformats.org/officeDocument/2006/relationships/image" Target="../media/image127.jpeg"/><Relationship Id="rId4" Type="http://schemas.openxmlformats.org/officeDocument/2006/relationships/image" Target="../media/image126.jpeg"/></Relationships>
</file>

<file path=ppt/slides/_rels/slide56.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notesSlide" Target="../notesSlides/notesSlide56.xml"/><Relationship Id="rId1" Type="http://schemas.openxmlformats.org/officeDocument/2006/relationships/slideLayout" Target="../slideLayouts/slideLayout6.xml"/><Relationship Id="rId4" Type="http://schemas.openxmlformats.org/officeDocument/2006/relationships/image" Target="../media/image129.png"/></Relationships>
</file>

<file path=ppt/slides/_rels/slide57.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129.png"/></Relationships>
</file>

<file path=ppt/slides/_rels/slide58.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134.jpeg"/></Relationships>
</file>

<file path=ppt/slides/_rels/slide59.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dirty="0" smtClean="0">
                <a:solidFill>
                  <a:schemeClr val="accent2">
                    <a:lumMod val="50000"/>
                  </a:schemeClr>
                </a:solidFill>
              </a:rPr>
              <a:t>Digitising New Zealand wine regions</a:t>
            </a:r>
            <a:r>
              <a:rPr lang="en-NZ" dirty="0" smtClean="0">
                <a:solidFill>
                  <a:schemeClr val="accent2">
                    <a:lumMod val="60000"/>
                    <a:lumOff val="40000"/>
                  </a:schemeClr>
                </a:solidFill>
              </a:rPr>
              <a:t>: </a:t>
            </a:r>
            <a:br>
              <a:rPr lang="en-NZ" dirty="0" smtClean="0">
                <a:solidFill>
                  <a:schemeClr val="accent2">
                    <a:lumMod val="60000"/>
                    <a:lumOff val="40000"/>
                  </a:schemeClr>
                </a:solidFill>
              </a:rPr>
            </a:br>
            <a:r>
              <a:rPr lang="en-NZ" dirty="0" smtClean="0">
                <a:solidFill>
                  <a:srgbClr val="00B050"/>
                </a:solidFill>
              </a:rPr>
              <a:t>an initial investigation</a:t>
            </a:r>
            <a:endParaRPr lang="en-NZ" dirty="0">
              <a:solidFill>
                <a:srgbClr val="00B050"/>
              </a:solidFill>
            </a:endParaRPr>
          </a:p>
        </p:txBody>
      </p:sp>
      <p:sp>
        <p:nvSpPr>
          <p:cNvPr id="3" name="Subtitle 2"/>
          <p:cNvSpPr>
            <a:spLocks noGrp="1"/>
          </p:cNvSpPr>
          <p:nvPr>
            <p:ph type="subTitle" idx="1"/>
          </p:nvPr>
        </p:nvSpPr>
        <p:spPr>
          <a:xfrm>
            <a:off x="1371600" y="4495800"/>
            <a:ext cx="6400800" cy="1752600"/>
          </a:xfrm>
        </p:spPr>
        <p:txBody>
          <a:bodyPr>
            <a:normAutofit fontScale="92500" lnSpcReduction="10000"/>
          </a:bodyPr>
          <a:lstStyle/>
          <a:p>
            <a:r>
              <a:rPr lang="en-NZ" dirty="0" smtClean="0"/>
              <a:t>Subana Shanmuganathan</a:t>
            </a:r>
          </a:p>
          <a:p>
            <a:endParaRPr lang="en-NZ" dirty="0" smtClean="0"/>
          </a:p>
          <a:p>
            <a:r>
              <a:rPr lang="en-NZ" sz="2400" dirty="0" err="1" smtClean="0"/>
              <a:t>Geoinformatics</a:t>
            </a:r>
            <a:r>
              <a:rPr lang="en-NZ" sz="2400" dirty="0" smtClean="0"/>
              <a:t> Research Centre (</a:t>
            </a:r>
            <a:r>
              <a:rPr lang="en-NZ" sz="2400" dirty="0" err="1" smtClean="0"/>
              <a:t>GRC</a:t>
            </a:r>
            <a:r>
              <a:rPr lang="en-NZ" sz="2400" dirty="0" smtClean="0"/>
              <a:t>) Auckland University of Technology (</a:t>
            </a:r>
            <a:r>
              <a:rPr lang="en-NZ" sz="2400" dirty="0" err="1" smtClean="0"/>
              <a:t>AUT</a:t>
            </a:r>
            <a:r>
              <a:rPr lang="en-NZ" sz="2400" dirty="0" smtClean="0"/>
              <a:t>)</a:t>
            </a:r>
          </a:p>
          <a:p>
            <a:endParaRPr lang="en-NZ" dirty="0"/>
          </a:p>
        </p:txBody>
      </p:sp>
    </p:spTree>
    <p:extLst>
      <p:ext uri="{BB962C8B-B14F-4D97-AF65-F5344CB8AC3E}">
        <p14:creationId xmlns:p14="http://schemas.microsoft.com/office/powerpoint/2010/main" val="15564652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smtClean="0"/>
              <a:t>Sommelier comments</a:t>
            </a:r>
          </a:p>
        </p:txBody>
      </p:sp>
      <p:sp>
        <p:nvSpPr>
          <p:cNvPr id="24579" name="Content Placeholder 3"/>
          <p:cNvSpPr>
            <a:spLocks noGrp="1"/>
          </p:cNvSpPr>
          <p:nvPr>
            <p:ph sz="quarter" idx="1"/>
          </p:nvPr>
        </p:nvSpPr>
        <p:spPr>
          <a:xfrm>
            <a:off x="457200" y="1219200"/>
            <a:ext cx="4041775" cy="4937125"/>
          </a:xfrm>
        </p:spPr>
        <p:txBody>
          <a:bodyPr/>
          <a:lstStyle/>
          <a:p>
            <a:pPr>
              <a:buFont typeface="Wingdings 3" pitchFamily="18" charset="2"/>
              <a:buNone/>
            </a:pPr>
            <a:r>
              <a:rPr lang="en-GB" dirty="0" smtClean="0"/>
              <a:t>come in many forms:</a:t>
            </a:r>
          </a:p>
          <a:p>
            <a:r>
              <a:rPr lang="en-GB" dirty="0" smtClean="0"/>
              <a:t>video</a:t>
            </a:r>
          </a:p>
          <a:p>
            <a:r>
              <a:rPr lang="en-GB" dirty="0" smtClean="0"/>
              <a:t>text</a:t>
            </a:r>
          </a:p>
          <a:p>
            <a:r>
              <a:rPr lang="en-GB" dirty="0" smtClean="0"/>
              <a:t>ratings</a:t>
            </a:r>
          </a:p>
          <a:p>
            <a:r>
              <a:rPr lang="en-GB" dirty="0" smtClean="0"/>
              <a:t>Audio</a:t>
            </a:r>
          </a:p>
          <a:p>
            <a:r>
              <a:rPr lang="en-GB" dirty="0" smtClean="0"/>
              <a:t>web</a:t>
            </a:r>
          </a:p>
          <a:p>
            <a:endParaRPr lang="en-GB" dirty="0" smtClean="0"/>
          </a:p>
        </p:txBody>
      </p:sp>
      <p:pic>
        <p:nvPicPr>
          <p:cNvPr id="24580" name="Picture 2" descr="http://www.cartoonstock.com/newscartoons/cartoonists/amc/lowres/amcn11l.jpg"/>
          <p:cNvPicPr>
            <a:picLocks noChangeAspect="1" noChangeArrowheads="1"/>
          </p:cNvPicPr>
          <p:nvPr/>
        </p:nvPicPr>
        <p:blipFill>
          <a:blip r:embed="rId3" cstate="print"/>
          <a:srcRect/>
          <a:stretch>
            <a:fillRect/>
          </a:stretch>
        </p:blipFill>
        <p:spPr bwMode="auto">
          <a:xfrm>
            <a:off x="4643438" y="1500188"/>
            <a:ext cx="3838575" cy="4289425"/>
          </a:xfrm>
          <a:prstGeom prst="rect">
            <a:avLst/>
          </a:prstGeom>
          <a:noFill/>
          <a:ln w="9525">
            <a:noFill/>
            <a:miter lim="800000"/>
            <a:headEnd/>
            <a:tailEnd/>
          </a:ln>
        </p:spPr>
      </p:pic>
      <p:sp>
        <p:nvSpPr>
          <p:cNvPr id="23557" name="TextBox 4"/>
          <p:cNvSpPr txBox="1">
            <a:spLocks noChangeArrowheads="1"/>
          </p:cNvSpPr>
          <p:nvPr/>
        </p:nvSpPr>
        <p:spPr bwMode="auto">
          <a:xfrm>
            <a:off x="533400" y="5029200"/>
            <a:ext cx="4500563" cy="646113"/>
          </a:xfrm>
          <a:prstGeom prst="rect">
            <a:avLst/>
          </a:prstGeom>
          <a:noFill/>
          <a:ln w="9525">
            <a:noFill/>
            <a:miter lim="800000"/>
            <a:headEnd/>
            <a:tailEnd/>
          </a:ln>
        </p:spPr>
        <p:txBody>
          <a:bodyPr>
            <a:spAutoFit/>
          </a:bodyPr>
          <a:lstStyle/>
          <a:p>
            <a:r>
              <a:rPr lang="en-GB" i="1" dirty="0">
                <a:solidFill>
                  <a:srgbClr val="FF0000"/>
                </a:solidFill>
              </a:rPr>
              <a:t>and a note about sommelier comments…</a:t>
            </a:r>
          </a:p>
          <a:p>
            <a:endParaRPr lang="en-GB" dirty="0">
              <a:solidFill>
                <a:srgbClr val="FF0000"/>
              </a:solidFill>
            </a:endParaRPr>
          </a:p>
        </p:txBody>
      </p:sp>
      <p:sp>
        <p:nvSpPr>
          <p:cNvPr id="2" name="Rectangle 1"/>
          <p:cNvSpPr/>
          <p:nvPr/>
        </p:nvSpPr>
        <p:spPr>
          <a:xfrm>
            <a:off x="5181600" y="5675313"/>
            <a:ext cx="3050772" cy="369332"/>
          </a:xfrm>
          <a:prstGeom prst="rect">
            <a:avLst/>
          </a:prstGeom>
        </p:spPr>
        <p:txBody>
          <a:bodyPr wrap="none">
            <a:spAutoFit/>
          </a:bodyPr>
          <a:lstStyle/>
          <a:p>
            <a:r>
              <a:rPr lang="en-NZ" b="1" dirty="0"/>
              <a:t>What </a:t>
            </a:r>
            <a:r>
              <a:rPr lang="en-NZ" b="1" dirty="0" err="1"/>
              <a:t>flavors</a:t>
            </a:r>
            <a:r>
              <a:rPr lang="en-NZ" b="1" dirty="0"/>
              <a:t> are on the nose?</a:t>
            </a:r>
            <a:endParaRPr lang="en-NZ" b="1" dirty="0">
              <a:effectLst/>
            </a:endParaRPr>
          </a:p>
        </p:txBody>
      </p:sp>
      <p:sp>
        <p:nvSpPr>
          <p:cNvPr id="3" name="Rectangle 2"/>
          <p:cNvSpPr/>
          <p:nvPr/>
        </p:nvSpPr>
        <p:spPr>
          <a:xfrm>
            <a:off x="990600" y="6213906"/>
            <a:ext cx="7629525" cy="369332"/>
          </a:xfrm>
          <a:prstGeom prst="rect">
            <a:avLst/>
          </a:prstGeom>
        </p:spPr>
        <p:txBody>
          <a:bodyPr wrap="square">
            <a:spAutoFit/>
          </a:bodyPr>
          <a:lstStyle/>
          <a:p>
            <a:r>
              <a:rPr lang="en-NZ" dirty="0" err="1" smtClean="0"/>
              <a:t>Soruce</a:t>
            </a:r>
            <a:r>
              <a:rPr lang="en-NZ" dirty="0" smtClean="0"/>
              <a:t>: http</a:t>
            </a:r>
            <a:r>
              <a:rPr lang="en-NZ" dirty="0"/>
              <a:t>://winedinedaily.com/wine/wine-quotes/item/wine-cartoon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cstate="print"/>
          <a:srcRect/>
          <a:stretch>
            <a:fillRect/>
          </a:stretch>
        </p:blipFill>
        <p:spPr bwMode="auto">
          <a:xfrm>
            <a:off x="1785938" y="249238"/>
            <a:ext cx="5905500" cy="5251450"/>
          </a:xfrm>
          <a:prstGeom prst="rect">
            <a:avLst/>
          </a:prstGeom>
          <a:noFill/>
          <a:ln w="9525">
            <a:noFill/>
            <a:miter lim="800000"/>
            <a:headEnd/>
            <a:tailEnd/>
          </a:ln>
        </p:spPr>
      </p:pic>
      <p:sp>
        <p:nvSpPr>
          <p:cNvPr id="18435" name="Rectangle 3"/>
          <p:cNvSpPr>
            <a:spLocks noChangeArrowheads="1"/>
          </p:cNvSpPr>
          <p:nvPr/>
        </p:nvSpPr>
        <p:spPr bwMode="auto">
          <a:xfrm>
            <a:off x="142875" y="5689600"/>
            <a:ext cx="8858250" cy="954088"/>
          </a:xfrm>
          <a:prstGeom prst="rect">
            <a:avLst/>
          </a:prstGeom>
          <a:noFill/>
          <a:ln w="9525">
            <a:noFill/>
            <a:miter lim="800000"/>
            <a:headEnd/>
            <a:tailEnd/>
          </a:ln>
        </p:spPr>
        <p:txBody>
          <a:bodyPr>
            <a:spAutoFit/>
          </a:bodyPr>
          <a:lstStyle/>
          <a:p>
            <a:r>
              <a:rPr lang="en-NZ" sz="1400" dirty="0" err="1"/>
              <a:t>Martinovich</a:t>
            </a:r>
            <a:r>
              <a:rPr lang="en-NZ" sz="1400" dirty="0"/>
              <a:t>, L., </a:t>
            </a:r>
            <a:r>
              <a:rPr lang="en-NZ" sz="1400" dirty="0" err="1"/>
              <a:t>Katona</a:t>
            </a:r>
            <a:r>
              <a:rPr lang="en-NZ" sz="1400" dirty="0"/>
              <a:t>, Z., </a:t>
            </a:r>
            <a:r>
              <a:rPr lang="en-NZ" sz="1400" dirty="0" err="1"/>
              <a:t>Szenteleki</a:t>
            </a:r>
            <a:r>
              <a:rPr lang="en-NZ" sz="1400" dirty="0"/>
              <a:t>, K., &amp; </a:t>
            </a:r>
            <a:r>
              <a:rPr lang="en-NZ" sz="1400" dirty="0" err="1"/>
              <a:t>Boto</a:t>
            </a:r>
            <a:r>
              <a:rPr lang="en-NZ" sz="1400" dirty="0"/>
              <a:t>, E. P. (2010). </a:t>
            </a:r>
            <a:r>
              <a:rPr lang="en-NZ" sz="1400" i="1" dirty="0"/>
              <a:t>Updating the Evaluation of Hungarian Wine Producing Fields Using the National GIS Register (VINGIS) </a:t>
            </a:r>
            <a:r>
              <a:rPr lang="en-NZ" sz="1400" dirty="0"/>
              <a:t>6pp. Retrieved June 15, 2010, from VINGIS: Managing Hungary's vineyards with Open Source: http://www.oiv2007.hu/documents/viticulture/Hungarian_wine_GIS_register_VINGIS_OIV_jav_POSTER.pdf:3</a:t>
            </a:r>
            <a:endParaRPr lang="en-US" sz="1400" i="1" dirty="0"/>
          </a:p>
        </p:txBody>
      </p:sp>
      <p:sp>
        <p:nvSpPr>
          <p:cNvPr id="4" name="TextBox 3"/>
          <p:cNvSpPr txBox="1"/>
          <p:nvPr/>
        </p:nvSpPr>
        <p:spPr>
          <a:xfrm>
            <a:off x="152400" y="457200"/>
            <a:ext cx="3352800" cy="369332"/>
          </a:xfrm>
          <a:prstGeom prst="rect">
            <a:avLst/>
          </a:prstGeom>
          <a:noFill/>
        </p:spPr>
        <p:txBody>
          <a:bodyPr wrap="square" rtlCol="0">
            <a:spAutoFit/>
          </a:bodyPr>
          <a:lstStyle/>
          <a:p>
            <a:r>
              <a:rPr lang="en-US" dirty="0" smtClean="0"/>
              <a:t>Literature review</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3" cstate="print"/>
          <a:srcRect/>
          <a:stretch>
            <a:fillRect/>
          </a:stretch>
        </p:blipFill>
        <p:spPr bwMode="auto">
          <a:xfrm>
            <a:off x="428625" y="500063"/>
            <a:ext cx="3500438" cy="2701925"/>
          </a:xfrm>
          <a:prstGeom prst="rect">
            <a:avLst/>
          </a:prstGeom>
          <a:noFill/>
          <a:ln w="9525">
            <a:noFill/>
            <a:miter lim="800000"/>
            <a:headEnd/>
            <a:tailEnd/>
          </a:ln>
        </p:spPr>
      </p:pic>
      <p:sp>
        <p:nvSpPr>
          <p:cNvPr id="17411" name="Rectangle 4"/>
          <p:cNvSpPr>
            <a:spLocks noChangeArrowheads="1"/>
          </p:cNvSpPr>
          <p:nvPr/>
        </p:nvSpPr>
        <p:spPr bwMode="auto">
          <a:xfrm>
            <a:off x="285750" y="3500438"/>
            <a:ext cx="3571875" cy="2246312"/>
          </a:xfrm>
          <a:prstGeom prst="rect">
            <a:avLst/>
          </a:prstGeom>
          <a:noFill/>
          <a:ln w="9525">
            <a:noFill/>
            <a:miter lim="800000"/>
            <a:headEnd/>
            <a:tailEnd/>
          </a:ln>
        </p:spPr>
        <p:txBody>
          <a:bodyPr>
            <a:spAutoFit/>
          </a:bodyPr>
          <a:lstStyle/>
          <a:p>
            <a:r>
              <a:rPr lang="en-NZ" sz="1400"/>
              <a:t>Martinovich, L., Katona, Z., Szenteleki, K., &amp; Boto, E. P. (2010). </a:t>
            </a:r>
            <a:r>
              <a:rPr lang="en-NZ" sz="1400" i="1"/>
              <a:t>Updating the Evaluation of Hungarian Wine Producing Fields Using the National GIS Register (VINGIS) </a:t>
            </a:r>
            <a:r>
              <a:rPr lang="en-NZ" sz="1400"/>
              <a:t>6pp. Retrieved June 15, 2010, from VINGIS: Managing Hungary's vineyards with Open Source: http://www.oiv2007.hu/documents/viticulture/Hungarian_wine_GIS_register_VINGIS_OIV_jav_POSTER.pdf:2</a:t>
            </a:r>
            <a:endParaRPr lang="en-US" sz="1400" i="1"/>
          </a:p>
        </p:txBody>
      </p:sp>
      <p:sp>
        <p:nvSpPr>
          <p:cNvPr id="17412" name="Rectangle 3"/>
          <p:cNvSpPr>
            <a:spLocks noChangeArrowheads="1"/>
          </p:cNvSpPr>
          <p:nvPr/>
        </p:nvSpPr>
        <p:spPr bwMode="auto">
          <a:xfrm>
            <a:off x="4000500" y="357188"/>
            <a:ext cx="4572000" cy="5632450"/>
          </a:xfrm>
          <a:prstGeom prst="rect">
            <a:avLst/>
          </a:prstGeom>
          <a:noFill/>
          <a:ln w="9525">
            <a:noFill/>
            <a:miter lim="800000"/>
            <a:headEnd/>
            <a:tailEnd/>
          </a:ln>
        </p:spPr>
        <p:txBody>
          <a:bodyPr>
            <a:spAutoFit/>
          </a:bodyPr>
          <a:lstStyle/>
          <a:p>
            <a:r>
              <a:rPr lang="en-US" b="1" i="1"/>
              <a:t>Agrometeorology</a:t>
            </a:r>
            <a:r>
              <a:rPr lang="en-US" i="1"/>
              <a:t>  (frequency of winter frost damage, spring, fall frost damage), </a:t>
            </a:r>
          </a:p>
          <a:p>
            <a:r>
              <a:rPr lang="en-US" b="1" i="1"/>
              <a:t>Soil </a:t>
            </a:r>
            <a:r>
              <a:rPr lang="en-US" i="1"/>
              <a:t>(Soil type, Soil </a:t>
            </a:r>
            <a:r>
              <a:rPr lang="en-US"/>
              <a:t>forming rock, PH and lime state, physical soil kind, water management features, Humus level, thickness of the production layer of soil. The area homogenity concerning the soil type), </a:t>
            </a:r>
          </a:p>
          <a:p>
            <a:r>
              <a:rPr lang="en-US" b="1" i="1"/>
              <a:t>Water management </a:t>
            </a:r>
            <a:r>
              <a:rPr lang="en-US" i="1"/>
              <a:t>(water management of the area based on site observation), </a:t>
            </a:r>
            <a:r>
              <a:rPr lang="en-US" b="1" i="1"/>
              <a:t>degree of erosion</a:t>
            </a:r>
            <a:r>
              <a:rPr lang="en-US" i="1"/>
              <a:t>, The lie of the land, </a:t>
            </a:r>
            <a:r>
              <a:rPr lang="en-US" b="1" i="1"/>
              <a:t>Elevation</a:t>
            </a:r>
            <a:r>
              <a:rPr lang="en-US" i="1"/>
              <a:t> (slope degree and aspect, elevation above sea level on hill and mountainside, emergence from the </a:t>
            </a:r>
            <a:r>
              <a:rPr lang="en-US"/>
              <a:t>environment on the plain and flat areas, relief, area surface on hill and  ountainside, relief, area surface on plain and flat areas, environment proximity of woods, degree of built up areas), </a:t>
            </a:r>
            <a:r>
              <a:rPr lang="en-US" i="1"/>
              <a:t>area utilization, road conditions.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srcRect/>
          <a:stretch>
            <a:fillRect/>
          </a:stretch>
        </p:blipFill>
        <p:spPr bwMode="auto">
          <a:xfrm>
            <a:off x="1285875" y="187325"/>
            <a:ext cx="6072188" cy="5384800"/>
          </a:xfrm>
          <a:prstGeom prst="rect">
            <a:avLst/>
          </a:prstGeom>
          <a:noFill/>
          <a:ln w="9525">
            <a:noFill/>
            <a:miter lim="800000"/>
            <a:headEnd/>
            <a:tailEnd/>
          </a:ln>
        </p:spPr>
      </p:pic>
      <p:sp>
        <p:nvSpPr>
          <p:cNvPr id="21507" name="Rectangle 2"/>
          <p:cNvSpPr>
            <a:spLocks noChangeArrowheads="1"/>
          </p:cNvSpPr>
          <p:nvPr/>
        </p:nvSpPr>
        <p:spPr bwMode="auto">
          <a:xfrm>
            <a:off x="142875" y="5572125"/>
            <a:ext cx="8858250" cy="954088"/>
          </a:xfrm>
          <a:prstGeom prst="rect">
            <a:avLst/>
          </a:prstGeom>
          <a:noFill/>
          <a:ln w="9525">
            <a:noFill/>
            <a:miter lim="800000"/>
            <a:headEnd/>
            <a:tailEnd/>
          </a:ln>
        </p:spPr>
        <p:txBody>
          <a:bodyPr>
            <a:spAutoFit/>
          </a:bodyPr>
          <a:lstStyle/>
          <a:p>
            <a:r>
              <a:rPr lang="en-NZ" sz="1400"/>
              <a:t>Martinovich, L., Katona, Z., Szenteleki, K., &amp; Boto, E. P. (2010). </a:t>
            </a:r>
            <a:r>
              <a:rPr lang="en-NZ" sz="1400" i="1"/>
              <a:t>Updating the Evaluation of Hungarian Wine Producing Fields Using the National GIS Register (VINGIS) </a:t>
            </a:r>
            <a:r>
              <a:rPr lang="en-NZ" sz="1400"/>
              <a:t>6pp. Retrieved June 15, 2010, from VINGIS: Managing Hungary's vineyards with Open Source: http://www.oiv2007.hu/documents/viticulture/Hungarian_wine_GIS_register_VINGIS_OIV_jav_POSTER.pdf:5</a:t>
            </a:r>
            <a:endParaRPr lang="en-US" sz="1400" i="1"/>
          </a:p>
        </p:txBody>
      </p:sp>
      <p:sp>
        <p:nvSpPr>
          <p:cNvPr id="3" name="Rectangle 2"/>
          <p:cNvSpPr/>
          <p:nvPr/>
        </p:nvSpPr>
        <p:spPr>
          <a:xfrm>
            <a:off x="3581400" y="4953000"/>
            <a:ext cx="609600" cy="152400"/>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3" cstate="print"/>
          <a:srcRect/>
          <a:stretch>
            <a:fillRect/>
          </a:stretch>
        </p:blipFill>
        <p:spPr bwMode="auto">
          <a:xfrm>
            <a:off x="0" y="0"/>
            <a:ext cx="4500563" cy="6697663"/>
          </a:xfrm>
          <a:prstGeom prst="rect">
            <a:avLst/>
          </a:prstGeom>
          <a:noFill/>
          <a:ln w="9525">
            <a:noFill/>
            <a:miter lim="800000"/>
            <a:headEnd/>
            <a:tailEnd/>
          </a:ln>
        </p:spPr>
      </p:pic>
      <p:sp>
        <p:nvSpPr>
          <p:cNvPr id="14339" name="Rectangle 3"/>
          <p:cNvSpPr>
            <a:spLocks noChangeArrowheads="1"/>
          </p:cNvSpPr>
          <p:nvPr/>
        </p:nvSpPr>
        <p:spPr bwMode="auto">
          <a:xfrm>
            <a:off x="4572000" y="2786063"/>
            <a:ext cx="3500438" cy="2308225"/>
          </a:xfrm>
          <a:prstGeom prst="rect">
            <a:avLst/>
          </a:prstGeom>
          <a:noFill/>
          <a:ln w="9525">
            <a:noFill/>
            <a:miter lim="800000"/>
            <a:headEnd/>
            <a:tailEnd/>
          </a:ln>
        </p:spPr>
        <p:txBody>
          <a:bodyPr>
            <a:spAutoFit/>
          </a:bodyPr>
          <a:lstStyle/>
          <a:p>
            <a:endParaRPr lang="en-NZ" dirty="0"/>
          </a:p>
          <a:p>
            <a:r>
              <a:rPr lang="en-NZ" dirty="0"/>
              <a:t>Topography and ripening patterns</a:t>
            </a:r>
          </a:p>
          <a:p>
            <a:endParaRPr lang="en-NZ" dirty="0"/>
          </a:p>
          <a:p>
            <a:r>
              <a:rPr lang="en-NZ" dirty="0"/>
              <a:t>wine fight club. (2010:3) Retrieved from</a:t>
            </a:r>
            <a:endParaRPr lang="en-US" dirty="0"/>
          </a:p>
          <a:p>
            <a:r>
              <a:rPr lang="en-NZ" u="sng" dirty="0" err="1">
                <a:hlinkClick r:id="rId4"/>
              </a:rPr>
              <a:t>www.lazyballerina.com</a:t>
            </a:r>
            <a:r>
              <a:rPr lang="en-NZ" u="sng" dirty="0">
                <a:hlinkClick r:id="rId4"/>
              </a:rPr>
              <a:t>/</a:t>
            </a:r>
            <a:r>
              <a:rPr lang="en-NZ" u="sng" dirty="0" err="1">
                <a:hlinkClick r:id="rId4"/>
              </a:rPr>
              <a:t>Winefightclub</a:t>
            </a:r>
            <a:r>
              <a:rPr lang="en-NZ" u="sng" dirty="0">
                <a:hlinkClick r:id="rId4"/>
              </a:rPr>
              <a:t>/</a:t>
            </a:r>
            <a:r>
              <a:rPr lang="en-NZ" u="sng" dirty="0" err="1">
                <a:hlinkClick r:id="rId4"/>
              </a:rPr>
              <a:t>winefightclubJul07.pdf</a:t>
            </a:r>
            <a:endParaRPr lang="en-US" dirty="0"/>
          </a:p>
        </p:txBody>
      </p:sp>
      <p:pic>
        <p:nvPicPr>
          <p:cNvPr id="14340" name="Picture 4"/>
          <p:cNvPicPr>
            <a:picLocks noChangeAspect="1" noChangeArrowheads="1"/>
          </p:cNvPicPr>
          <p:nvPr/>
        </p:nvPicPr>
        <p:blipFill>
          <a:blip r:embed="rId5" cstate="print"/>
          <a:srcRect/>
          <a:stretch>
            <a:fillRect/>
          </a:stretch>
        </p:blipFill>
        <p:spPr bwMode="auto">
          <a:xfrm>
            <a:off x="4533900" y="5214938"/>
            <a:ext cx="4467225" cy="1071562"/>
          </a:xfrm>
          <a:prstGeom prst="rect">
            <a:avLst/>
          </a:prstGeom>
          <a:noFill/>
          <a:ln w="9525">
            <a:noFill/>
            <a:miter lim="800000"/>
            <a:headEnd/>
            <a:tailEnd/>
          </a:ln>
        </p:spPr>
      </p:pic>
      <p:sp>
        <p:nvSpPr>
          <p:cNvPr id="2" name="Rectangle 1"/>
          <p:cNvSpPr/>
          <p:nvPr/>
        </p:nvSpPr>
        <p:spPr>
          <a:xfrm>
            <a:off x="4572000" y="990600"/>
            <a:ext cx="4572000" cy="923330"/>
          </a:xfrm>
          <a:prstGeom prst="rect">
            <a:avLst/>
          </a:prstGeom>
        </p:spPr>
        <p:txBody>
          <a:bodyPr>
            <a:spAutoFit/>
          </a:bodyPr>
          <a:lstStyle/>
          <a:p>
            <a:r>
              <a:rPr lang="en-NZ" dirty="0" smtClean="0"/>
              <a:t>“The </a:t>
            </a:r>
            <a:r>
              <a:rPr lang="en-NZ" dirty="0"/>
              <a:t>winery Clarendon Hills </a:t>
            </a:r>
            <a:r>
              <a:rPr lang="en-NZ" dirty="0" smtClean="0"/>
              <a:t>is famous </a:t>
            </a:r>
            <a:r>
              <a:rPr lang="en-NZ" dirty="0"/>
              <a:t>for making </a:t>
            </a:r>
            <a:r>
              <a:rPr lang="en-NZ" dirty="0" err="1"/>
              <a:t>Blewitt</a:t>
            </a:r>
            <a:r>
              <a:rPr lang="en-NZ" dirty="0"/>
              <a:t> Springs wines and selling them for </a:t>
            </a:r>
            <a:r>
              <a:rPr lang="en-NZ" dirty="0" smtClean="0"/>
              <a:t>super prices </a:t>
            </a:r>
            <a:r>
              <a:rPr lang="en-NZ" dirty="0"/>
              <a:t>in the US </a:t>
            </a:r>
            <a:r>
              <a:rPr lang="en-NZ" dirty="0" smtClean="0"/>
              <a:t>market”</a:t>
            </a:r>
            <a:endParaRPr lang="en-NZ" dirty="0"/>
          </a:p>
        </p:txBody>
      </p:sp>
      <p:sp>
        <p:nvSpPr>
          <p:cNvPr id="3" name="Rectangle 2"/>
          <p:cNvSpPr/>
          <p:nvPr/>
        </p:nvSpPr>
        <p:spPr>
          <a:xfrm>
            <a:off x="7467600" y="5094288"/>
            <a:ext cx="533400" cy="849312"/>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25074" y="381000"/>
            <a:ext cx="4600997"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04800" y="2286000"/>
            <a:ext cx="4571999" cy="3985706"/>
          </a:xfrm>
          <a:prstGeom prst="rect">
            <a:avLst/>
          </a:prstGeom>
          <a:noFill/>
        </p:spPr>
        <p:txBody>
          <a:bodyPr wrap="square" rtlCol="0">
            <a:spAutoFit/>
          </a:bodyPr>
          <a:lstStyle/>
          <a:p>
            <a:r>
              <a:rPr lang="en-NZ" dirty="0"/>
              <a:t>Grape variety block boundaries overlaid onto a soil map for </a:t>
            </a:r>
            <a:r>
              <a:rPr lang="en-NZ" dirty="0" err="1"/>
              <a:t>Inkameep</a:t>
            </a:r>
            <a:r>
              <a:rPr lang="en-NZ" dirty="0"/>
              <a:t> vineyard in </a:t>
            </a:r>
            <a:r>
              <a:rPr lang="en-NZ" dirty="0" err="1"/>
              <a:t>Vaseaux</a:t>
            </a:r>
            <a:r>
              <a:rPr lang="en-NZ" dirty="0"/>
              <a:t> – Oliver </a:t>
            </a:r>
          </a:p>
          <a:p>
            <a:r>
              <a:rPr lang="en-NZ" dirty="0" smtClean="0"/>
              <a:t>Type </a:t>
            </a:r>
            <a:r>
              <a:rPr lang="en-NZ" dirty="0"/>
              <a:t>of soil (textural class) </a:t>
            </a:r>
            <a:r>
              <a:rPr lang="en-NZ" dirty="0" smtClean="0"/>
              <a:t>:</a:t>
            </a:r>
          </a:p>
          <a:p>
            <a:r>
              <a:rPr lang="en-NZ" dirty="0">
                <a:solidFill>
                  <a:srgbClr val="FF0000"/>
                </a:solidFill>
              </a:rPr>
              <a:t>depth to bedrock; </a:t>
            </a:r>
            <a:r>
              <a:rPr lang="en-NZ" dirty="0">
                <a:solidFill>
                  <a:srgbClr val="00B050"/>
                </a:solidFill>
              </a:rPr>
              <a:t>surface stoniness</a:t>
            </a:r>
            <a:r>
              <a:rPr lang="en-NZ" dirty="0">
                <a:solidFill>
                  <a:srgbClr val="FF0000"/>
                </a:solidFill>
              </a:rPr>
              <a:t>; texture (resulting from the size distribution of mineral particles); </a:t>
            </a:r>
            <a:r>
              <a:rPr lang="en-NZ" dirty="0">
                <a:solidFill>
                  <a:schemeClr val="accent3">
                    <a:lumMod val="50000"/>
                  </a:schemeClr>
                </a:solidFill>
              </a:rPr>
              <a:t>perviousness class</a:t>
            </a:r>
            <a:r>
              <a:rPr lang="en-NZ" dirty="0">
                <a:solidFill>
                  <a:srgbClr val="FF0000"/>
                </a:solidFill>
              </a:rPr>
              <a:t>; </a:t>
            </a:r>
            <a:r>
              <a:rPr lang="en-NZ" dirty="0">
                <a:solidFill>
                  <a:schemeClr val="accent1">
                    <a:lumMod val="50000"/>
                  </a:schemeClr>
                </a:solidFill>
              </a:rPr>
              <a:t>drainage class; depth to root restriction;</a:t>
            </a:r>
            <a:r>
              <a:rPr lang="en-NZ" dirty="0">
                <a:solidFill>
                  <a:srgbClr val="FF0000"/>
                </a:solidFill>
              </a:rPr>
              <a:t> </a:t>
            </a:r>
            <a:r>
              <a:rPr lang="en-NZ" dirty="0">
                <a:solidFill>
                  <a:srgbClr val="7030A0"/>
                </a:solidFill>
              </a:rPr>
              <a:t>shear strength; permeability</a:t>
            </a:r>
            <a:r>
              <a:rPr lang="en-NZ" dirty="0">
                <a:solidFill>
                  <a:srgbClr val="FF0000"/>
                </a:solidFill>
              </a:rPr>
              <a:t>; pH; </a:t>
            </a:r>
            <a:r>
              <a:rPr lang="en-NZ" dirty="0">
                <a:solidFill>
                  <a:schemeClr val="accent2">
                    <a:lumMod val="75000"/>
                  </a:schemeClr>
                </a:solidFill>
              </a:rPr>
              <a:t>salinity class and </a:t>
            </a:r>
            <a:r>
              <a:rPr lang="en-NZ" dirty="0" err="1">
                <a:solidFill>
                  <a:schemeClr val="accent2">
                    <a:lumMod val="75000"/>
                  </a:schemeClr>
                </a:solidFill>
              </a:rPr>
              <a:t>cation</a:t>
            </a:r>
            <a:r>
              <a:rPr lang="en-NZ" dirty="0">
                <a:solidFill>
                  <a:schemeClr val="accent2">
                    <a:lumMod val="75000"/>
                  </a:schemeClr>
                </a:solidFill>
              </a:rPr>
              <a:t> exchange capacity</a:t>
            </a:r>
            <a:endParaRPr lang="en-NZ" dirty="0" smtClean="0">
              <a:solidFill>
                <a:schemeClr val="accent2">
                  <a:lumMod val="75000"/>
                </a:schemeClr>
              </a:solidFill>
            </a:endParaRPr>
          </a:p>
          <a:p>
            <a:endParaRPr lang="en-NZ" sz="1100" b="1" dirty="0"/>
          </a:p>
          <a:p>
            <a:r>
              <a:rPr lang="en-NZ" sz="1100" b="1" dirty="0" smtClean="0"/>
              <a:t>Geology </a:t>
            </a:r>
            <a:r>
              <a:rPr lang="en-NZ" sz="1100" b="1" dirty="0"/>
              <a:t>and Wine 10: Use of Geographic Information System Technology to Assess Viticulture Performance in the Okanagan and </a:t>
            </a:r>
            <a:r>
              <a:rPr lang="en-NZ" sz="1100" b="1" dirty="0" err="1"/>
              <a:t>Similkameen</a:t>
            </a:r>
            <a:r>
              <a:rPr lang="en-NZ" sz="1100" b="1" dirty="0"/>
              <a:t> Valleys, British Columbia Volume 32, Number 4 (2005) </a:t>
            </a:r>
          </a:p>
          <a:p>
            <a:r>
              <a:rPr lang="en-NZ" sz="1100" b="1" dirty="0"/>
              <a:t>http://</a:t>
            </a:r>
            <a:r>
              <a:rPr lang="en-NZ" sz="1100" b="1" dirty="0" err="1"/>
              <a:t>journals.hil.unb.ca</a:t>
            </a:r>
            <a:r>
              <a:rPr lang="en-NZ" sz="1100" b="1" dirty="0"/>
              <a:t>/</a:t>
            </a:r>
            <a:r>
              <a:rPr lang="en-NZ" sz="1100" b="1" dirty="0" err="1"/>
              <a:t>index.php</a:t>
            </a:r>
            <a:r>
              <a:rPr lang="en-NZ" sz="1100" b="1" dirty="0"/>
              <a:t>/</a:t>
            </a:r>
            <a:r>
              <a:rPr lang="en-NZ" sz="1100" b="1" dirty="0" err="1"/>
              <a:t>gc</a:t>
            </a:r>
            <a:r>
              <a:rPr lang="en-NZ" sz="1100" b="1" dirty="0"/>
              <a:t>/article/view/2718/3167</a:t>
            </a:r>
          </a:p>
          <a:p>
            <a:endParaRPr lang="en-NZ" dirty="0"/>
          </a:p>
        </p:txBody>
      </p:sp>
    </p:spTree>
    <p:extLst>
      <p:ext uri="{BB962C8B-B14F-4D97-AF65-F5344CB8AC3E}">
        <p14:creationId xmlns:p14="http://schemas.microsoft.com/office/powerpoint/2010/main" val="10336322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a:t>
            </a:r>
            <a:r>
              <a:rPr lang="en-US" dirty="0" err="1" smtClean="0"/>
              <a:t>Vs</a:t>
            </a:r>
            <a:r>
              <a:rPr lang="en-US" dirty="0" smtClean="0"/>
              <a:t> dependent factors </a:t>
            </a:r>
            <a:endParaRPr lang="en-US" dirty="0"/>
          </a:p>
        </p:txBody>
      </p:sp>
      <p:sp>
        <p:nvSpPr>
          <p:cNvPr id="3" name="Content Placeholder 2"/>
          <p:cNvSpPr>
            <a:spLocks noGrp="1"/>
          </p:cNvSpPr>
          <p:nvPr>
            <p:ph idx="1"/>
          </p:nvPr>
        </p:nvSpPr>
        <p:spPr/>
        <p:txBody>
          <a:bodyPr/>
          <a:lstStyle/>
          <a:p>
            <a:pPr marL="0" indent="0">
              <a:buNone/>
            </a:pPr>
            <a:r>
              <a:rPr lang="en-US" dirty="0" smtClean="0"/>
              <a:t>Methods used</a:t>
            </a:r>
          </a:p>
          <a:p>
            <a:r>
              <a:rPr lang="en-US" dirty="0" smtClean="0"/>
              <a:t>Vector (Point, Polygon … )</a:t>
            </a:r>
          </a:p>
          <a:p>
            <a:r>
              <a:rPr lang="en-US" dirty="0" smtClean="0"/>
              <a:t>Raster</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Point based </a:t>
            </a:r>
            <a:endParaRPr lang="en-NZ"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524000"/>
            <a:ext cx="3751302"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4800" y="1426296"/>
            <a:ext cx="1905000" cy="444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5395462" y="2442712"/>
            <a:ext cx="4430026"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01" name="Rectangle 1"/>
          <p:cNvSpPr>
            <a:spLocks noChangeArrowheads="1"/>
          </p:cNvSpPr>
          <p:nvPr/>
        </p:nvSpPr>
        <p:spPr bwMode="auto">
          <a:xfrm>
            <a:off x="228600" y="6041395"/>
            <a:ext cx="8326318" cy="261610"/>
          </a:xfrm>
          <a:prstGeom prst="rect">
            <a:avLst/>
          </a:prstGeom>
          <a:solidFill>
            <a:srgbClr val="F2F2F2"/>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en-US" sz="900" dirty="0" smtClean="0">
                <a:solidFill>
                  <a:srgbClr val="000000"/>
                </a:solidFill>
                <a:latin typeface="Calibri" pitchFamily="34" charset="0"/>
                <a:cs typeface="Calibri" pitchFamily="34" charset="0"/>
              </a:rPr>
              <a:t> S </a:t>
            </a:r>
            <a:r>
              <a:rPr lang="en-US" sz="900" dirty="0" err="1" smtClean="0">
                <a:solidFill>
                  <a:srgbClr val="000000"/>
                </a:solidFill>
                <a:latin typeface="Calibri" pitchFamily="34" charset="0"/>
                <a:cs typeface="Calibri" pitchFamily="34" charset="0"/>
              </a:rPr>
              <a:t>Shanmuganathan</a:t>
            </a:r>
            <a:r>
              <a:rPr lang="en-US" sz="1100" dirty="0" smtClean="0">
                <a:latin typeface="Arial" pitchFamily="34" charset="0"/>
              </a:rPr>
              <a:t> </a:t>
            </a:r>
            <a:r>
              <a:rPr lang="en-US" sz="800" dirty="0" smtClean="0">
                <a:latin typeface="Arial" pitchFamily="34" charset="0"/>
              </a:rPr>
              <a:t>(2012) </a:t>
            </a:r>
            <a:r>
              <a:rPr kumimoji="0" lang="en-US" sz="900" b="1" i="0" u="none" strike="noStrike" cap="none" normalizeH="0" baseline="0" dirty="0" err="1" smtClean="0">
                <a:ln>
                  <a:noFill/>
                </a:ln>
                <a:solidFill>
                  <a:srgbClr val="000000"/>
                </a:solidFill>
                <a:effectLst/>
                <a:latin typeface="Calibri" pitchFamily="34" charset="0"/>
                <a:cs typeface="Calibri" pitchFamily="34" charset="0"/>
              </a:rPr>
              <a:t>Viticultural</a:t>
            </a:r>
            <a:r>
              <a:rPr kumimoji="0" lang="en-US" sz="900" b="1" i="0" u="none" strike="noStrike" cap="none" normalizeH="0" baseline="0" dirty="0" smtClean="0">
                <a:ln>
                  <a:noFill/>
                </a:ln>
                <a:solidFill>
                  <a:srgbClr val="000000"/>
                </a:solidFill>
                <a:effectLst/>
                <a:latin typeface="Calibri" pitchFamily="34" charset="0"/>
                <a:cs typeface="Calibri" pitchFamily="34" charset="0"/>
              </a:rPr>
              <a:t> zoning for the identification and </a:t>
            </a:r>
            <a:r>
              <a:rPr kumimoji="0" lang="en-US" sz="900" b="1" i="0" u="none" strike="noStrike" cap="none" normalizeH="0" baseline="0" dirty="0" err="1" smtClean="0">
                <a:ln>
                  <a:noFill/>
                </a:ln>
                <a:solidFill>
                  <a:srgbClr val="000000"/>
                </a:solidFill>
                <a:effectLst/>
                <a:latin typeface="Calibri" pitchFamily="34" charset="0"/>
                <a:cs typeface="Calibri" pitchFamily="34" charset="0"/>
              </a:rPr>
              <a:t>characterisation</a:t>
            </a:r>
            <a:r>
              <a:rPr kumimoji="0" lang="en-US" sz="900" b="1" i="0" u="none" strike="noStrike" cap="none" normalizeH="0" baseline="0" dirty="0" smtClean="0">
                <a:ln>
                  <a:noFill/>
                </a:ln>
                <a:solidFill>
                  <a:srgbClr val="000000"/>
                </a:solidFill>
                <a:effectLst/>
                <a:latin typeface="Calibri" pitchFamily="34" charset="0"/>
                <a:cs typeface="Calibri" pitchFamily="34" charset="0"/>
              </a:rPr>
              <a:t> of New Zealand </a:t>
            </a:r>
            <a:r>
              <a:rPr kumimoji="0" lang="en-US" sz="900" b="1" i="0" u="none" strike="noStrike" cap="none" normalizeH="0" baseline="0" dirty="0" err="1" smtClean="0">
                <a:ln>
                  <a:noFill/>
                </a:ln>
                <a:solidFill>
                  <a:srgbClr val="000000"/>
                </a:solidFill>
                <a:effectLst/>
                <a:latin typeface="Calibri" pitchFamily="34" charset="0"/>
                <a:cs typeface="Calibri" pitchFamily="34" charset="0"/>
              </a:rPr>
              <a:t>Terriors</a:t>
            </a:r>
            <a:r>
              <a:rPr kumimoji="0" lang="en-US" sz="900" b="1" i="0" u="none" strike="noStrike" cap="none" normalizeH="0" baseline="0" dirty="0" smtClean="0">
                <a:ln>
                  <a:noFill/>
                </a:ln>
                <a:solidFill>
                  <a:srgbClr val="000000"/>
                </a:solidFill>
                <a:effectLst/>
                <a:latin typeface="Calibri" pitchFamily="34" charset="0"/>
                <a:cs typeface="Calibri" pitchFamily="34" charset="0"/>
              </a:rPr>
              <a:t> using cartographic data</a:t>
            </a:r>
            <a:r>
              <a:rPr kumimoji="0" lang="en-US" sz="900" b="0" i="0" u="none" strike="noStrike" cap="none" normalizeH="0" baseline="0" dirty="0" smtClean="0">
                <a:ln>
                  <a:noFill/>
                </a:ln>
                <a:solidFill>
                  <a:srgbClr val="000000"/>
                </a:solidFill>
                <a:effectLst/>
                <a:latin typeface="Calibri" pitchFamily="34" charset="0"/>
                <a:cs typeface="Calibri" pitchFamily="34" charset="0"/>
              </a:rPr>
              <a:t> -in proceedings of GeoCart2012</a:t>
            </a:r>
            <a:endParaRPr kumimoji="0" lang="en-US"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48836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 labels</a:t>
            </a:r>
            <a:endParaRPr lang="en-US" dirty="0"/>
          </a:p>
        </p:txBody>
      </p:sp>
      <p:sp>
        <p:nvSpPr>
          <p:cNvPr id="25602" name="AutoShape 2" descr="data:image/jpg;base64,/9j/4AAQSkZJRgABAQAAAQABAAD/2wCEAAkGBhQSERUUExMVFBUVFRQWFxUUFRcWFhIYFB4aFRcVFxcaHSYfFxwkGhUaHy8iJicqLC0tGh80NTEqNSgrLCkBCQoKDgwOGg8PGS0fHBwpNSwsKSkvLCkpLCkpKSwpLCkpLCkpKSwpKSksKSwpKSwpKSkpKSkpLCkpLCwsKSkpKf/AABEIAHgAoAMBIgACEQEDEQH/xAAbAAACAwEBAQAAAAAAAAAAAAAABAMFBgIBB//EAD8QAAIBAgMCCQkIAgIDAQAAAAECAwARBBIhBTETIjJBUWFxkdEGFRZSU4GTobIUIzRCcnOxwTOSovAk4fFD/8QAGAEBAQEBAQAAAAAAAAAAAAAAAAECAwT/xAAmEQACAQEIAgMBAQAAAAAAAAAAAQJRAxESExQxUpEEITJBoXGB/9oADAMBAAIRAxEAPwD7AiGVm4zKgYqApsXK6Elt9r3AAtuvrepfNi+tJ8R/Gvdmcg/rl+tqboBPzYvrSfFfxo82L60nxX8acooBPzYvrSfFfxo82L60nxX8acooBPzYvrSfFfxo82L60nxX8abvQTQCnmxfWk+K/jR5sX1pPiv403ejNQCnmxfWk+K/jR5sX1pPiv403ejNQCnmxfWk+K/jXh2YvrSfFfxpy9LYyU2AXlMbA9HOW9w17qjApJhhfKhdiLXJlfKvbrqeofKuUwAGe7ykgb2kZV6dLHQX99dsjRsMrAqy2VLalt5dm7N9cvKivlfNJJvsFLBBzWA0X+TXPEZvI3VLcWU5uuZ7d4NSHAK9sryBbXzrMx6rbyDVjHIGGn/z3c1RS4JSbjit6w0J7fW99a9lEFhIt944J5L5iyMeYMrE2v268xvpTezMfwim4sykqw6CpsdeceNcmUBWVwNBcgAkODpcDfv0tzdxqs8nieGnBJNpWGu/m31UEXGzOQf1y/W1N0pszkH9cv1tTdaKFeE17UU/JPYajIyI7Sj9on+y+NQYnbsSaZsxO5U4xPYBVVsTZUbwqSq3ygnigkm56R1VBLtrDwrIyqckbmIsLJwsoIUxRqozSNmOXovz77ck5yV/oym2ixfa8zGyRBOuVtf9F1rngMS++Ur1JGB83IPyqDZXlC0rFYsNxUZFd1cZFZjZ1U5bSMg5ViRfQEmtIKuXVsuGpRjYbnlSyntlt9K116OD1n+LJ41d15TKjQYUUno+RueQdkz/ANg1ydmzryZpPfkcf0flT+09rCEouVnklJWNFtdiAWJudFUAEknq7KpZfLZRiFhEecGVIXkR7qkjjOEAKgyELq1uSCL76ZURhQ39txKcoRuPfGfnxa589gvx7wtlspdbqCTc8YaHcKtcNjVfPbMMjlDmUqCRbdflDXeNDSsuFQs4ZfzIRYHnFgSBodQazKDWzI0/pkM0qS5iZQLEAWcLotidQdLn+B0UtjMY1y4MUQNgXz8IWtuAUWBNSpsaMK5KrdC/5F5tRzV5sXZ6EycXkTPlt+XRfCubUn6qZd57DLKljllckDVuDCC+vbVxhcQJFDDcb/LQ9tQYjGZCVAZmyM4FjbTmJ5iSKTjxrIA0s6i4vlygKL83rHorong9Xmtvsfxotlf1SP8AVuKw/g+4VT7A/EYj95/6qwkx6yRNlIJ0X3sQBv7aQ2D+IxH7z/1XVXX+jSLfZnIP65fram6U2ZyD+uX62putFCop+S3YalqOfkt2Go9iMpvJ8E4cBSA3B8UkXAN3sSOfWq7F+SEkvHYxCRY2K5I7JJiWQp9olFtd5stja9yTpa08mP8ACv6R9T1c5qxZ/FfwkNjFYnyPxLKiicAR4eGBLM4KgkLiWBC6u0agKxGlzoN9ezeRMzsHMy5hIZNDJZREpXCwqOZATmc8ptRexraZqC1dDRi8J5EyrwavKJI0gy5SXsspcSPIFA44JG662Gg0vdnYfkvNFIjzTByqEnKzcaaVi00hBABuAqr6oBAHPWh2nNlidhn0H/5rmc9Six1rLx47GWFy5GWPO/BlTl+6zSKpF85Jl06ADYaCgLXbWyJZpVdGjARG4MtnDxysbF7qeMuTQpoCQLmqiDyHlgz/AGaVEJwxjWRwTIJXcySSsANSSdCDxeg1Y+TuKxbSH7QuX7sFhayq/EtlPPe7310sK0QNAYnE+QMj8ThQIuChhXlFokjOeTLfRpHZVPCGxGum6ucZ5HznhM04DzTyAz3ZnWCUj7tRYCM5FEdxca30Jrc3riVAwII0NR7EZR4bZiYVJBGzFGBzBmL8G2UAWvchdANb81MbA3z/ALz/ANV1iHKIyta5Bs5tZxa1idwbdv30psS4MwQjSVuKQbW03Eaj59lcG7pL/TH2i5xGFDjW461JB7xVINm2mIC5QpF5HJd30/Le+lW/2h/UHbnFv4v8q4OZmyswXnyoTcj9XgK3KKkWSTFsFgrOeMz2a7O1uMwFlUW5lHz99J+Ty2nxAJJtK+p3nd0VYPFaQcGTmC5coP3aDeGYdPQOeq/yfW0+IF72lfU7zuqwSRUXOzOQf1y/W1N0pszkH9cv1tTddDQVHPyW7DUlRz8luw1HsRmOXa74aHDyCxjuBMLXbgyWXMvPdXZdBzE13J5WTJgzKVDyLPKHRBfLFA5EtrXuQg3neeimsA6pgzKVQtFCzKXAsLZ237wDlF6Xwe2EcpaGAcKk5IyWZWEkUbxOvrHhLt0kDeNaxZ/Ffwkdh6bGTHFxRpMnBypJKPuweLG0QChr65lkY37KR2RjsRMspWQLIxnRC6rlJhkMalRe+iKSwtYlxao5fKQIz/8AjxBoExdm0F1gXPGEIGgZb314tuemsNtMIyZYoELRznMqhSDG0Q4PQ6FhLe1/y7ujoaHNnbVkbFSxOCoAcxlQrIyoVUkODdXGcBkYb9RpVQ238QMLiXLqsmGzxveMBWlD8Vh1GIobX/OOcVZYrawikxJVIUMSljnOV5jwZmzAjeulrm/JfopXEeUy8HMZIVZUeEMhAJKsiSySMpuDkViexKA62ntyeGWRWK8CSiRyheNDKQpyyLuKvfitpY6HeKkwe1JnxE8efKsc7RqciZbGNHUE5rl8z6aWNrEc5Wn8owr4lBHAMmU3Ogezxx3b1iA4PNbi+sDQ+3FViww8RdCzZwoBmIk4A8C1rliNefeBz3oCXDbbnOGkc5eGQthwgF1bEKxXOLa5dxt0A0jtTyykyYeWHKFlgEhDAFUbhIYyJGJBVBwrBiNQQOunjtfKXQQwK6maWO+kcuVggkDAcQ3bK19QbHUEVENtwhUP2eNQZuAkVkVWw6tlWTPpb/I6rpxSGBoDzaW3pUecZldVxMMAiyi7JOiEkHfmUuW6LKe0WexYGvNla1pnFiLjm9/zqPZrLIJ2MMSPEZI2ZFW5ZQbENa9jGy79QSRTewN8/wC+/wDArlL3JGXuhrgJNP8AHob8ltD08quvsrNyn9yDL87k/OmqK3cW44igCiyiw6qodhfiMR+8/wDVaGs9sL8RiP3n/qtFLfZnIP65fram6U2ZyD+uX62pugCo5+S3YakqKfkt2Go9iMqPJlbwKDqMg0971b8CunFGhuNBod1xVT5NG0Ck+oP5eu85bVcQLFgABqDctYX6xYe6sWfxRI7FmYV9Uc/MPfUUxRALqAMwtYDQnnHRSMhLNmXEgK3JAAO9SBY36i3avbXRje5DT2J5gNVvfd3G1+de2uho785xHjFTuP5dbWzEa9VtK9faMQAJXexXk63Xf/FR2JAInFmyhTa1yQDpc2ObeB3UTPvIxGUWXm0Fxa/vLA91AdnHxbshte18ot/2w+VdxY+NmVQNRfLoLC2ddOjkHXsqBAcmYzgrocwFhYann00+VetG2Zj9osFzZlsLINDv5rDvvQFkYha1hbs6aDGDvA7hVZ9ncZv/ACDxQM1wOLqWvpu0NvdRIrG4GIseKdwNgbke4gb+qgH8UoEb2FuK38UhsHfP++/9VPHKGhbjiTivxh1jMPkR7rVBsHfP++/8CuUvkjL3Rb0UUV1NHlZ7YX4jEfvP/VaGs9sL8RiP3n/qgLfZnIP65fram6U2ZyD+uX62pugCop+Sew1LXlqjV6Bltk7U4KNVKSXCgH7tzzk6EdtdQY6NBZY5AMwe2STeN3u6q09qMtclCaV2IwotfZlxi4/Zy8oP/jk5QGW/Udbnr1qRtpoWzGOS91P+OTUpyTbpF/4rSWotVwz5fhbnUzPnCPgxHwUmQAC3ByDcLDUa3699cnGR8b7uU5gAbxyXNgFGu+4yg9utajLRlphny/BdKpmhtFMioI5QqkEDg5OY3GvOAbdw6KBtFLt93JxzdgY5CG3bxz7v5rS5aMtMM+X4LnUzMe0EAICS2IUEGOQ3CgKL336C1eLjYxl4kt0GVTwclwLWt1jqPQOitPloy0wz5fhLnUzUG0URWVUkGYWJMchOihBv6gBT3k81xK1iM0zEZgQbEDmNW+WjLRQlfe3eVJ1PaKKK6mjys9sL8RiP3n/qtDWe2F+IxH7z/wBUBb7N5B/XL9bUYzFFGjGlncqb7+Szaf60rgseq50N8yu9x1MSynsINMHaKdfdXmn5djB3SkkaUJPZCbbVYRO3FzqzC2nGUHlKC4zadDb+6pk2kQ4DiwL2Ui538kHoNtT0adNSHGx9Hyr3zinX3VjXePzXZcuVBabboRyCNAwF7jjKwYZgOp1Kn3HnqSbbaI2o4pRWuLEi5a9wDzBbk9tSfbo+j5V4+NjIsf476uu8fmuxlyoRvtbK5VltySNdSrAgHovnBUi/XTGz8cJVzC28jQ819CRzXGtq5O0E6+6gbQTr7qmu8fmuy5cqD1FJ+c06+6jzmnX3U13j812TLnQcopPzmnX3Uec06+6mu8fmuxlzoOUUn5zTr7qPOadfdTXePzXYy50J8QTlOUgG2hYEgdZAIJ76p22tIpVWC8cLqAbLfXM3HJUAEaG2p31YnaSdfdXP29O/q3013j812MudCtPlQMhOQq2UHjFbXIbTRr70Ydx56Z2LtczM/IAUsLBvvFKMUIdebQA82/n30ycen/RQuPQX369VXW+PzQy5UHaz2wvxGI/ef+qtTtNOv/109lVHk1JnkmkHJeVyvWN1/lXWzt7O1+DvMuLW6LPaWyBLqCVcbmU2NujrHUaqW8nZ/byd48KKKSsLObvlFNlUmtmeejs/t37x4Uejs/t3+XhRRWdNY8F0XHKoejs/t3/4+FHo7P7d/wDj4UUU01jwXQxyqHo7P7d/l4Uejs/t37x4UUU0tjwXQxyqHo7P7d+8eFHo7P7d+8eFFFNLY8F0Mcqh6Oz+3fvHhR6Oz+3fvHhRRTS2PBdDHKoejs/t37x4Uejs/t37x4UUU0tjwXQxyqHo7P7d+8eFHo7P7d+8eFFFNLY8F0Mcqh6Oz+3f5eFHo7P7d/l4UUU01jwXQxyqeN5LSPpJK7LzqTYHtAAvV/gMAIlsK8orrCzjD1FXGW29z//Z"/>
          <p:cNvSpPr>
            <a:spLocks noChangeAspect="1" noChangeArrowheads="1"/>
          </p:cNvSpPr>
          <p:nvPr/>
        </p:nvSpPr>
        <p:spPr bwMode="auto">
          <a:xfrm>
            <a:off x="80963" y="-546100"/>
            <a:ext cx="1495425" cy="11239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4" name="AutoShape 4" descr="data:image/jpg;base64,/9j/4AAQSkZJRgABAQAAAQABAAD/2wCEAAkGBhQSERUUExMVFBUVFRQWFxUUFRcWFhIYFB4aFRcVFxcaHSYfFxwkGhUaHy8iJicqLC0tGh80NTEqNSgrLCkBCQoKDgwOGg8PGS0fHBwpNSwsKSkvLCkpLCkpKSwpLCkpLCkpKSwpKSksKSwpKSwpKSkpKSkpLCkpLCwsKSkpKf/AABEIAHgAoAMBIgACEQEDEQH/xAAbAAACAwEBAQAAAAAAAAAAAAAABAMFBgIBB//EAD8QAAIBAgMCCQkIAgIDAQAAAAECAwARBBIhBTETIjJBUWFxkdEGFRZSU4GTobIUIzRCcnOxwTOSovAk4fFD/8QAGAEBAQEBAQAAAAAAAAAAAAAAAAECAwT/xAAmEQACAQEIAgMBAQAAAAAAAAAAAQJRAxESExQxUpEEITJBoXGB/9oADAMBAAIRAxEAPwD7AiGVm4zKgYqApsXK6Elt9r3AAtuvrepfNi+tJ8R/Gvdmcg/rl+tqboBPzYvrSfFfxo82L60nxX8acooBPzYvrSfFfxo82L60nxX8acooBPzYvrSfFfxo82L60nxX8abvQTQCnmxfWk+K/jR5sX1pPiv403ejNQCnmxfWk+K/jR5sX1pPiv403ejNQCnmxfWk+K/jXh2YvrSfFfxpy9LYyU2AXlMbA9HOW9w17qjApJhhfKhdiLXJlfKvbrqeofKuUwAGe7ykgb2kZV6dLHQX99dsjRsMrAqy2VLalt5dm7N9cvKivlfNJJvsFLBBzWA0X+TXPEZvI3VLcWU5uuZ7d4NSHAK9sryBbXzrMx6rbyDVjHIGGn/z3c1RS4JSbjit6w0J7fW99a9lEFhIt944J5L5iyMeYMrE2v268xvpTezMfwim4sykqw6CpsdeceNcmUBWVwNBcgAkODpcDfv0tzdxqs8nieGnBJNpWGu/m31UEXGzOQf1y/W1N0pszkH9cv1tTdaKFeE17UU/JPYajIyI7Sj9on+y+NQYnbsSaZsxO5U4xPYBVVsTZUbwqSq3ygnigkm56R1VBLtrDwrIyqckbmIsLJwsoIUxRqozSNmOXovz77ck5yV/oym2ixfa8zGyRBOuVtf9F1rngMS++Ur1JGB83IPyqDZXlC0rFYsNxUZFd1cZFZjZ1U5bSMg5ViRfQEmtIKuXVsuGpRjYbnlSyntlt9K116OD1n+LJ41d15TKjQYUUno+RueQdkz/ANg1ydmzryZpPfkcf0flT+09rCEouVnklJWNFtdiAWJudFUAEknq7KpZfLZRiFhEecGVIXkR7qkjjOEAKgyELq1uSCL76ZURhQ39txKcoRuPfGfnxa589gvx7wtlspdbqCTc8YaHcKtcNjVfPbMMjlDmUqCRbdflDXeNDSsuFQs4ZfzIRYHnFgSBodQazKDWzI0/pkM0qS5iZQLEAWcLotidQdLn+B0UtjMY1y4MUQNgXz8IWtuAUWBNSpsaMK5KrdC/5F5tRzV5sXZ6EycXkTPlt+XRfCubUn6qZd57DLKljllckDVuDCC+vbVxhcQJFDDcb/LQ9tQYjGZCVAZmyM4FjbTmJ5iSKTjxrIA0s6i4vlygKL83rHorong9Xmtvsfxotlf1SP8AVuKw/g+4VT7A/EYj95/6qwkx6yRNlIJ0X3sQBv7aQ2D+IxH7z/1XVXX+jSLfZnIP65fram6U2ZyD+uX62putFCop+S3YalqOfkt2Go9iMpvJ8E4cBSA3B8UkXAN3sSOfWq7F+SEkvHYxCRY2K5I7JJiWQp9olFtd5stja9yTpa08mP8ACv6R9T1c5qxZ/FfwkNjFYnyPxLKiicAR4eGBLM4KgkLiWBC6u0agKxGlzoN9ezeRMzsHMy5hIZNDJZREpXCwqOZATmc8ptRexraZqC1dDRi8J5EyrwavKJI0gy5SXsspcSPIFA44JG662Gg0vdnYfkvNFIjzTByqEnKzcaaVi00hBABuAqr6oBAHPWh2nNlidhn0H/5rmc9Six1rLx47GWFy5GWPO/BlTl+6zSKpF85Jl06ADYaCgLXbWyJZpVdGjARG4MtnDxysbF7qeMuTQpoCQLmqiDyHlgz/AGaVEJwxjWRwTIJXcySSsANSSdCDxeg1Y+TuKxbSH7QuX7sFhayq/EtlPPe7310sK0QNAYnE+QMj8ThQIuChhXlFokjOeTLfRpHZVPCGxGum6ucZ5HznhM04DzTyAz3ZnWCUj7tRYCM5FEdxca30Jrc3riVAwII0NR7EZR4bZiYVJBGzFGBzBmL8G2UAWvchdANb81MbA3z/ALz/ANV1iHKIyta5Bs5tZxa1idwbdv30psS4MwQjSVuKQbW03Eaj59lcG7pL/TH2i5xGFDjW461JB7xVINm2mIC5QpF5HJd30/Le+lW/2h/UHbnFv4v8q4OZmyswXnyoTcj9XgK3KKkWSTFsFgrOeMz2a7O1uMwFlUW5lHz99J+Ty2nxAJJtK+p3nd0VYPFaQcGTmC5coP3aDeGYdPQOeq/yfW0+IF72lfU7zuqwSRUXOzOQf1y/W1N0pszkH9cv1tTddDQVHPyW7DUlRz8luw1HsRmOXa74aHDyCxjuBMLXbgyWXMvPdXZdBzE13J5WTJgzKVDyLPKHRBfLFA5EtrXuQg3neeimsA6pgzKVQtFCzKXAsLZ237wDlF6Xwe2EcpaGAcKk5IyWZWEkUbxOvrHhLt0kDeNaxZ/Ffwkdh6bGTHFxRpMnBypJKPuweLG0QChr65lkY37KR2RjsRMspWQLIxnRC6rlJhkMalRe+iKSwtYlxao5fKQIz/8AjxBoExdm0F1gXPGEIGgZb314tuemsNtMIyZYoELRznMqhSDG0Q4PQ6FhLe1/y7ujoaHNnbVkbFSxOCoAcxlQrIyoVUkODdXGcBkYb9RpVQ238QMLiXLqsmGzxveMBWlD8Vh1GIobX/OOcVZYrawikxJVIUMSljnOV5jwZmzAjeulrm/JfopXEeUy8HMZIVZUeEMhAJKsiSySMpuDkViexKA62ntyeGWRWK8CSiRyheNDKQpyyLuKvfitpY6HeKkwe1JnxE8efKsc7RqciZbGNHUE5rl8z6aWNrEc5Wn8owr4lBHAMmU3Ogezxx3b1iA4PNbi+sDQ+3FViww8RdCzZwoBmIk4A8C1rliNefeBz3oCXDbbnOGkc5eGQthwgF1bEKxXOLa5dxt0A0jtTyykyYeWHKFlgEhDAFUbhIYyJGJBVBwrBiNQQOunjtfKXQQwK6maWO+kcuVggkDAcQ3bK19QbHUEVENtwhUP2eNQZuAkVkVWw6tlWTPpb/I6rpxSGBoDzaW3pUecZldVxMMAiyi7JOiEkHfmUuW6LKe0WexYGvNla1pnFiLjm9/zqPZrLIJ2MMSPEZI2ZFW5ZQbENa9jGy79QSRTewN8/wC+/wDArlL3JGXuhrgJNP8AHob8ltD08quvsrNyn9yDL87k/OmqK3cW44igCiyiw6qodhfiMR+8/wDVaGs9sL8RiP3n/qtFLfZnIP65fram6U2ZyD+uX62pugCo5+S3YakqKfkt2Go9iMqPJlbwKDqMg0971b8CunFGhuNBod1xVT5NG0Ck+oP5eu85bVcQLFgABqDctYX6xYe6sWfxRI7FmYV9Uc/MPfUUxRALqAMwtYDQnnHRSMhLNmXEgK3JAAO9SBY36i3avbXRje5DT2J5gNVvfd3G1+de2uho785xHjFTuP5dbWzEa9VtK9faMQAJXexXk63Xf/FR2JAInFmyhTa1yQDpc2ObeB3UTPvIxGUWXm0Fxa/vLA91AdnHxbshte18ot/2w+VdxY+NmVQNRfLoLC2ddOjkHXsqBAcmYzgrocwFhYann00+VetG2Zj9osFzZlsLINDv5rDvvQFkYha1hbs6aDGDvA7hVZ9ncZv/ACDxQM1wOLqWvpu0NvdRIrG4GIseKdwNgbke4gb+qgH8UoEb2FuK38UhsHfP++/9VPHKGhbjiTivxh1jMPkR7rVBsHfP++/8CuUvkjL3Rb0UUV1NHlZ7YX4jEfvP/VaGs9sL8RiP3n/qgLfZnIP65fram6U2ZyD+uX62pugCop+Sew1LXlqjV6Bltk7U4KNVKSXCgH7tzzk6EdtdQY6NBZY5AMwe2STeN3u6q09qMtclCaV2IwotfZlxi4/Zy8oP/jk5QGW/Udbnr1qRtpoWzGOS91P+OTUpyTbpF/4rSWotVwz5fhbnUzPnCPgxHwUmQAC3ByDcLDUa3699cnGR8b7uU5gAbxyXNgFGu+4yg9utajLRlphny/BdKpmhtFMioI5QqkEDg5OY3GvOAbdw6KBtFLt93JxzdgY5CG3bxz7v5rS5aMtMM+X4LnUzMe0EAICS2IUEGOQ3CgKL336C1eLjYxl4kt0GVTwclwLWt1jqPQOitPloy0wz5fhLnUzUG0URWVUkGYWJMchOihBv6gBT3k81xK1iM0zEZgQbEDmNW+WjLRQlfe3eVJ1PaKKK6mjys9sL8RiP3n/qtDWe2F+IxH7z/wBUBb7N5B/XL9bUYzFFGjGlncqb7+Szaf60rgseq50N8yu9x1MSynsINMHaKdfdXmn5djB3SkkaUJPZCbbVYRO3FzqzC2nGUHlKC4zadDb+6pk2kQ4DiwL2Ui538kHoNtT0adNSHGx9Hyr3zinX3VjXePzXZcuVBabboRyCNAwF7jjKwYZgOp1Kn3HnqSbbaI2o4pRWuLEi5a9wDzBbk9tSfbo+j5V4+NjIsf476uu8fmuxlyoRvtbK5VltySNdSrAgHovnBUi/XTGz8cJVzC28jQ819CRzXGtq5O0E6+6gbQTr7qmu8fmuy5cqD1FJ+c06+6jzmnX3U13j812TLnQcopPzmnX3Uec06+6mu8fmuxlzoOUUn5zTr7qPOadfdTXePzXYy50J8QTlOUgG2hYEgdZAIJ76p22tIpVWC8cLqAbLfXM3HJUAEaG2p31YnaSdfdXP29O/q3013j812MudCtPlQMhOQq2UHjFbXIbTRr70Ydx56Z2LtczM/IAUsLBvvFKMUIdebQA82/n30ycen/RQuPQX369VXW+PzQy5UHaz2wvxGI/ef+qtTtNOv/109lVHk1JnkmkHJeVyvWN1/lXWzt7O1+DvMuLW6LPaWyBLqCVcbmU2NujrHUaqW8nZ/byd48KKKSsLObvlFNlUmtmeejs/t37x4Uejs/t3+XhRRWdNY8F0XHKoejs/t3/4+FHo7P7d/wDj4UUU01jwXQxyqHo7P7d/l4Uejs/t37x4UUU0tjwXQxyqHo7P7d+8eFHo7P7d+8eFFFNLY8F0Mcqh6Oz+3fvHhR6Oz+3fvHhRRTS2PBdDHKoejs/t37x4Uejs/t37x4UUU0tjwXQxyqHo7P7d+8eFHo7P7d+8eFFFNLY8F0Mcqh6Oz+3f5eFHo7P7d/l4UUU01jwXQxyqeN5LSPpJK7LzqTYHtAAvV/gMAIlsK8orrCzjD1FXGW29z//Z"/>
          <p:cNvSpPr>
            <a:spLocks noChangeAspect="1" noChangeArrowheads="1"/>
          </p:cNvSpPr>
          <p:nvPr/>
        </p:nvSpPr>
        <p:spPr bwMode="auto">
          <a:xfrm>
            <a:off x="80963" y="-546100"/>
            <a:ext cx="1495425" cy="11239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6" name="AutoShape 6" descr="data:image/jpg;base64,/9j/4AAQSkZJRgABAQAAAQABAAD/2wCEAAkGBhQSERUUExMVFBUVFRQWFxUUFRcWFhIYFB4aFRcVFxcaHSYfFxwkGhUaHy8iJicqLC0tGh80NTEqNSgrLCkBCQoKDgwOGg8PGS0fHBwpNSwsKSkvLCkpLCkpKSwpLCkpLCkpKSwpKSksKSwpKSwpKSkpKSkpLCkpLCwsKSkpKf/AABEIAHgAoAMBIgACEQEDEQH/xAAbAAACAwEBAQAAAAAAAAAAAAAABAMFBgIBB//EAD8QAAIBAgMCCQkIAgIDAQAAAAECAwARBBIhBTETIjJBUWFxkdEGFRZSU4GTobIUIzRCcnOxwTOSovAk4fFD/8QAGAEBAQEBAQAAAAAAAAAAAAAAAAECAwT/xAAmEQACAQEIAgMBAQAAAAAAAAAAAQJRAxESExQxUpEEITJBoXGB/9oADAMBAAIRAxEAPwD7AiGVm4zKgYqApsXK6Elt9r3AAtuvrepfNi+tJ8R/Gvdmcg/rl+tqboBPzYvrSfFfxo82L60nxX8acooBPzYvrSfFfxo82L60nxX8acooBPzYvrSfFfxo82L60nxX8abvQTQCnmxfWk+K/jR5sX1pPiv403ejNQCnmxfWk+K/jR5sX1pPiv403ejNQCnmxfWk+K/jXh2YvrSfFfxpy9LYyU2AXlMbA9HOW9w17qjApJhhfKhdiLXJlfKvbrqeofKuUwAGe7ykgb2kZV6dLHQX99dsjRsMrAqy2VLalt5dm7N9cvKivlfNJJvsFLBBzWA0X+TXPEZvI3VLcWU5uuZ7d4NSHAK9sryBbXzrMx6rbyDVjHIGGn/z3c1RS4JSbjit6w0J7fW99a9lEFhIt944J5L5iyMeYMrE2v268xvpTezMfwim4sykqw6CpsdeceNcmUBWVwNBcgAkODpcDfv0tzdxqs8nieGnBJNpWGu/m31UEXGzOQf1y/W1N0pszkH9cv1tTdaKFeE17UU/JPYajIyI7Sj9on+y+NQYnbsSaZsxO5U4xPYBVVsTZUbwqSq3ygnigkm56R1VBLtrDwrIyqckbmIsLJwsoIUxRqozSNmOXovz77ck5yV/oym2ixfa8zGyRBOuVtf9F1rngMS++Ur1JGB83IPyqDZXlC0rFYsNxUZFd1cZFZjZ1U5bSMg5ViRfQEmtIKuXVsuGpRjYbnlSyntlt9K116OD1n+LJ41d15TKjQYUUno+RueQdkz/ANg1ydmzryZpPfkcf0flT+09rCEouVnklJWNFtdiAWJudFUAEknq7KpZfLZRiFhEecGVIXkR7qkjjOEAKgyELq1uSCL76ZURhQ39txKcoRuPfGfnxa589gvx7wtlspdbqCTc8YaHcKtcNjVfPbMMjlDmUqCRbdflDXeNDSsuFQs4ZfzIRYHnFgSBodQazKDWzI0/pkM0qS5iZQLEAWcLotidQdLn+B0UtjMY1y4MUQNgXz8IWtuAUWBNSpsaMK5KrdC/5F5tRzV5sXZ6EycXkTPlt+XRfCubUn6qZd57DLKljllckDVuDCC+vbVxhcQJFDDcb/LQ9tQYjGZCVAZmyM4FjbTmJ5iSKTjxrIA0s6i4vlygKL83rHorong9Xmtvsfxotlf1SP8AVuKw/g+4VT7A/EYj95/6qwkx6yRNlIJ0X3sQBv7aQ2D+IxH7z/1XVXX+jSLfZnIP65fram6U2ZyD+uX62putFCop+S3YalqOfkt2Go9iMpvJ8E4cBSA3B8UkXAN3sSOfWq7F+SEkvHYxCRY2K5I7JJiWQp9olFtd5stja9yTpa08mP8ACv6R9T1c5qxZ/FfwkNjFYnyPxLKiicAR4eGBLM4KgkLiWBC6u0agKxGlzoN9ezeRMzsHMy5hIZNDJZREpXCwqOZATmc8ptRexraZqC1dDRi8J5EyrwavKJI0gy5SXsspcSPIFA44JG662Gg0vdnYfkvNFIjzTByqEnKzcaaVi00hBABuAqr6oBAHPWh2nNlidhn0H/5rmc9Six1rLx47GWFy5GWPO/BlTl+6zSKpF85Jl06ADYaCgLXbWyJZpVdGjARG4MtnDxysbF7qeMuTQpoCQLmqiDyHlgz/AGaVEJwxjWRwTIJXcySSsANSSdCDxeg1Y+TuKxbSH7QuX7sFhayq/EtlPPe7310sK0QNAYnE+QMj8ThQIuChhXlFokjOeTLfRpHZVPCGxGum6ucZ5HznhM04DzTyAz3ZnWCUj7tRYCM5FEdxca30Jrc3riVAwII0NR7EZR4bZiYVJBGzFGBzBmL8G2UAWvchdANb81MbA3z/ALz/ANV1iHKIyta5Bs5tZxa1idwbdv30psS4MwQjSVuKQbW03Eaj59lcG7pL/TH2i5xGFDjW461JB7xVINm2mIC5QpF5HJd30/Le+lW/2h/UHbnFv4v8q4OZmyswXnyoTcj9XgK3KKkWSTFsFgrOeMz2a7O1uMwFlUW5lHz99J+Ty2nxAJJtK+p3nd0VYPFaQcGTmC5coP3aDeGYdPQOeq/yfW0+IF72lfU7zuqwSRUXOzOQf1y/W1N0pszkH9cv1tTddDQVHPyW7DUlRz8luw1HsRmOXa74aHDyCxjuBMLXbgyWXMvPdXZdBzE13J5WTJgzKVDyLPKHRBfLFA5EtrXuQg3neeimsA6pgzKVQtFCzKXAsLZ237wDlF6Xwe2EcpaGAcKk5IyWZWEkUbxOvrHhLt0kDeNaxZ/Ffwkdh6bGTHFxRpMnBypJKPuweLG0QChr65lkY37KR2RjsRMspWQLIxnRC6rlJhkMalRe+iKSwtYlxao5fKQIz/8AjxBoExdm0F1gXPGEIGgZb314tuemsNtMIyZYoELRznMqhSDG0Q4PQ6FhLe1/y7ujoaHNnbVkbFSxOCoAcxlQrIyoVUkODdXGcBkYb9RpVQ238QMLiXLqsmGzxveMBWlD8Vh1GIobX/OOcVZYrawikxJVIUMSljnOV5jwZmzAjeulrm/JfopXEeUy8HMZIVZUeEMhAJKsiSySMpuDkViexKA62ntyeGWRWK8CSiRyheNDKQpyyLuKvfitpY6HeKkwe1JnxE8efKsc7RqciZbGNHUE5rl8z6aWNrEc5Wn8owr4lBHAMmU3Ogezxx3b1iA4PNbi+sDQ+3FViww8RdCzZwoBmIk4A8C1rliNefeBz3oCXDbbnOGkc5eGQthwgF1bEKxXOLa5dxt0A0jtTyykyYeWHKFlgEhDAFUbhIYyJGJBVBwrBiNQQOunjtfKXQQwK6maWO+kcuVggkDAcQ3bK19QbHUEVENtwhUP2eNQZuAkVkVWw6tlWTPpb/I6rpxSGBoDzaW3pUecZldVxMMAiyi7JOiEkHfmUuW6LKe0WexYGvNla1pnFiLjm9/zqPZrLIJ2MMSPEZI2ZFW5ZQbENa9jGy79QSRTewN8/wC+/wDArlL3JGXuhrgJNP8AHob8ltD08quvsrNyn9yDL87k/OmqK3cW44igCiyiw6qodhfiMR+8/wDVaGs9sL8RiP3n/qtFLfZnIP65fram6U2ZyD+uX62pugCo5+S3YakqKfkt2Go9iMqPJlbwKDqMg0971b8CunFGhuNBod1xVT5NG0Ck+oP5eu85bVcQLFgABqDctYX6xYe6sWfxRI7FmYV9Uc/MPfUUxRALqAMwtYDQnnHRSMhLNmXEgK3JAAO9SBY36i3avbXRje5DT2J5gNVvfd3G1+de2uho785xHjFTuP5dbWzEa9VtK9faMQAJXexXk63Xf/FR2JAInFmyhTa1yQDpc2ObeB3UTPvIxGUWXm0Fxa/vLA91AdnHxbshte18ot/2w+VdxY+NmVQNRfLoLC2ddOjkHXsqBAcmYzgrocwFhYann00+VetG2Zj9osFzZlsLINDv5rDvvQFkYha1hbs6aDGDvA7hVZ9ncZv/ACDxQM1wOLqWvpu0NvdRIrG4GIseKdwNgbke4gb+qgH8UoEb2FuK38UhsHfP++/9VPHKGhbjiTivxh1jMPkR7rVBsHfP++/8CuUvkjL3Rb0UUV1NHlZ7YX4jEfvP/VaGs9sL8RiP3n/qgLfZnIP65fram6U2ZyD+uX62pugCop+Sew1LXlqjV6Bltk7U4KNVKSXCgH7tzzk6EdtdQY6NBZY5AMwe2STeN3u6q09qMtclCaV2IwotfZlxi4/Zy8oP/jk5QGW/Udbnr1qRtpoWzGOS91P+OTUpyTbpF/4rSWotVwz5fhbnUzPnCPgxHwUmQAC3ByDcLDUa3699cnGR8b7uU5gAbxyXNgFGu+4yg9utajLRlphny/BdKpmhtFMioI5QqkEDg5OY3GvOAbdw6KBtFLt93JxzdgY5CG3bxz7v5rS5aMtMM+X4LnUzMe0EAICS2IUEGOQ3CgKL336C1eLjYxl4kt0GVTwclwLWt1jqPQOitPloy0wz5fhLnUzUG0URWVUkGYWJMchOihBv6gBT3k81xK1iM0zEZgQbEDmNW+WjLRQlfe3eVJ1PaKKK6mjys9sL8RiP3n/qtDWe2F+IxH7z/wBUBb7N5B/XL9bUYzFFGjGlncqb7+Szaf60rgseq50N8yu9x1MSynsINMHaKdfdXmn5djB3SkkaUJPZCbbVYRO3FzqzC2nGUHlKC4zadDb+6pk2kQ4DiwL2Ui538kHoNtT0adNSHGx9Hyr3zinX3VjXePzXZcuVBabboRyCNAwF7jjKwYZgOp1Kn3HnqSbbaI2o4pRWuLEi5a9wDzBbk9tSfbo+j5V4+NjIsf476uu8fmuxlyoRvtbK5VltySNdSrAgHovnBUi/XTGz8cJVzC28jQ819CRzXGtq5O0E6+6gbQTr7qmu8fmuy5cqD1FJ+c06+6jzmnX3U13j812TLnQcopPzmnX3Uec06+6mu8fmuxlzoOUUn5zTr7qPOadfdTXePzXYy50J8QTlOUgG2hYEgdZAIJ76p22tIpVWC8cLqAbLfXM3HJUAEaG2p31YnaSdfdXP29O/q3013j812MudCtPlQMhOQq2UHjFbXIbTRr70Ydx56Z2LtczM/IAUsLBvvFKMUIdebQA82/n30ycen/RQuPQX369VXW+PzQy5UHaz2wvxGI/ef+qtTtNOv/109lVHk1JnkmkHJeVyvWN1/lXWzt7O1+DvMuLW6LPaWyBLqCVcbmU2NujrHUaqW8nZ/byd48KKKSsLObvlFNlUmtmeejs/t37x4Uejs/t3+XhRRWdNY8F0XHKoejs/t3/4+FHo7P7d/wDj4UUU01jwXQxyqHo7P7d/l4Uejs/t37x4UUU0tjwXQxyqHo7P7d+8eFHo7P7d+8eFFFNLY8F0Mcqh6Oz+3fvHhR6Oz+3fvHhRRTS2PBdDHKoejs/t37x4Uejs/t37x4UUU0tjwXQxyqHo7P7d+8eFHo7P7d+8eFFFNLY8F0Mcqh6Oz+3f5eFHo7P7d/l4UUU01jwXQxyqeN5LSPpJK7LzqTYHtAAvV/gMAIlsK8orrCzjD1FXGW29z//Z"/>
          <p:cNvSpPr>
            <a:spLocks noChangeAspect="1" noChangeArrowheads="1"/>
          </p:cNvSpPr>
          <p:nvPr/>
        </p:nvSpPr>
        <p:spPr bwMode="auto">
          <a:xfrm>
            <a:off x="80963" y="-546100"/>
            <a:ext cx="1495425" cy="11239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8" name="AutoShape 8" descr="data:image/jpg;base64,/9j/4AAQSkZJRgABAQAAAQABAAD/2wCEAAkGBhQSERUUExMVFBUVFRQWFxUUFRcWFhIYFB4aFRcVFxcaHSYfFxwkGhUaHy8iJicqLC0tGh80NTEqNSgrLCkBCQoKDgwOGg8PGS0fHBwpNSwsKSkvLCkpLCkpKSwpLCkpLCkpKSwpKSksKSwpKSwpKSkpKSkpLCkpLCwsKSkpKf/AABEIAHgAoAMBIgACEQEDEQH/xAAbAAACAwEBAQAAAAAAAAAAAAAABAMFBgIBB//EAD8QAAIBAgMCCQkIAgIDAQAAAAECAwARBBIhBTETIjJBUWFxkdEGFRZSU4GTobIUIzRCcnOxwTOSovAk4fFD/8QAGAEBAQEBAQAAAAAAAAAAAAAAAAECAwT/xAAmEQACAQEIAgMBAQAAAAAAAAAAAQJRAxESExQxUpEEITJBoXGB/9oADAMBAAIRAxEAPwD7AiGVm4zKgYqApsXK6Elt9r3AAtuvrepfNi+tJ8R/Gvdmcg/rl+tqboBPzYvrSfFfxo82L60nxX8acooBPzYvrSfFfxo82L60nxX8acooBPzYvrSfFfxo82L60nxX8abvQTQCnmxfWk+K/jR5sX1pPiv403ejNQCnmxfWk+K/jR5sX1pPiv403ejNQCnmxfWk+K/jXh2YvrSfFfxpy9LYyU2AXlMbA9HOW9w17qjApJhhfKhdiLXJlfKvbrqeofKuUwAGe7ykgb2kZV6dLHQX99dsjRsMrAqy2VLalt5dm7N9cvKivlfNJJvsFLBBzWA0X+TXPEZvI3VLcWU5uuZ7d4NSHAK9sryBbXzrMx6rbyDVjHIGGn/z3c1RS4JSbjit6w0J7fW99a9lEFhIt944J5L5iyMeYMrE2v268xvpTezMfwim4sykqw6CpsdeceNcmUBWVwNBcgAkODpcDfv0tzdxqs8nieGnBJNpWGu/m31UEXGzOQf1y/W1N0pszkH9cv1tTdaKFeE17UU/JPYajIyI7Sj9on+y+NQYnbsSaZsxO5U4xPYBVVsTZUbwqSq3ygnigkm56R1VBLtrDwrIyqckbmIsLJwsoIUxRqozSNmOXovz77ck5yV/oym2ixfa8zGyRBOuVtf9F1rngMS++Ur1JGB83IPyqDZXlC0rFYsNxUZFd1cZFZjZ1U5bSMg5ViRfQEmtIKuXVsuGpRjYbnlSyntlt9K116OD1n+LJ41d15TKjQYUUno+RueQdkz/ANg1ydmzryZpPfkcf0flT+09rCEouVnklJWNFtdiAWJudFUAEknq7KpZfLZRiFhEecGVIXkR7qkjjOEAKgyELq1uSCL76ZURhQ39txKcoRuPfGfnxa589gvx7wtlspdbqCTc8YaHcKtcNjVfPbMMjlDmUqCRbdflDXeNDSsuFQs4ZfzIRYHnFgSBodQazKDWzI0/pkM0qS5iZQLEAWcLotidQdLn+B0UtjMY1y4MUQNgXz8IWtuAUWBNSpsaMK5KrdC/5F5tRzV5sXZ6EycXkTPlt+XRfCubUn6qZd57DLKljllckDVuDCC+vbVxhcQJFDDcb/LQ9tQYjGZCVAZmyM4FjbTmJ5iSKTjxrIA0s6i4vlygKL83rHorong9Xmtvsfxotlf1SP8AVuKw/g+4VT7A/EYj95/6qwkx6yRNlIJ0X3sQBv7aQ2D+IxH7z/1XVXX+jSLfZnIP65fram6U2ZyD+uX62putFCop+S3YalqOfkt2Go9iMpvJ8E4cBSA3B8UkXAN3sSOfWq7F+SEkvHYxCRY2K5I7JJiWQp9olFtd5stja9yTpa08mP8ACv6R9T1c5qxZ/FfwkNjFYnyPxLKiicAR4eGBLM4KgkLiWBC6u0agKxGlzoN9ezeRMzsHMy5hIZNDJZREpXCwqOZATmc8ptRexraZqC1dDRi8J5EyrwavKJI0gy5SXsspcSPIFA44JG662Gg0vdnYfkvNFIjzTByqEnKzcaaVi00hBABuAqr6oBAHPWh2nNlidhn0H/5rmc9Six1rLx47GWFy5GWPO/BlTl+6zSKpF85Jl06ADYaCgLXbWyJZpVdGjARG4MtnDxysbF7qeMuTQpoCQLmqiDyHlgz/AGaVEJwxjWRwTIJXcySSsANSSdCDxeg1Y+TuKxbSH7QuX7sFhayq/EtlPPe7310sK0QNAYnE+QMj8ThQIuChhXlFokjOeTLfRpHZVPCGxGum6ucZ5HznhM04DzTyAz3ZnWCUj7tRYCM5FEdxca30Jrc3riVAwII0NR7EZR4bZiYVJBGzFGBzBmL8G2UAWvchdANb81MbA3z/ALz/ANV1iHKIyta5Bs5tZxa1idwbdv30psS4MwQjSVuKQbW03Eaj59lcG7pL/TH2i5xGFDjW461JB7xVINm2mIC5QpF5HJd30/Le+lW/2h/UHbnFv4v8q4OZmyswXnyoTcj9XgK3KKkWSTFsFgrOeMz2a7O1uMwFlUW5lHz99J+Ty2nxAJJtK+p3nd0VYPFaQcGTmC5coP3aDeGYdPQOeq/yfW0+IF72lfU7zuqwSRUXOzOQf1y/W1N0pszkH9cv1tTddDQVHPyW7DUlRz8luw1HsRmOXa74aHDyCxjuBMLXbgyWXMvPdXZdBzE13J5WTJgzKVDyLPKHRBfLFA5EtrXuQg3neeimsA6pgzKVQtFCzKXAsLZ237wDlF6Xwe2EcpaGAcKk5IyWZWEkUbxOvrHhLt0kDeNaxZ/Ffwkdh6bGTHFxRpMnBypJKPuweLG0QChr65lkY37KR2RjsRMspWQLIxnRC6rlJhkMalRe+iKSwtYlxao5fKQIz/8AjxBoExdm0F1gXPGEIGgZb314tuemsNtMIyZYoELRznMqhSDG0Q4PQ6FhLe1/y7ujoaHNnbVkbFSxOCoAcxlQrIyoVUkODdXGcBkYb9RpVQ238QMLiXLqsmGzxveMBWlD8Vh1GIobX/OOcVZYrawikxJVIUMSljnOV5jwZmzAjeulrm/JfopXEeUy8HMZIVZUeEMhAJKsiSySMpuDkViexKA62ntyeGWRWK8CSiRyheNDKQpyyLuKvfitpY6HeKkwe1JnxE8efKsc7RqciZbGNHUE5rl8z6aWNrEc5Wn8owr4lBHAMmU3Ogezxx3b1iA4PNbi+sDQ+3FViww8RdCzZwoBmIk4A8C1rliNefeBz3oCXDbbnOGkc5eGQthwgF1bEKxXOLa5dxt0A0jtTyykyYeWHKFlgEhDAFUbhIYyJGJBVBwrBiNQQOunjtfKXQQwK6maWO+kcuVggkDAcQ3bK19QbHUEVENtwhUP2eNQZuAkVkVWw6tlWTPpb/I6rpxSGBoDzaW3pUecZldVxMMAiyi7JOiEkHfmUuW6LKe0WexYGvNla1pnFiLjm9/zqPZrLIJ2MMSPEZI2ZFW5ZQbENa9jGy79QSRTewN8/wC+/wDArlL3JGXuhrgJNP8AHob8ltD08quvsrNyn9yDL87k/OmqK3cW44igCiyiw6qodhfiMR+8/wDVaGs9sL8RiP3n/qtFLfZnIP65fram6U2ZyD+uX62pugCo5+S3YakqKfkt2Go9iMqPJlbwKDqMg0971b8CunFGhuNBod1xVT5NG0Ck+oP5eu85bVcQLFgABqDctYX6xYe6sWfxRI7FmYV9Uc/MPfUUxRALqAMwtYDQnnHRSMhLNmXEgK3JAAO9SBY36i3avbXRje5DT2J5gNVvfd3G1+de2uho785xHjFTuP5dbWzEa9VtK9faMQAJXexXk63Xf/FR2JAInFmyhTa1yQDpc2ObeB3UTPvIxGUWXm0Fxa/vLA91AdnHxbshte18ot/2w+VdxY+NmVQNRfLoLC2ddOjkHXsqBAcmYzgrocwFhYann00+VetG2Zj9osFzZlsLINDv5rDvvQFkYha1hbs6aDGDvA7hVZ9ncZv/ACDxQM1wOLqWvpu0NvdRIrG4GIseKdwNgbke4gb+qgH8UoEb2FuK38UhsHfP++/9VPHKGhbjiTivxh1jMPkR7rVBsHfP++/8CuUvkjL3Rb0UUV1NHlZ7YX4jEfvP/VaGs9sL8RiP3n/qgLfZnIP65fram6U2ZyD+uX62pugCop+Sew1LXlqjV6Bltk7U4KNVKSXCgH7tzzk6EdtdQY6NBZY5AMwe2STeN3u6q09qMtclCaV2IwotfZlxi4/Zy8oP/jk5QGW/Udbnr1qRtpoWzGOS91P+OTUpyTbpF/4rSWotVwz5fhbnUzPnCPgxHwUmQAC3ByDcLDUa3699cnGR8b7uU5gAbxyXNgFGu+4yg9utajLRlphny/BdKpmhtFMioI5QqkEDg5OY3GvOAbdw6KBtFLt93JxzdgY5CG3bxz7v5rS5aMtMM+X4LnUzMe0EAICS2IUEGOQ3CgKL336C1eLjYxl4kt0GVTwclwLWt1jqPQOitPloy0wz5fhLnUzUG0URWVUkGYWJMchOihBv6gBT3k81xK1iM0zEZgQbEDmNW+WjLRQlfe3eVJ1PaKKK6mjys9sL8RiP3n/qtDWe2F+IxH7z/wBUBb7N5B/XL9bUYzFFGjGlncqb7+Szaf60rgseq50N8yu9x1MSynsINMHaKdfdXmn5djB3SkkaUJPZCbbVYRO3FzqzC2nGUHlKC4zadDb+6pk2kQ4DiwL2Ui538kHoNtT0adNSHGx9Hyr3zinX3VjXePzXZcuVBabboRyCNAwF7jjKwYZgOp1Kn3HnqSbbaI2o4pRWuLEi5a9wDzBbk9tSfbo+j5V4+NjIsf476uu8fmuxlyoRvtbK5VltySNdSrAgHovnBUi/XTGz8cJVzC28jQ819CRzXGtq5O0E6+6gbQTr7qmu8fmuy5cqD1FJ+c06+6jzmnX3U13j812TLnQcopPzmnX3Uec06+6mu8fmuxlzoOUUn5zTr7qPOadfdTXePzXYy50J8QTlOUgG2hYEgdZAIJ76p22tIpVWC8cLqAbLfXM3HJUAEaG2p31YnaSdfdXP29O/q3013j812MudCtPlQMhOQq2UHjFbXIbTRr70Ydx56Z2LtczM/IAUsLBvvFKMUIdebQA82/n30ycen/RQuPQX369VXW+PzQy5UHaz2wvxGI/ef+qtTtNOv/109lVHk1JnkmkHJeVyvWN1/lXWzt7O1+DvMuLW6LPaWyBLqCVcbmU2NujrHUaqW8nZ/byd48KKKSsLObvlFNlUmtmeejs/t37x4Uejs/t3+XhRRWdNY8F0XHKoejs/t3/4+FHo7P7d/wDj4UUU01jwXQxyqHo7P7d/l4Uejs/t37x4UUU0tjwXQxyqHo7P7d+8eFHo7P7d+8eFFFNLY8F0Mcqh6Oz+3fvHhR6Oz+3fvHhRRTS2PBdDHKoejs/t37x4Uejs/t37x4UUU0tjwXQxyqHo7P7d+8eFHo7P7d+8eFFFNLY8F0Mcqh6Oz+3f5eFHo7P7d/l4UUU01jwXQxyqeN5LSPpJK7LzqTYHtAAvV/gMAIlsK8orrCzjD1FXGW29z//Z"/>
          <p:cNvSpPr>
            <a:spLocks noChangeAspect="1" noChangeArrowheads="1"/>
          </p:cNvSpPr>
          <p:nvPr/>
        </p:nvSpPr>
        <p:spPr bwMode="auto">
          <a:xfrm>
            <a:off x="80963" y="-546100"/>
            <a:ext cx="1495425" cy="11239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10" name="Picture 10" descr="http://static.vinopedia.com/labels/56203.jpg"/>
          <p:cNvPicPr>
            <a:picLocks noChangeAspect="1" noChangeArrowheads="1"/>
          </p:cNvPicPr>
          <p:nvPr/>
        </p:nvPicPr>
        <p:blipFill>
          <a:blip r:embed="rId3" cstate="print"/>
          <a:srcRect/>
          <a:stretch>
            <a:fillRect/>
          </a:stretch>
        </p:blipFill>
        <p:spPr bwMode="auto">
          <a:xfrm>
            <a:off x="4724400" y="2209800"/>
            <a:ext cx="3962400" cy="2971800"/>
          </a:xfrm>
          <a:prstGeom prst="rect">
            <a:avLst/>
          </a:prstGeom>
          <a:noFill/>
        </p:spPr>
      </p:pic>
      <p:pic>
        <p:nvPicPr>
          <p:cNvPr id="25612" name="Picture 12" descr="wine label"/>
          <p:cNvPicPr>
            <a:picLocks noChangeAspect="1" noChangeArrowheads="1"/>
          </p:cNvPicPr>
          <p:nvPr/>
        </p:nvPicPr>
        <p:blipFill>
          <a:blip r:embed="rId4" cstate="print"/>
          <a:srcRect/>
          <a:stretch>
            <a:fillRect/>
          </a:stretch>
        </p:blipFill>
        <p:spPr bwMode="auto">
          <a:xfrm>
            <a:off x="304800" y="1295400"/>
            <a:ext cx="3815231" cy="507971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Vintages and sommelier comments</a:t>
            </a:r>
            <a:endParaRPr lang="en-US" dirty="0"/>
          </a:p>
        </p:txBody>
      </p:sp>
      <p:pic>
        <p:nvPicPr>
          <p:cNvPr id="2054" name="Picture 6" descr="Kumeu River Estate Chardonnay Auckland 2007">
            <a:hlinkClick r:id="rId3"/>
          </p:cNvPr>
          <p:cNvPicPr>
            <a:picLocks noChangeAspect="1" noChangeArrowheads="1"/>
          </p:cNvPicPr>
          <p:nvPr/>
        </p:nvPicPr>
        <p:blipFill>
          <a:blip r:embed="rId4" cstate="print"/>
          <a:srcRect/>
          <a:stretch>
            <a:fillRect/>
          </a:stretch>
        </p:blipFill>
        <p:spPr bwMode="auto">
          <a:xfrm>
            <a:off x="228600" y="1524000"/>
            <a:ext cx="3657600" cy="2813541"/>
          </a:xfrm>
          <a:prstGeom prst="rect">
            <a:avLst/>
          </a:prstGeom>
          <a:noFill/>
        </p:spPr>
      </p:pic>
      <p:sp>
        <p:nvSpPr>
          <p:cNvPr id="7" name="Rectangle 6"/>
          <p:cNvSpPr/>
          <p:nvPr/>
        </p:nvSpPr>
        <p:spPr>
          <a:xfrm>
            <a:off x="4038600" y="1600200"/>
            <a:ext cx="5105400" cy="2862322"/>
          </a:xfrm>
          <a:prstGeom prst="rect">
            <a:avLst/>
          </a:prstGeom>
        </p:spPr>
        <p:txBody>
          <a:bodyPr wrap="square">
            <a:spAutoFit/>
          </a:bodyPr>
          <a:lstStyle/>
          <a:p>
            <a:r>
              <a:rPr lang="fr-FR" dirty="0" smtClean="0"/>
              <a:t>750ml </a:t>
            </a:r>
            <a:r>
              <a:rPr lang="fr-FR" dirty="0" err="1" smtClean="0"/>
              <a:t>Kumeu</a:t>
            </a:r>
            <a:r>
              <a:rPr lang="fr-FR" dirty="0" smtClean="0"/>
              <a:t> River </a:t>
            </a:r>
            <a:r>
              <a:rPr lang="fr-FR" dirty="0" err="1" smtClean="0"/>
              <a:t>Estate</a:t>
            </a:r>
            <a:r>
              <a:rPr lang="fr-FR" dirty="0" smtClean="0"/>
              <a:t> Chardonnay Auckland</a:t>
            </a:r>
            <a:endParaRPr lang="en-US" dirty="0" smtClean="0"/>
          </a:p>
          <a:p>
            <a:r>
              <a:rPr lang="en-US" dirty="0" smtClean="0"/>
              <a:t>The 2007 vintage was terrific and produced wonderful </a:t>
            </a:r>
            <a:r>
              <a:rPr lang="en-US" b="1" dirty="0" smtClean="0">
                <a:solidFill>
                  <a:srgbClr val="92D050"/>
                </a:solidFill>
              </a:rPr>
              <a:t>Chardonnay </a:t>
            </a:r>
            <a:r>
              <a:rPr lang="en-US" dirty="0" smtClean="0"/>
              <a:t>throughout the entire </a:t>
            </a:r>
            <a:r>
              <a:rPr lang="en-US" dirty="0" err="1" smtClean="0"/>
              <a:t>Kumeu</a:t>
            </a:r>
            <a:r>
              <a:rPr lang="en-US" dirty="0" smtClean="0"/>
              <a:t> River stable. The Estate Chardonnay from this vintage is </a:t>
            </a:r>
            <a:r>
              <a:rPr lang="en-US" b="1" dirty="0" smtClean="0">
                <a:solidFill>
                  <a:srgbClr val="00B050"/>
                </a:solidFill>
              </a:rPr>
              <a:t>ripe, rich and beautifully </a:t>
            </a:r>
            <a:r>
              <a:rPr lang="en-US" dirty="0" smtClean="0"/>
              <a:t>concentrated. The </a:t>
            </a:r>
            <a:r>
              <a:rPr lang="en-US" b="1" dirty="0" smtClean="0">
                <a:solidFill>
                  <a:srgbClr val="FF0000"/>
                </a:solidFill>
              </a:rPr>
              <a:t>beautiful peach </a:t>
            </a:r>
            <a:r>
              <a:rPr lang="en-US" dirty="0" smtClean="0"/>
              <a:t>and </a:t>
            </a:r>
            <a:r>
              <a:rPr lang="en-US" dirty="0" smtClean="0">
                <a:solidFill>
                  <a:srgbClr val="00B050"/>
                </a:solidFill>
              </a:rPr>
              <a:t>hazelnut aromas </a:t>
            </a:r>
            <a:r>
              <a:rPr lang="en-US" dirty="0" smtClean="0"/>
              <a:t>along with the </a:t>
            </a:r>
            <a:r>
              <a:rPr lang="en-US" b="1" dirty="0" smtClean="0">
                <a:solidFill>
                  <a:schemeClr val="tx2">
                    <a:lumMod val="75000"/>
                  </a:schemeClr>
                </a:solidFill>
              </a:rPr>
              <a:t>rich silky texture </a:t>
            </a:r>
            <a:r>
              <a:rPr lang="en-US" dirty="0" smtClean="0"/>
              <a:t>are </a:t>
            </a:r>
            <a:r>
              <a:rPr lang="en-US" b="1" dirty="0" smtClean="0">
                <a:solidFill>
                  <a:schemeClr val="accent2">
                    <a:lumMod val="75000"/>
                  </a:schemeClr>
                </a:solidFill>
              </a:rPr>
              <a:t>distinct characteristics </a:t>
            </a:r>
            <a:r>
              <a:rPr lang="en-US" dirty="0" smtClean="0"/>
              <a:t>that we expect to see from this wine.</a:t>
            </a:r>
          </a:p>
          <a:p>
            <a:r>
              <a:rPr lang="en-US" dirty="0" smtClean="0"/>
              <a:t>Cellar to 2011/2012.</a:t>
            </a:r>
            <a:br>
              <a:rPr lang="en-US" dirty="0" smtClean="0"/>
            </a:br>
            <a:endParaRPr lang="en-US" dirty="0"/>
          </a:p>
        </p:txBody>
      </p:sp>
      <p:sp>
        <p:nvSpPr>
          <p:cNvPr id="8" name="Rectangle 7"/>
          <p:cNvSpPr/>
          <p:nvPr/>
        </p:nvSpPr>
        <p:spPr>
          <a:xfrm>
            <a:off x="609600" y="5334000"/>
            <a:ext cx="8001000" cy="646331"/>
          </a:xfrm>
          <a:prstGeom prst="rect">
            <a:avLst/>
          </a:prstGeom>
        </p:spPr>
        <p:txBody>
          <a:bodyPr wrap="square">
            <a:spAutoFit/>
          </a:bodyPr>
          <a:lstStyle/>
          <a:p>
            <a:r>
              <a:rPr lang="en-US" dirty="0" smtClean="0"/>
              <a:t>http://www.nzwineonline.com.au/content_common/pr-new-zealand-chardonnay_new-zealand-white-wine-kumeu-river-estate-auckland-chardonnay.seo</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overview</a:t>
            </a:r>
            <a:endParaRPr lang="en-NZ" dirty="0"/>
          </a:p>
        </p:txBody>
      </p:sp>
      <p:sp>
        <p:nvSpPr>
          <p:cNvPr id="4" name="Content Placeholder 3"/>
          <p:cNvSpPr>
            <a:spLocks noGrp="1"/>
          </p:cNvSpPr>
          <p:nvPr>
            <p:ph idx="1"/>
          </p:nvPr>
        </p:nvSpPr>
        <p:spPr/>
        <p:txBody>
          <a:bodyPr>
            <a:normAutofit lnSpcReduction="10000"/>
          </a:bodyPr>
          <a:lstStyle/>
          <a:p>
            <a:r>
              <a:rPr lang="en-US" dirty="0" smtClean="0"/>
              <a:t>Background</a:t>
            </a:r>
          </a:p>
          <a:p>
            <a:pPr lvl="1"/>
            <a:r>
              <a:rPr lang="en-US" dirty="0" smtClean="0"/>
              <a:t>“</a:t>
            </a:r>
            <a:r>
              <a:rPr lang="en-US" dirty="0" err="1" smtClean="0"/>
              <a:t>terroir</a:t>
            </a:r>
            <a:r>
              <a:rPr lang="en-US" dirty="0" smtClean="0"/>
              <a:t>” x “</a:t>
            </a:r>
            <a:r>
              <a:rPr lang="en-US" dirty="0" err="1" smtClean="0"/>
              <a:t>cultiva</a:t>
            </a:r>
            <a:r>
              <a:rPr lang="en-US" dirty="0" smtClean="0"/>
              <a:t>” </a:t>
            </a:r>
          </a:p>
          <a:p>
            <a:pPr lvl="1"/>
            <a:r>
              <a:rPr lang="en-US" dirty="0" smtClean="0"/>
              <a:t>Viticulture			</a:t>
            </a:r>
          </a:p>
          <a:p>
            <a:pPr lvl="1"/>
            <a:r>
              <a:rPr lang="en-US" dirty="0" smtClean="0"/>
              <a:t>wine making 			</a:t>
            </a:r>
          </a:p>
          <a:p>
            <a:r>
              <a:rPr lang="en-US" dirty="0" smtClean="0"/>
              <a:t>Methods</a:t>
            </a:r>
          </a:p>
          <a:p>
            <a:pPr lvl="1"/>
            <a:r>
              <a:rPr lang="en-US" dirty="0" smtClean="0"/>
              <a:t>Vector</a:t>
            </a:r>
          </a:p>
          <a:p>
            <a:pPr lvl="1"/>
            <a:r>
              <a:rPr lang="en-US" dirty="0" smtClean="0"/>
              <a:t>Raster</a:t>
            </a:r>
          </a:p>
          <a:p>
            <a:r>
              <a:rPr lang="en-US" dirty="0" smtClean="0"/>
              <a:t>Initial results</a:t>
            </a:r>
          </a:p>
          <a:p>
            <a:r>
              <a:rPr lang="en-US" dirty="0" smtClean="0"/>
              <a:t>conclusions</a:t>
            </a:r>
          </a:p>
        </p:txBody>
      </p:sp>
      <p:grpSp>
        <p:nvGrpSpPr>
          <p:cNvPr id="6" name="Group 5"/>
          <p:cNvGrpSpPr/>
          <p:nvPr/>
        </p:nvGrpSpPr>
        <p:grpSpPr>
          <a:xfrm>
            <a:off x="4191000" y="2057400"/>
            <a:ext cx="2819400" cy="1524000"/>
            <a:chOff x="4191000" y="2057400"/>
            <a:chExt cx="2819400" cy="1524000"/>
          </a:xfrm>
        </p:grpSpPr>
        <p:sp>
          <p:nvSpPr>
            <p:cNvPr id="3" name="Right Brace 2"/>
            <p:cNvSpPr/>
            <p:nvPr/>
          </p:nvSpPr>
          <p:spPr>
            <a:xfrm>
              <a:off x="4191000" y="2057400"/>
              <a:ext cx="304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5" name="TextBox 4"/>
            <p:cNvSpPr txBox="1"/>
            <p:nvPr/>
          </p:nvSpPr>
          <p:spPr>
            <a:xfrm>
              <a:off x="4800600" y="2634734"/>
              <a:ext cx="2209800" cy="369332"/>
            </a:xfrm>
            <a:prstGeom prst="rect">
              <a:avLst/>
            </a:prstGeom>
            <a:noFill/>
          </p:spPr>
          <p:txBody>
            <a:bodyPr wrap="square" rtlCol="0">
              <a:spAutoFit/>
            </a:bodyPr>
            <a:lstStyle/>
            <a:p>
              <a:r>
                <a:rPr lang="en-NZ" b="1" dirty="0">
                  <a:solidFill>
                    <a:schemeClr val="accent2"/>
                  </a:solidFill>
                </a:rPr>
                <a:t>specific personality</a:t>
              </a:r>
              <a:endParaRPr lang="en-NZ" dirty="0"/>
            </a:p>
          </p:txBody>
        </p:sp>
      </p:grpSp>
    </p:spTree>
    <p:extLst>
      <p:ext uri="{BB962C8B-B14F-4D97-AF65-F5344CB8AC3E}">
        <p14:creationId xmlns:p14="http://schemas.microsoft.com/office/powerpoint/2010/main" val="975484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mining ; Sommelier comments</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304800" y="1676400"/>
            <a:ext cx="8435801"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3" cstate="print"/>
          <a:srcRect/>
          <a:stretch>
            <a:fillRect/>
          </a:stretch>
        </p:blipFill>
        <p:spPr bwMode="auto">
          <a:xfrm>
            <a:off x="142875" y="1214438"/>
            <a:ext cx="3714751" cy="2659062"/>
          </a:xfrm>
          <a:prstGeom prst="rect">
            <a:avLst/>
          </a:prstGeom>
          <a:noFill/>
          <a:ln w="9525">
            <a:noFill/>
            <a:miter lim="800000"/>
            <a:headEnd/>
            <a:tailEnd/>
          </a:ln>
        </p:spPr>
      </p:pic>
      <p:pic>
        <p:nvPicPr>
          <p:cNvPr id="12294" name="Picture 7"/>
          <p:cNvPicPr>
            <a:picLocks noChangeAspect="1" noChangeArrowheads="1"/>
          </p:cNvPicPr>
          <p:nvPr/>
        </p:nvPicPr>
        <p:blipFill>
          <a:blip r:embed="rId4" cstate="print"/>
          <a:srcRect/>
          <a:stretch>
            <a:fillRect/>
          </a:stretch>
        </p:blipFill>
        <p:spPr bwMode="auto">
          <a:xfrm>
            <a:off x="1571625" y="2357438"/>
            <a:ext cx="6492875" cy="2286000"/>
          </a:xfrm>
          <a:prstGeom prst="rect">
            <a:avLst/>
          </a:prstGeom>
          <a:noFill/>
          <a:ln w="9525">
            <a:noFill/>
            <a:miter lim="800000"/>
            <a:headEnd/>
            <a:tailEnd/>
          </a:ln>
        </p:spPr>
      </p:pic>
      <p:grpSp>
        <p:nvGrpSpPr>
          <p:cNvPr id="2" name="Group 9"/>
          <p:cNvGrpSpPr>
            <a:grpSpLocks/>
          </p:cNvGrpSpPr>
          <p:nvPr/>
        </p:nvGrpSpPr>
        <p:grpSpPr bwMode="auto">
          <a:xfrm>
            <a:off x="889000" y="6510338"/>
            <a:ext cx="5632451" cy="1058862"/>
            <a:chOff x="889103" y="6510730"/>
            <a:chExt cx="5631824" cy="1058574"/>
          </a:xfrm>
        </p:grpSpPr>
        <p:sp>
          <p:nvSpPr>
            <p:cNvPr id="7" name="Up Arrow 6"/>
            <p:cNvSpPr/>
            <p:nvPr/>
          </p:nvSpPr>
          <p:spPr>
            <a:xfrm rot="4342343">
              <a:off x="1419525" y="6036645"/>
              <a:ext cx="1002237" cy="2063082"/>
            </a:xfrm>
            <a:prstGeom prst="upArrow">
              <a:avLst>
                <a:gd name="adj1" fmla="val 50000"/>
                <a:gd name="adj2" fmla="val 49379"/>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vert="vert270" anchor="ctr"/>
            <a:lstStyle/>
            <a:p>
              <a:pPr algn="ctr">
                <a:defRPr/>
              </a:pPr>
              <a:r>
                <a:rPr lang="en-GB" dirty="0"/>
                <a:t>Structured data</a:t>
              </a:r>
            </a:p>
          </p:txBody>
        </p:sp>
        <p:sp>
          <p:nvSpPr>
            <p:cNvPr id="9" name="Up Arrow 8"/>
            <p:cNvSpPr/>
            <p:nvPr/>
          </p:nvSpPr>
          <p:spPr>
            <a:xfrm rot="4404258">
              <a:off x="4988267" y="5980308"/>
              <a:ext cx="1002237" cy="2063082"/>
            </a:xfrm>
            <a:prstGeom prst="upArrow">
              <a:avLst>
                <a:gd name="adj1" fmla="val 50000"/>
                <a:gd name="adj2" fmla="val 49379"/>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vert="vert270" anchor="ctr"/>
            <a:lstStyle/>
            <a:p>
              <a:pPr algn="ctr">
                <a:defRPr/>
              </a:pPr>
              <a:r>
                <a:rPr lang="en-GB" dirty="0"/>
                <a:t>Unstructured data</a:t>
              </a:r>
            </a:p>
          </p:txBody>
        </p:sp>
      </p:grpSp>
      <p:pic>
        <p:nvPicPr>
          <p:cNvPr id="49155" name="Picture 3"/>
          <p:cNvPicPr>
            <a:picLocks noChangeAspect="1" noChangeArrowheads="1"/>
          </p:cNvPicPr>
          <p:nvPr/>
        </p:nvPicPr>
        <p:blipFill>
          <a:blip r:embed="rId5" cstate="print"/>
          <a:srcRect/>
          <a:stretch>
            <a:fillRect/>
          </a:stretch>
        </p:blipFill>
        <p:spPr bwMode="auto">
          <a:xfrm>
            <a:off x="1" y="2928939"/>
            <a:ext cx="4795839" cy="3309937"/>
          </a:xfrm>
          <a:prstGeom prst="rect">
            <a:avLst/>
          </a:prstGeom>
          <a:noFill/>
          <a:ln w="9525">
            <a:noFill/>
            <a:miter lim="800000"/>
            <a:headEnd/>
            <a:tailEnd/>
          </a:ln>
        </p:spPr>
      </p:pic>
      <p:pic>
        <p:nvPicPr>
          <p:cNvPr id="49154" name="Picture 2"/>
          <p:cNvPicPr>
            <a:picLocks noChangeAspect="1" noChangeArrowheads="1"/>
          </p:cNvPicPr>
          <p:nvPr/>
        </p:nvPicPr>
        <p:blipFill>
          <a:blip r:embed="rId6" cstate="print"/>
          <a:srcRect/>
          <a:stretch>
            <a:fillRect/>
          </a:stretch>
        </p:blipFill>
        <p:spPr bwMode="auto">
          <a:xfrm>
            <a:off x="4500563" y="3286125"/>
            <a:ext cx="4500563" cy="3105150"/>
          </a:xfrm>
          <a:prstGeom prst="rect">
            <a:avLst/>
          </a:prstGeom>
          <a:noFill/>
          <a:ln w="9525">
            <a:noFill/>
            <a:miter lim="800000"/>
            <a:headEnd/>
            <a:tailEnd/>
          </a:ln>
        </p:spPr>
      </p:pic>
      <p:sp>
        <p:nvSpPr>
          <p:cNvPr id="26631" name="Title 9"/>
          <p:cNvSpPr>
            <a:spLocks noGrp="1"/>
          </p:cNvSpPr>
          <p:nvPr>
            <p:ph type="title"/>
          </p:nvPr>
        </p:nvSpPr>
        <p:spPr>
          <a:xfrm>
            <a:off x="1116013" y="115888"/>
            <a:ext cx="7772400" cy="1143000"/>
          </a:xfrm>
        </p:spPr>
        <p:txBody>
          <a:bodyPr/>
          <a:lstStyle/>
          <a:p>
            <a:pPr eaLnBrk="1" hangingPunct="1"/>
            <a:r>
              <a:rPr lang="en-GB" smtClean="0">
                <a:solidFill>
                  <a:srgbClr val="FF0000"/>
                </a:solidFill>
              </a:rPr>
              <a:t>Web text mining wine comments</a:t>
            </a:r>
          </a:p>
        </p:txBody>
      </p:sp>
      <p:pic>
        <p:nvPicPr>
          <p:cNvPr id="46082" name="Picture 2" descr="Kohonen SOM Architecture"/>
          <p:cNvPicPr>
            <a:picLocks noChangeAspect="1" noChangeArrowheads="1"/>
          </p:cNvPicPr>
          <p:nvPr/>
        </p:nvPicPr>
        <p:blipFill>
          <a:blip r:embed="rId7" cstate="print"/>
          <a:srcRect/>
          <a:stretch>
            <a:fillRect/>
          </a:stretch>
        </p:blipFill>
        <p:spPr bwMode="auto">
          <a:xfrm>
            <a:off x="4357690" y="1143001"/>
            <a:ext cx="4103687" cy="1671638"/>
          </a:xfrm>
          <a:prstGeom prst="rect">
            <a:avLst/>
          </a:prstGeom>
          <a:noFill/>
          <a:ln w="9525">
            <a:noFill/>
            <a:miter lim="800000"/>
            <a:headEnd/>
            <a:tailEnd/>
          </a:ln>
        </p:spPr>
      </p:pic>
      <p:sp>
        <p:nvSpPr>
          <p:cNvPr id="14" name="Striped Right Arrow 13"/>
          <p:cNvSpPr/>
          <p:nvPr/>
        </p:nvSpPr>
        <p:spPr>
          <a:xfrm rot="18680806">
            <a:off x="4820445" y="2924969"/>
            <a:ext cx="1906588" cy="1714500"/>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ppt_x"/>
                                          </p:val>
                                        </p:tav>
                                        <p:tav tm="100000">
                                          <p:val>
                                            <p:strVal val="#ppt_x"/>
                                          </p:val>
                                        </p:tav>
                                      </p:tavLst>
                                    </p:anim>
                                    <p:anim calcmode="lin" valueType="num">
                                      <p:cBhvr additive="base">
                                        <p:cTn id="8"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4"/>
                                        </p:tgtEl>
                                        <p:attrNameLst>
                                          <p:attrName>style.visibility</p:attrName>
                                        </p:attrNameLst>
                                      </p:cBhvr>
                                      <p:to>
                                        <p:strVal val="visible"/>
                                      </p:to>
                                    </p:set>
                                    <p:anim calcmode="lin" valueType="num">
                                      <p:cBhvr additive="base">
                                        <p:cTn id="13" dur="500" fill="hold"/>
                                        <p:tgtEl>
                                          <p:spTgt spid="12294"/>
                                        </p:tgtEl>
                                        <p:attrNameLst>
                                          <p:attrName>ppt_x</p:attrName>
                                        </p:attrNameLst>
                                      </p:cBhvr>
                                      <p:tavLst>
                                        <p:tav tm="0">
                                          <p:val>
                                            <p:strVal val="#ppt_x"/>
                                          </p:val>
                                        </p:tav>
                                        <p:tav tm="100000">
                                          <p:val>
                                            <p:strVal val="#ppt_x"/>
                                          </p:val>
                                        </p:tav>
                                      </p:tavLst>
                                    </p:anim>
                                    <p:anim calcmode="lin" valueType="num">
                                      <p:cBhvr additive="base">
                                        <p:cTn id="14" dur="500" fill="hold"/>
                                        <p:tgtEl>
                                          <p:spTgt spid="1229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4" presetClass="path" presetSubtype="0" accel="50000" decel="50000" fill="hold" nodeType="clickEffect">
                                  <p:stCondLst>
                                    <p:cond delay="0"/>
                                  </p:stCondLst>
                                  <p:childTnLst>
                                    <p:animMotion origin="layout" path="M 0 0  L 0 -0.33333  E" pathEditMode="relative" ptsTypes="">
                                      <p:cBhvr>
                                        <p:cTn id="18" dur="2000" fill="hold"/>
                                        <p:tgtEl>
                                          <p:spTgt spid="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9155"/>
                                        </p:tgtEl>
                                        <p:attrNameLst>
                                          <p:attrName>style.visibility</p:attrName>
                                        </p:attrNameLst>
                                      </p:cBhvr>
                                      <p:to>
                                        <p:strVal val="visible"/>
                                      </p:to>
                                    </p:set>
                                    <p:anim calcmode="lin" valueType="num">
                                      <p:cBhvr additive="base">
                                        <p:cTn id="23" dur="500" fill="hold"/>
                                        <p:tgtEl>
                                          <p:spTgt spid="49155"/>
                                        </p:tgtEl>
                                        <p:attrNameLst>
                                          <p:attrName>ppt_x</p:attrName>
                                        </p:attrNameLst>
                                      </p:cBhvr>
                                      <p:tavLst>
                                        <p:tav tm="0">
                                          <p:val>
                                            <p:strVal val="#ppt_x"/>
                                          </p:val>
                                        </p:tav>
                                        <p:tav tm="100000">
                                          <p:val>
                                            <p:strVal val="#ppt_x"/>
                                          </p:val>
                                        </p:tav>
                                      </p:tavLst>
                                    </p:anim>
                                    <p:anim calcmode="lin" valueType="num">
                                      <p:cBhvr additive="base">
                                        <p:cTn id="24" dur="500" fill="hold"/>
                                        <p:tgtEl>
                                          <p:spTgt spid="4915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9154"/>
                                        </p:tgtEl>
                                        <p:attrNameLst>
                                          <p:attrName>style.visibility</p:attrName>
                                        </p:attrNameLst>
                                      </p:cBhvr>
                                      <p:to>
                                        <p:strVal val="visible"/>
                                      </p:to>
                                    </p:set>
                                    <p:anim calcmode="lin" valueType="num">
                                      <p:cBhvr additive="base">
                                        <p:cTn id="29" dur="500" fill="hold"/>
                                        <p:tgtEl>
                                          <p:spTgt spid="49154"/>
                                        </p:tgtEl>
                                        <p:attrNameLst>
                                          <p:attrName>ppt_x</p:attrName>
                                        </p:attrNameLst>
                                      </p:cBhvr>
                                      <p:tavLst>
                                        <p:tav tm="0">
                                          <p:val>
                                            <p:strVal val="#ppt_x"/>
                                          </p:val>
                                        </p:tav>
                                        <p:tav tm="100000">
                                          <p:val>
                                            <p:strVal val="#ppt_x"/>
                                          </p:val>
                                        </p:tav>
                                      </p:tavLst>
                                    </p:anim>
                                    <p:anim calcmode="lin" valueType="num">
                                      <p:cBhvr additive="base">
                                        <p:cTn id="30" dur="500" fill="hold"/>
                                        <p:tgtEl>
                                          <p:spTgt spid="4915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46082"/>
                                        </p:tgtEl>
                                        <p:attrNameLst>
                                          <p:attrName>style.visibility</p:attrName>
                                        </p:attrNameLst>
                                      </p:cBhvr>
                                      <p:to>
                                        <p:strVal val="visible"/>
                                      </p:to>
                                    </p:set>
                                    <p:animEffect transition="in" filter="blinds(horizontal)">
                                      <p:cBhvr>
                                        <p:cTn id="35" dur="500"/>
                                        <p:tgtEl>
                                          <p:spTgt spid="46082"/>
                                        </p:tgtEl>
                                      </p:cBhvr>
                                    </p:animEffect>
                                  </p:childTnLst>
                                </p:cTn>
                              </p:par>
                              <p:par>
                                <p:cTn id="36" presetID="3" presetClass="entr" presetSubtype="1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linds(horizontal)">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9"/>
          <p:cNvSpPr txBox="1">
            <a:spLocks noChangeArrowheads="1"/>
          </p:cNvSpPr>
          <p:nvPr/>
        </p:nvSpPr>
        <p:spPr bwMode="auto">
          <a:xfrm>
            <a:off x="3276600" y="228600"/>
            <a:ext cx="5257800" cy="461665"/>
          </a:xfrm>
          <a:prstGeom prst="rect">
            <a:avLst/>
          </a:prstGeom>
          <a:solidFill>
            <a:schemeClr val="bg1"/>
          </a:solidFill>
          <a:ln w="9525">
            <a:noFill/>
            <a:miter lim="800000"/>
            <a:headEnd/>
            <a:tailEnd/>
          </a:ln>
        </p:spPr>
        <p:txBody>
          <a:bodyPr wrap="square">
            <a:spAutoFit/>
          </a:bodyPr>
          <a:lstStyle/>
          <a:p>
            <a:pPr algn="ctr"/>
            <a:r>
              <a:rPr lang="en-GB" sz="2400" dirty="0">
                <a:solidFill>
                  <a:srgbClr val="FF0000"/>
                </a:solidFill>
                <a:latin typeface="Trebuchet MS" pitchFamily="34" charset="0"/>
              </a:rPr>
              <a:t>Pinot Noir – Canterbury 1998-2004</a:t>
            </a:r>
          </a:p>
        </p:txBody>
      </p:sp>
      <p:pic>
        <p:nvPicPr>
          <p:cNvPr id="8194" name="Picture 2"/>
          <p:cNvPicPr>
            <a:picLocks noChangeAspect="1" noChangeArrowheads="1"/>
          </p:cNvPicPr>
          <p:nvPr/>
        </p:nvPicPr>
        <p:blipFill>
          <a:blip r:embed="rId3" cstate="print"/>
          <a:srcRect/>
          <a:stretch>
            <a:fillRect/>
          </a:stretch>
        </p:blipFill>
        <p:spPr bwMode="auto">
          <a:xfrm>
            <a:off x="76200" y="188914"/>
            <a:ext cx="3349625" cy="2855912"/>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a:stretch>
            <a:fillRect/>
          </a:stretch>
        </p:blipFill>
        <p:spPr bwMode="auto">
          <a:xfrm>
            <a:off x="76200" y="1571626"/>
            <a:ext cx="3260725" cy="2073275"/>
          </a:xfrm>
          <a:prstGeom prst="rect">
            <a:avLst/>
          </a:prstGeom>
          <a:noFill/>
          <a:ln w="9525">
            <a:noFill/>
            <a:miter lim="800000"/>
            <a:headEnd/>
            <a:tailEnd/>
          </a:ln>
        </p:spPr>
      </p:pic>
      <p:pic>
        <p:nvPicPr>
          <p:cNvPr id="8196" name="Chart 45"/>
          <p:cNvPicPr>
            <a:picLocks noChangeArrowheads="1"/>
          </p:cNvPicPr>
          <p:nvPr/>
        </p:nvPicPr>
        <p:blipFill>
          <a:blip r:embed="rId5" cstate="print"/>
          <a:srcRect b="-12"/>
          <a:stretch>
            <a:fillRect/>
          </a:stretch>
        </p:blipFill>
        <p:spPr bwMode="auto">
          <a:xfrm>
            <a:off x="76200" y="3068639"/>
            <a:ext cx="2954337" cy="3165475"/>
          </a:xfrm>
          <a:prstGeom prst="rect">
            <a:avLst/>
          </a:prstGeom>
          <a:noFill/>
          <a:ln w="9525">
            <a:noFill/>
            <a:miter lim="800000"/>
            <a:headEnd/>
            <a:tailEnd/>
          </a:ln>
        </p:spPr>
      </p:pic>
      <p:sp>
        <p:nvSpPr>
          <p:cNvPr id="27653" name="Rectangle 4"/>
          <p:cNvSpPr>
            <a:spLocks noChangeArrowheads="1"/>
          </p:cNvSpPr>
          <p:nvPr/>
        </p:nvSpPr>
        <p:spPr bwMode="auto">
          <a:xfrm>
            <a:off x="3505200" y="685800"/>
            <a:ext cx="5638800" cy="6124754"/>
          </a:xfrm>
          <a:prstGeom prst="rect">
            <a:avLst/>
          </a:prstGeom>
          <a:noFill/>
          <a:ln w="9525">
            <a:noFill/>
            <a:miter lim="800000"/>
            <a:headEnd/>
            <a:tailEnd/>
          </a:ln>
        </p:spPr>
        <p:txBody>
          <a:bodyPr wrap="square">
            <a:spAutoFit/>
          </a:bodyPr>
          <a:lstStyle/>
          <a:p>
            <a:r>
              <a:rPr lang="en-GB" sz="1400" b="1" dirty="0">
                <a:latin typeface="Trebuchet MS" pitchFamily="34" charset="0"/>
              </a:rPr>
              <a:t>C 1</a:t>
            </a:r>
            <a:r>
              <a:rPr lang="en-GB" sz="1400" dirty="0">
                <a:latin typeface="Trebuchet MS" pitchFamily="34" charset="0"/>
              </a:rPr>
              <a:t>: sour, length, flower, mint, mellow  youth, hot  mocha  success, </a:t>
            </a:r>
            <a:r>
              <a:rPr lang="en-GB" sz="1400" dirty="0" err="1">
                <a:latin typeface="Trebuchet MS" pitchFamily="34" charset="0"/>
              </a:rPr>
              <a:t>chalki</a:t>
            </a:r>
            <a:r>
              <a:rPr lang="en-GB" sz="1400" dirty="0">
                <a:latin typeface="Trebuchet MS" pitchFamily="34" charset="0"/>
              </a:rPr>
              <a:t>, muscular  </a:t>
            </a:r>
            <a:r>
              <a:rPr lang="en-GB" sz="1400" dirty="0" err="1">
                <a:latin typeface="Trebuchet MS" pitchFamily="34" charset="0"/>
              </a:rPr>
              <a:t>purpl</a:t>
            </a:r>
            <a:r>
              <a:rPr lang="en-GB" sz="1400" dirty="0">
                <a:latin typeface="Trebuchet MS" pitchFamily="34" charset="0"/>
              </a:rPr>
              <a:t>, </a:t>
            </a:r>
            <a:r>
              <a:rPr lang="en-GB" sz="1400" dirty="0" err="1">
                <a:latin typeface="Trebuchet MS" pitchFamily="34" charset="0"/>
              </a:rPr>
              <a:t>molass</a:t>
            </a:r>
            <a:r>
              <a:rPr lang="en-GB" sz="1400" dirty="0">
                <a:latin typeface="Trebuchet MS" pitchFamily="34" charset="0"/>
              </a:rPr>
              <a:t>, anis  approach  char  </a:t>
            </a:r>
            <a:r>
              <a:rPr lang="en-GB" sz="1400" dirty="0" err="1">
                <a:latin typeface="Trebuchet MS" pitchFamily="34" charset="0"/>
              </a:rPr>
              <a:t>cranberri</a:t>
            </a:r>
            <a:r>
              <a:rPr lang="en-GB" sz="1400" dirty="0">
                <a:latin typeface="Trebuchet MS" pitchFamily="34" charset="0"/>
              </a:rPr>
              <a:t>  deep  group  </a:t>
            </a:r>
            <a:r>
              <a:rPr lang="en-GB" sz="1400" dirty="0" err="1">
                <a:latin typeface="Trebuchet MS" pitchFamily="34" charset="0"/>
              </a:rPr>
              <a:t>integr</a:t>
            </a:r>
            <a:r>
              <a:rPr lang="en-GB" sz="1400" dirty="0">
                <a:latin typeface="Trebuchet MS" pitchFamily="34" charset="0"/>
              </a:rPr>
              <a:t>  </a:t>
            </a:r>
            <a:r>
              <a:rPr lang="en-GB" sz="1400" dirty="0" err="1">
                <a:latin typeface="Trebuchet MS" pitchFamily="34" charset="0"/>
              </a:rPr>
              <a:t>raspberri</a:t>
            </a:r>
            <a:r>
              <a:rPr lang="en-GB" sz="1400" dirty="0">
                <a:latin typeface="Trebuchet MS" pitchFamily="34" charset="0"/>
              </a:rPr>
              <a:t>  roast  </a:t>
            </a:r>
            <a:r>
              <a:rPr lang="en-GB" sz="1400" dirty="0" err="1">
                <a:latin typeface="Trebuchet MS" pitchFamily="34" charset="0"/>
              </a:rPr>
              <a:t>strawberri</a:t>
            </a:r>
            <a:r>
              <a:rPr lang="en-GB" sz="1400" dirty="0">
                <a:latin typeface="Trebuchet MS" pitchFamily="34" charset="0"/>
              </a:rPr>
              <a:t>  wood, open, cook  </a:t>
            </a:r>
            <a:r>
              <a:rPr lang="en-GB" sz="1400" dirty="0" err="1">
                <a:latin typeface="Trebuchet MS" pitchFamily="34" charset="0"/>
              </a:rPr>
              <a:t>jammi</a:t>
            </a:r>
            <a:r>
              <a:rPr lang="en-GB" sz="1400" dirty="0">
                <a:latin typeface="Trebuchet MS" pitchFamily="34" charset="0"/>
              </a:rPr>
              <a:t>, disjoint  </a:t>
            </a:r>
            <a:r>
              <a:rPr lang="en-GB" sz="1400" dirty="0" err="1">
                <a:latin typeface="Trebuchet MS" pitchFamily="34" charset="0"/>
              </a:rPr>
              <a:t>flabbi</a:t>
            </a:r>
            <a:r>
              <a:rPr lang="en-GB" sz="1400" dirty="0">
                <a:latin typeface="Trebuchet MS" pitchFamily="34" charset="0"/>
              </a:rPr>
              <a:t>  forest  hollow  </a:t>
            </a:r>
            <a:r>
              <a:rPr lang="en-GB" sz="1400" dirty="0" err="1">
                <a:latin typeface="Trebuchet MS" pitchFamily="34" charset="0"/>
              </a:rPr>
              <a:t>inki</a:t>
            </a:r>
            <a:r>
              <a:rPr lang="en-GB" sz="1400" dirty="0">
                <a:latin typeface="Trebuchet MS" pitchFamily="34" charset="0"/>
              </a:rPr>
              <a:t>  neutral  robust, </a:t>
            </a:r>
            <a:r>
              <a:rPr lang="en-GB" sz="1400" dirty="0" err="1">
                <a:latin typeface="Trebuchet MS" pitchFamily="34" charset="0"/>
              </a:rPr>
              <a:t>characterist</a:t>
            </a:r>
            <a:r>
              <a:rPr lang="en-GB" sz="1400" dirty="0">
                <a:latin typeface="Trebuchet MS" pitchFamily="34" charset="0"/>
              </a:rPr>
              <a:t>, </a:t>
            </a:r>
            <a:r>
              <a:rPr lang="en-GB" sz="1400" dirty="0" err="1">
                <a:latin typeface="Trebuchet MS" pitchFamily="34" charset="0"/>
              </a:rPr>
              <a:t>woodi</a:t>
            </a:r>
            <a:r>
              <a:rPr lang="en-GB" sz="1400" dirty="0">
                <a:latin typeface="Trebuchet MS" pitchFamily="34" charset="0"/>
              </a:rPr>
              <a:t>, apricot, citric, cashew  fragrant  ginger, </a:t>
            </a:r>
            <a:r>
              <a:rPr lang="en-GB" sz="1400" dirty="0" err="1">
                <a:latin typeface="Trebuchet MS" pitchFamily="34" charset="0"/>
              </a:rPr>
              <a:t>auster</a:t>
            </a:r>
            <a:r>
              <a:rPr lang="en-GB" sz="1400" dirty="0">
                <a:latin typeface="Trebuchet MS" pitchFamily="34" charset="0"/>
              </a:rPr>
              <a:t>  bacon  develop  lactic  </a:t>
            </a:r>
            <a:r>
              <a:rPr lang="en-GB" sz="1400" dirty="0" err="1">
                <a:latin typeface="Trebuchet MS" pitchFamily="34" charset="0"/>
              </a:rPr>
              <a:t>licoric</a:t>
            </a:r>
            <a:r>
              <a:rPr lang="en-GB" sz="1400" dirty="0">
                <a:latin typeface="Trebuchet MS" pitchFamily="34" charset="0"/>
              </a:rPr>
              <a:t>  </a:t>
            </a:r>
            <a:r>
              <a:rPr lang="en-GB" sz="1400" dirty="0" err="1">
                <a:latin typeface="Trebuchet MS" pitchFamily="34" charset="0"/>
              </a:rPr>
              <a:t>oliv</a:t>
            </a:r>
            <a:r>
              <a:rPr lang="en-GB" sz="1400" dirty="0">
                <a:latin typeface="Trebuchet MS" pitchFamily="34" charset="0"/>
              </a:rPr>
              <a:t>  rhubarb  </a:t>
            </a:r>
            <a:r>
              <a:rPr lang="en-GB" sz="1400" dirty="0" err="1">
                <a:latin typeface="Trebuchet MS" pitchFamily="34" charset="0"/>
              </a:rPr>
              <a:t>rubi</a:t>
            </a:r>
            <a:r>
              <a:rPr lang="en-GB" sz="1400" dirty="0">
                <a:latin typeface="Trebuchet MS" pitchFamily="34" charset="0"/>
              </a:rPr>
              <a:t>, </a:t>
            </a:r>
            <a:r>
              <a:rPr lang="en-GB" sz="1400" dirty="0" err="1">
                <a:latin typeface="Trebuchet MS" pitchFamily="34" charset="0"/>
              </a:rPr>
              <a:t>orang</a:t>
            </a:r>
            <a:r>
              <a:rPr lang="en-GB" sz="1400" dirty="0">
                <a:latin typeface="Trebuchet MS" pitchFamily="34" charset="0"/>
              </a:rPr>
              <a:t>, dessert, coconut  dill  golden, </a:t>
            </a:r>
            <a:r>
              <a:rPr lang="en-GB" sz="1400" dirty="0" err="1">
                <a:latin typeface="Trebuchet MS" pitchFamily="34" charset="0"/>
              </a:rPr>
              <a:t>gentl</a:t>
            </a:r>
            <a:r>
              <a:rPr lang="en-GB" sz="1400" dirty="0">
                <a:latin typeface="Trebuchet MS" pitchFamily="34" charset="0"/>
              </a:rPr>
              <a:t>  rough, </a:t>
            </a:r>
            <a:r>
              <a:rPr lang="en-GB" sz="1400" dirty="0" err="1">
                <a:latin typeface="Trebuchet MS" pitchFamily="34" charset="0"/>
              </a:rPr>
              <a:t>astring</a:t>
            </a:r>
            <a:r>
              <a:rPr lang="en-GB" sz="1400" dirty="0">
                <a:latin typeface="Trebuchet MS" pitchFamily="34" charset="0"/>
              </a:rPr>
              <a:t>  </a:t>
            </a:r>
            <a:r>
              <a:rPr lang="en-GB" sz="1400" dirty="0" err="1">
                <a:latin typeface="Trebuchet MS" pitchFamily="34" charset="0"/>
              </a:rPr>
              <a:t>leafi</a:t>
            </a:r>
            <a:r>
              <a:rPr lang="en-GB" sz="1400" dirty="0">
                <a:latin typeface="Trebuchet MS" pitchFamily="34" charset="0"/>
              </a:rPr>
              <a:t>, guava  menthol, </a:t>
            </a:r>
            <a:r>
              <a:rPr lang="en-GB" sz="1400" dirty="0" err="1">
                <a:latin typeface="Trebuchet MS" pitchFamily="34" charset="0"/>
              </a:rPr>
              <a:t>leesi</a:t>
            </a:r>
            <a:r>
              <a:rPr lang="en-GB" sz="1400" dirty="0">
                <a:latin typeface="Trebuchet MS" pitchFamily="34" charset="0"/>
              </a:rPr>
              <a:t>, leaf  tomato, </a:t>
            </a:r>
            <a:r>
              <a:rPr lang="en-GB" sz="1400" dirty="0" err="1">
                <a:latin typeface="Trebuchet MS" pitchFamily="34" charset="0"/>
              </a:rPr>
              <a:t>aromat</a:t>
            </a:r>
            <a:r>
              <a:rPr lang="en-GB" sz="1400" dirty="0">
                <a:latin typeface="Trebuchet MS" pitchFamily="34" charset="0"/>
              </a:rPr>
              <a:t>  </a:t>
            </a:r>
            <a:r>
              <a:rPr lang="en-GB" sz="1400" dirty="0" err="1">
                <a:latin typeface="Trebuchet MS" pitchFamily="34" charset="0"/>
              </a:rPr>
              <a:t>oili</a:t>
            </a:r>
            <a:r>
              <a:rPr lang="en-GB" sz="1400" dirty="0">
                <a:latin typeface="Trebuchet MS" pitchFamily="34" charset="0"/>
              </a:rPr>
              <a:t>  round, blossom  currant  grass  </a:t>
            </a:r>
            <a:r>
              <a:rPr lang="en-GB" sz="1400" dirty="0" err="1">
                <a:latin typeface="Trebuchet MS" pitchFamily="34" charset="0"/>
              </a:rPr>
              <a:t>harmoni</a:t>
            </a:r>
            <a:r>
              <a:rPr lang="en-GB" sz="1400" dirty="0">
                <a:latin typeface="Trebuchet MS" pitchFamily="34" charset="0"/>
              </a:rPr>
              <a:t>  sharp  thick  ting  warm, bean  capsicum  </a:t>
            </a:r>
            <a:r>
              <a:rPr lang="en-GB" sz="1400" dirty="0" err="1">
                <a:latin typeface="Trebuchet MS" pitchFamily="34" charset="0"/>
              </a:rPr>
              <a:t>lusciou</a:t>
            </a:r>
            <a:r>
              <a:rPr lang="en-GB" sz="1400" dirty="0">
                <a:latin typeface="Trebuchet MS" pitchFamily="34" charset="0"/>
              </a:rPr>
              <a:t>  </a:t>
            </a:r>
            <a:r>
              <a:rPr lang="en-GB" sz="1400" dirty="0" err="1">
                <a:latin typeface="Trebuchet MS" pitchFamily="34" charset="0"/>
              </a:rPr>
              <a:t>opul</a:t>
            </a:r>
            <a:r>
              <a:rPr lang="en-GB" sz="1400" dirty="0">
                <a:latin typeface="Trebuchet MS" pitchFamily="34" charset="0"/>
              </a:rPr>
              <a:t>  </a:t>
            </a:r>
            <a:r>
              <a:rPr lang="en-GB" sz="1400" dirty="0" err="1">
                <a:latin typeface="Trebuchet MS" pitchFamily="34" charset="0"/>
              </a:rPr>
              <a:t>sweati</a:t>
            </a:r>
            <a:r>
              <a:rPr lang="en-GB" sz="1400" dirty="0">
                <a:latin typeface="Trebuchet MS" pitchFamily="34" charset="0"/>
              </a:rPr>
              <a:t>  </a:t>
            </a:r>
            <a:r>
              <a:rPr lang="en-GB" sz="1400" dirty="0" err="1">
                <a:latin typeface="Trebuchet MS" pitchFamily="34" charset="0"/>
              </a:rPr>
              <a:t>viscou</a:t>
            </a:r>
            <a:r>
              <a:rPr lang="en-GB" sz="1400" dirty="0">
                <a:latin typeface="Trebuchet MS" pitchFamily="34" charset="0"/>
              </a:rPr>
              <a:t>, almond  </a:t>
            </a:r>
            <a:r>
              <a:rPr lang="en-GB" sz="1400" dirty="0" err="1">
                <a:latin typeface="Trebuchet MS" pitchFamily="34" charset="0"/>
              </a:rPr>
              <a:t>cloi</a:t>
            </a:r>
            <a:r>
              <a:rPr lang="en-GB" sz="1400" dirty="0">
                <a:latin typeface="Trebuchet MS" pitchFamily="34" charset="0"/>
              </a:rPr>
              <a:t>  </a:t>
            </a:r>
            <a:r>
              <a:rPr lang="en-GB" sz="1400" dirty="0" err="1">
                <a:latin typeface="Trebuchet MS" pitchFamily="34" charset="0"/>
              </a:rPr>
              <a:t>hai</a:t>
            </a:r>
            <a:r>
              <a:rPr lang="en-GB" sz="1400" dirty="0">
                <a:latin typeface="Trebuchet MS" pitchFamily="34" charset="0"/>
              </a:rPr>
              <a:t>  </a:t>
            </a:r>
            <a:r>
              <a:rPr lang="en-GB" sz="1400" dirty="0" err="1">
                <a:latin typeface="Trebuchet MS" pitchFamily="34" charset="0"/>
              </a:rPr>
              <a:t>medicin</a:t>
            </a:r>
            <a:r>
              <a:rPr lang="en-GB" sz="1400" dirty="0">
                <a:latin typeface="Trebuchet MS" pitchFamily="34" charset="0"/>
              </a:rPr>
              <a:t>  </a:t>
            </a:r>
            <a:r>
              <a:rPr lang="en-GB" sz="1400" dirty="0" err="1">
                <a:latin typeface="Trebuchet MS" pitchFamily="34" charset="0"/>
              </a:rPr>
              <a:t>quinc</a:t>
            </a:r>
            <a:r>
              <a:rPr lang="en-GB" sz="1400" dirty="0">
                <a:latin typeface="Trebuchet MS" pitchFamily="34" charset="0"/>
              </a:rPr>
              <a:t>  </a:t>
            </a:r>
            <a:r>
              <a:rPr lang="en-GB" sz="1400" dirty="0" err="1">
                <a:latin typeface="Trebuchet MS" pitchFamily="34" charset="0"/>
              </a:rPr>
              <a:t>syrupi</a:t>
            </a:r>
            <a:r>
              <a:rPr lang="en-GB" sz="1400" dirty="0">
                <a:latin typeface="Trebuchet MS" pitchFamily="34" charset="0"/>
              </a:rPr>
              <a:t>, bark  butterscotch  cut  hazelnut  slight  thin  tree, banana  mango  pure, aggress  bitter  distinct  fat  </a:t>
            </a:r>
            <a:r>
              <a:rPr lang="en-GB" sz="1400" dirty="0" err="1">
                <a:latin typeface="Trebuchet MS" pitchFamily="34" charset="0"/>
              </a:rPr>
              <a:t>fleshi</a:t>
            </a:r>
            <a:r>
              <a:rPr lang="en-GB" sz="1400" dirty="0">
                <a:latin typeface="Trebuchet MS" pitchFamily="34" charset="0"/>
              </a:rPr>
              <a:t>  </a:t>
            </a:r>
            <a:r>
              <a:rPr lang="en-GB" sz="1400" dirty="0" err="1">
                <a:latin typeface="Trebuchet MS" pitchFamily="34" charset="0"/>
              </a:rPr>
              <a:t>flinti</a:t>
            </a:r>
            <a:r>
              <a:rPr lang="en-GB" sz="1400" dirty="0">
                <a:latin typeface="Trebuchet MS" pitchFamily="34" charset="0"/>
              </a:rPr>
              <a:t>  hard  live  </a:t>
            </a:r>
            <a:r>
              <a:rPr lang="en-GB" sz="1400" dirty="0" err="1">
                <a:latin typeface="Trebuchet MS" pitchFamily="34" charset="0"/>
              </a:rPr>
              <a:t>lyche</a:t>
            </a:r>
            <a:r>
              <a:rPr lang="en-GB" sz="1400" dirty="0">
                <a:latin typeface="Trebuchet MS" pitchFamily="34" charset="0"/>
              </a:rPr>
              <a:t>  </a:t>
            </a:r>
            <a:r>
              <a:rPr lang="en-GB" sz="1400" dirty="0" err="1">
                <a:latin typeface="Trebuchet MS" pitchFamily="34" charset="0"/>
              </a:rPr>
              <a:t>perfum</a:t>
            </a:r>
            <a:r>
              <a:rPr lang="en-GB" sz="1400" dirty="0">
                <a:latin typeface="Trebuchet MS" pitchFamily="34" charset="0"/>
              </a:rPr>
              <a:t>  petal  rose  </a:t>
            </a:r>
            <a:r>
              <a:rPr lang="en-GB" sz="1400" dirty="0" err="1">
                <a:latin typeface="Trebuchet MS" pitchFamily="34" charset="0"/>
              </a:rPr>
              <a:t>steeli</a:t>
            </a:r>
            <a:r>
              <a:rPr lang="en-GB" sz="1400" dirty="0">
                <a:latin typeface="Trebuchet MS" pitchFamily="34" charset="0"/>
              </a:rPr>
              <a:t>  tight  </a:t>
            </a:r>
            <a:r>
              <a:rPr lang="en-GB" sz="1400" dirty="0" err="1">
                <a:latin typeface="Trebuchet MS" pitchFamily="34" charset="0"/>
              </a:rPr>
              <a:t>variet</a:t>
            </a:r>
            <a:r>
              <a:rPr lang="en-GB" sz="1400" dirty="0">
                <a:latin typeface="Trebuchet MS" pitchFamily="34" charset="0"/>
              </a:rPr>
              <a:t>  young </a:t>
            </a:r>
            <a:r>
              <a:rPr lang="en-GB" sz="1400" b="1" dirty="0">
                <a:latin typeface="Trebuchet MS" pitchFamily="34" charset="0"/>
              </a:rPr>
              <a:t>C 2</a:t>
            </a:r>
            <a:r>
              <a:rPr lang="en-GB" sz="1400" dirty="0">
                <a:latin typeface="Trebuchet MS" pitchFamily="34" charset="0"/>
              </a:rPr>
              <a:t>: </a:t>
            </a:r>
            <a:r>
              <a:rPr lang="en-GB" sz="1400" dirty="0" err="1">
                <a:latin typeface="Trebuchet MS" pitchFamily="34" charset="0"/>
              </a:rPr>
              <a:t>raci</a:t>
            </a:r>
            <a:r>
              <a:rPr lang="en-GB" sz="1400" dirty="0">
                <a:latin typeface="Trebuchet MS" pitchFamily="34" charset="0"/>
              </a:rPr>
              <a:t>, </a:t>
            </a:r>
            <a:r>
              <a:rPr lang="en-GB" sz="1400" dirty="0" err="1">
                <a:latin typeface="Trebuchet MS" pitchFamily="34" charset="0"/>
              </a:rPr>
              <a:t>concentr</a:t>
            </a:r>
            <a:r>
              <a:rPr lang="en-GB" sz="1400" dirty="0">
                <a:latin typeface="Trebuchet MS" pitchFamily="34" charset="0"/>
              </a:rPr>
              <a:t>, pea, fig  </a:t>
            </a:r>
            <a:r>
              <a:rPr lang="en-GB" sz="1400" dirty="0" err="1">
                <a:latin typeface="Trebuchet MS" pitchFamily="34" charset="0"/>
              </a:rPr>
              <a:t>zesti</a:t>
            </a:r>
            <a:r>
              <a:rPr lang="en-GB" sz="1400" dirty="0">
                <a:latin typeface="Trebuchet MS" pitchFamily="34" charset="0"/>
              </a:rPr>
              <a:t>, </a:t>
            </a:r>
            <a:r>
              <a:rPr lang="en-GB" sz="1400" dirty="0" err="1">
                <a:latin typeface="Trebuchet MS" pitchFamily="34" charset="0"/>
              </a:rPr>
              <a:t>asparagu</a:t>
            </a:r>
            <a:r>
              <a:rPr lang="en-GB" sz="1400" dirty="0">
                <a:latin typeface="Trebuchet MS" pitchFamily="34" charset="0"/>
              </a:rPr>
              <a:t>  </a:t>
            </a:r>
            <a:r>
              <a:rPr lang="en-GB" sz="1400" b="1" dirty="0">
                <a:latin typeface="Trebuchet MS" pitchFamily="34" charset="0"/>
              </a:rPr>
              <a:t>C 3</a:t>
            </a:r>
            <a:r>
              <a:rPr lang="en-GB" sz="1400" dirty="0">
                <a:latin typeface="Trebuchet MS" pitchFamily="34" charset="0"/>
              </a:rPr>
              <a:t>: </a:t>
            </a:r>
            <a:r>
              <a:rPr lang="en-GB" sz="1400" dirty="0" err="1">
                <a:solidFill>
                  <a:srgbClr val="92D050"/>
                </a:solidFill>
                <a:latin typeface="Trebuchet MS" pitchFamily="34" charset="0"/>
              </a:rPr>
              <a:t>chocol</a:t>
            </a:r>
            <a:r>
              <a:rPr lang="en-GB" sz="1400" dirty="0">
                <a:solidFill>
                  <a:srgbClr val="92D050"/>
                </a:solidFill>
                <a:latin typeface="Trebuchet MS" pitchFamily="34" charset="0"/>
              </a:rPr>
              <a:t>, dark, tea, </a:t>
            </a:r>
            <a:r>
              <a:rPr lang="en-GB" sz="1400" dirty="0" err="1">
                <a:solidFill>
                  <a:srgbClr val="92D050"/>
                </a:solidFill>
                <a:latin typeface="Trebuchet MS" pitchFamily="34" charset="0"/>
              </a:rPr>
              <a:t>coffe</a:t>
            </a:r>
            <a:r>
              <a:rPr lang="en-GB" sz="1400" dirty="0">
                <a:solidFill>
                  <a:srgbClr val="92D050"/>
                </a:solidFill>
                <a:latin typeface="Trebuchet MS" pitchFamily="34" charset="0"/>
              </a:rPr>
              <a:t>  </a:t>
            </a:r>
            <a:r>
              <a:rPr lang="en-GB" sz="1400" dirty="0" err="1">
                <a:solidFill>
                  <a:srgbClr val="92D050"/>
                </a:solidFill>
                <a:latin typeface="Trebuchet MS" pitchFamily="34" charset="0"/>
              </a:rPr>
              <a:t>dusti</a:t>
            </a:r>
            <a:r>
              <a:rPr lang="en-GB" sz="1400" dirty="0">
                <a:solidFill>
                  <a:srgbClr val="92D050"/>
                </a:solidFill>
                <a:latin typeface="Trebuchet MS" pitchFamily="34" charset="0"/>
              </a:rPr>
              <a:t>  </a:t>
            </a:r>
            <a:r>
              <a:rPr lang="en-GB" sz="1400" dirty="0" err="1">
                <a:solidFill>
                  <a:srgbClr val="92D050"/>
                </a:solidFill>
                <a:latin typeface="Trebuchet MS" pitchFamily="34" charset="0"/>
              </a:rPr>
              <a:t>earthi</a:t>
            </a:r>
            <a:r>
              <a:rPr lang="en-GB" sz="1400" dirty="0">
                <a:solidFill>
                  <a:srgbClr val="92D050"/>
                </a:solidFill>
                <a:latin typeface="Trebuchet MS" pitchFamily="34" charset="0"/>
              </a:rPr>
              <a:t>  </a:t>
            </a:r>
            <a:r>
              <a:rPr lang="en-GB" sz="1400" dirty="0" err="1">
                <a:solidFill>
                  <a:srgbClr val="92D050"/>
                </a:solidFill>
                <a:latin typeface="Trebuchet MS" pitchFamily="34" charset="0"/>
              </a:rPr>
              <a:t>meati</a:t>
            </a:r>
            <a:r>
              <a:rPr lang="en-GB" sz="1400" dirty="0">
                <a:solidFill>
                  <a:srgbClr val="92D050"/>
                </a:solidFill>
                <a:latin typeface="Trebuchet MS" pitchFamily="34" charset="0"/>
              </a:rPr>
              <a:t>  mushroom, tannic, </a:t>
            </a:r>
            <a:r>
              <a:rPr lang="en-GB" sz="1400" dirty="0" err="1">
                <a:solidFill>
                  <a:srgbClr val="92D050"/>
                </a:solidFill>
                <a:latin typeface="Trebuchet MS" pitchFamily="34" charset="0"/>
              </a:rPr>
              <a:t>blackberri</a:t>
            </a:r>
            <a:r>
              <a:rPr lang="en-GB" sz="1400" dirty="0">
                <a:solidFill>
                  <a:srgbClr val="92D050"/>
                </a:solidFill>
                <a:latin typeface="Trebuchet MS" pitchFamily="34" charset="0"/>
              </a:rPr>
              <a:t>, cinnamon  clove, cedar, brown  leather  persist  </a:t>
            </a:r>
            <a:r>
              <a:rPr lang="en-GB" sz="1400" dirty="0" err="1">
                <a:solidFill>
                  <a:srgbClr val="92D050"/>
                </a:solidFill>
                <a:latin typeface="Trebuchet MS" pitchFamily="34" charset="0"/>
              </a:rPr>
              <a:t>readi</a:t>
            </a:r>
            <a:r>
              <a:rPr lang="en-GB" sz="1400" dirty="0">
                <a:solidFill>
                  <a:srgbClr val="92D050"/>
                </a:solidFill>
                <a:latin typeface="Trebuchet MS" pitchFamily="34" charset="0"/>
              </a:rPr>
              <a:t>  syrah  </a:t>
            </a:r>
            <a:r>
              <a:rPr lang="en-GB" sz="1400" dirty="0" err="1">
                <a:solidFill>
                  <a:srgbClr val="92D050"/>
                </a:solidFill>
                <a:latin typeface="Trebuchet MS" pitchFamily="34" charset="0"/>
              </a:rPr>
              <a:t>velveti</a:t>
            </a:r>
            <a:r>
              <a:rPr lang="en-GB" sz="1400" dirty="0">
                <a:solidFill>
                  <a:srgbClr val="92D050"/>
                </a:solidFill>
                <a:latin typeface="Trebuchet MS" pitchFamily="34" charset="0"/>
              </a:rPr>
              <a:t>  </a:t>
            </a:r>
            <a:r>
              <a:rPr lang="en-GB" sz="1400" b="1" dirty="0">
                <a:latin typeface="Trebuchet MS" pitchFamily="34" charset="0"/>
              </a:rPr>
              <a:t>C 4</a:t>
            </a:r>
            <a:r>
              <a:rPr lang="en-GB" sz="1400" dirty="0">
                <a:solidFill>
                  <a:srgbClr val="FF0000"/>
                </a:solidFill>
                <a:latin typeface="Trebuchet MS" pitchFamily="34" charset="0"/>
              </a:rPr>
              <a:t>: bake, </a:t>
            </a:r>
            <a:r>
              <a:rPr lang="en-GB" sz="1400" dirty="0" err="1">
                <a:solidFill>
                  <a:srgbClr val="FF0000"/>
                </a:solidFill>
                <a:latin typeface="Trebuchet MS" pitchFamily="34" charset="0"/>
              </a:rPr>
              <a:t>oaki</a:t>
            </a:r>
            <a:r>
              <a:rPr lang="en-GB" sz="1400" dirty="0">
                <a:solidFill>
                  <a:srgbClr val="FF0000"/>
                </a:solidFill>
                <a:latin typeface="Trebuchet MS" pitchFamily="34" charset="0"/>
              </a:rPr>
              <a:t>, alcohol  floral  lemon  linger  </a:t>
            </a:r>
            <a:r>
              <a:rPr lang="en-GB" sz="1400" dirty="0" err="1">
                <a:solidFill>
                  <a:srgbClr val="FF0000"/>
                </a:solidFill>
                <a:latin typeface="Trebuchet MS" pitchFamily="34" charset="0"/>
              </a:rPr>
              <a:t>spici</a:t>
            </a:r>
            <a:r>
              <a:rPr lang="en-GB" sz="1400" dirty="0">
                <a:solidFill>
                  <a:srgbClr val="FF0000"/>
                </a:solidFill>
                <a:latin typeface="Trebuchet MS" pitchFamily="34" charset="0"/>
              </a:rPr>
              <a:t>, </a:t>
            </a:r>
            <a:r>
              <a:rPr lang="en-GB" sz="1400" dirty="0" err="1">
                <a:solidFill>
                  <a:srgbClr val="FF0000"/>
                </a:solidFill>
                <a:latin typeface="Trebuchet MS" pitchFamily="34" charset="0"/>
              </a:rPr>
              <a:t>delic</a:t>
            </a:r>
            <a:r>
              <a:rPr lang="en-GB" sz="1400" dirty="0">
                <a:solidFill>
                  <a:srgbClr val="FF0000"/>
                </a:solidFill>
                <a:latin typeface="Trebuchet MS" pitchFamily="34" charset="0"/>
              </a:rPr>
              <a:t>  fine  </a:t>
            </a:r>
            <a:r>
              <a:rPr lang="en-GB" sz="1400" dirty="0" err="1">
                <a:solidFill>
                  <a:srgbClr val="FF0000"/>
                </a:solidFill>
                <a:latin typeface="Trebuchet MS" pitchFamily="34" charset="0"/>
              </a:rPr>
              <a:t>heavi</a:t>
            </a:r>
            <a:r>
              <a:rPr lang="en-GB" sz="1400" dirty="0">
                <a:solidFill>
                  <a:srgbClr val="FF0000"/>
                </a:solidFill>
                <a:latin typeface="Trebuchet MS" pitchFamily="34" charset="0"/>
              </a:rPr>
              <a:t>  modest, </a:t>
            </a:r>
            <a:r>
              <a:rPr lang="en-GB" sz="1400" dirty="0" err="1">
                <a:solidFill>
                  <a:srgbClr val="FF0000"/>
                </a:solidFill>
                <a:latin typeface="Trebuchet MS" pitchFamily="34" charset="0"/>
              </a:rPr>
              <a:t>ag</a:t>
            </a:r>
            <a:r>
              <a:rPr lang="en-GB" sz="1400" dirty="0">
                <a:solidFill>
                  <a:srgbClr val="FF0000"/>
                </a:solidFill>
                <a:latin typeface="Trebuchet MS" pitchFamily="34" charset="0"/>
              </a:rPr>
              <a:t>  </a:t>
            </a:r>
            <a:r>
              <a:rPr lang="en-GB" sz="1400" dirty="0" err="1">
                <a:solidFill>
                  <a:srgbClr val="FF0000"/>
                </a:solidFill>
                <a:latin typeface="Trebuchet MS" pitchFamily="34" charset="0"/>
              </a:rPr>
              <a:t>ampl</a:t>
            </a:r>
            <a:r>
              <a:rPr lang="en-GB" sz="1400" dirty="0">
                <a:solidFill>
                  <a:srgbClr val="FF0000"/>
                </a:solidFill>
                <a:latin typeface="Trebuchet MS" pitchFamily="34" charset="0"/>
              </a:rPr>
              <a:t>  caramel  </a:t>
            </a:r>
            <a:r>
              <a:rPr lang="en-GB" sz="1400" dirty="0" err="1">
                <a:solidFill>
                  <a:srgbClr val="FF0000"/>
                </a:solidFill>
                <a:latin typeface="Trebuchet MS" pitchFamily="34" charset="0"/>
              </a:rPr>
              <a:t>gri</a:t>
            </a:r>
            <a:r>
              <a:rPr lang="en-GB" sz="1400" dirty="0">
                <a:solidFill>
                  <a:srgbClr val="FF0000"/>
                </a:solidFill>
                <a:latin typeface="Trebuchet MS" pitchFamily="34" charset="0"/>
              </a:rPr>
              <a:t>  </a:t>
            </a:r>
            <a:r>
              <a:rPr lang="en-GB" sz="1400" dirty="0" err="1">
                <a:solidFill>
                  <a:srgbClr val="FF0000"/>
                </a:solidFill>
                <a:latin typeface="Trebuchet MS" pitchFamily="34" charset="0"/>
              </a:rPr>
              <a:t>subtl</a:t>
            </a:r>
            <a:r>
              <a:rPr lang="en-GB" sz="1400" dirty="0">
                <a:solidFill>
                  <a:srgbClr val="FF0000"/>
                </a:solidFill>
                <a:latin typeface="Trebuchet MS" pitchFamily="34" charset="0"/>
              </a:rPr>
              <a:t>, </a:t>
            </a:r>
            <a:r>
              <a:rPr lang="en-GB" sz="1400" dirty="0" err="1">
                <a:solidFill>
                  <a:srgbClr val="FF0000"/>
                </a:solidFill>
                <a:latin typeface="Trebuchet MS" pitchFamily="34" charset="0"/>
              </a:rPr>
              <a:t>nutti</a:t>
            </a:r>
            <a:r>
              <a:rPr lang="en-GB" sz="1400" dirty="0">
                <a:solidFill>
                  <a:srgbClr val="FF0000"/>
                </a:solidFill>
                <a:latin typeface="Trebuchet MS" pitchFamily="34" charset="0"/>
              </a:rPr>
              <a:t>  power  strong</a:t>
            </a:r>
            <a:r>
              <a:rPr lang="en-GB" sz="1400" dirty="0">
                <a:latin typeface="Trebuchet MS" pitchFamily="34" charset="0"/>
              </a:rPr>
              <a:t>  </a:t>
            </a:r>
            <a:r>
              <a:rPr lang="en-GB" sz="1400" b="1" dirty="0">
                <a:latin typeface="Trebuchet MS" pitchFamily="34" charset="0"/>
              </a:rPr>
              <a:t>C 5</a:t>
            </a:r>
            <a:r>
              <a:rPr lang="en-GB" sz="1400" dirty="0">
                <a:latin typeface="Trebuchet MS" pitchFamily="34" charset="0"/>
              </a:rPr>
              <a:t>: </a:t>
            </a:r>
            <a:r>
              <a:rPr lang="en-GB" sz="1400" dirty="0" err="1">
                <a:latin typeface="Trebuchet MS" pitchFamily="34" charset="0"/>
              </a:rPr>
              <a:t>balanc</a:t>
            </a:r>
            <a:r>
              <a:rPr lang="en-GB" sz="1400" dirty="0">
                <a:latin typeface="Trebuchet MS" pitchFamily="34" charset="0"/>
              </a:rPr>
              <a:t>, </a:t>
            </a:r>
            <a:r>
              <a:rPr lang="en-GB" sz="1400" dirty="0" err="1">
                <a:latin typeface="Trebuchet MS" pitchFamily="34" charset="0"/>
              </a:rPr>
              <a:t>honei</a:t>
            </a:r>
            <a:r>
              <a:rPr lang="en-GB" sz="1400" dirty="0">
                <a:latin typeface="Trebuchet MS" pitchFamily="34" charset="0"/>
              </a:rPr>
              <a:t>, </a:t>
            </a:r>
            <a:r>
              <a:rPr lang="en-GB" sz="1400" dirty="0" err="1">
                <a:latin typeface="Trebuchet MS" pitchFamily="34" charset="0"/>
              </a:rPr>
              <a:t>riesl</a:t>
            </a:r>
            <a:r>
              <a:rPr lang="en-GB" sz="1400" dirty="0">
                <a:latin typeface="Trebuchet MS" pitchFamily="34" charset="0"/>
              </a:rPr>
              <a:t>, </a:t>
            </a:r>
            <a:r>
              <a:rPr lang="en-GB" sz="1400" dirty="0" err="1">
                <a:latin typeface="Trebuchet MS" pitchFamily="34" charset="0"/>
              </a:rPr>
              <a:t>appl</a:t>
            </a:r>
            <a:r>
              <a:rPr lang="en-GB" sz="1400" dirty="0">
                <a:latin typeface="Trebuchet MS" pitchFamily="34" charset="0"/>
              </a:rPr>
              <a:t>, sweet </a:t>
            </a:r>
            <a:r>
              <a:rPr lang="en-GB" sz="1400" b="1" dirty="0">
                <a:latin typeface="Trebuchet MS" pitchFamily="34" charset="0"/>
              </a:rPr>
              <a:t>C 6</a:t>
            </a:r>
            <a:r>
              <a:rPr lang="en-GB" sz="1400" dirty="0">
                <a:latin typeface="Trebuchet MS" pitchFamily="34" charset="0"/>
              </a:rPr>
              <a:t>: </a:t>
            </a:r>
            <a:r>
              <a:rPr lang="en-GB" sz="1400" dirty="0" err="1">
                <a:latin typeface="Trebuchet MS" pitchFamily="34" charset="0"/>
              </a:rPr>
              <a:t>grassi</a:t>
            </a:r>
            <a:r>
              <a:rPr lang="en-GB" sz="1400" dirty="0">
                <a:latin typeface="Trebuchet MS" pitchFamily="34" charset="0"/>
              </a:rPr>
              <a:t>, lean  </a:t>
            </a:r>
            <a:r>
              <a:rPr lang="en-GB" sz="1400" dirty="0" err="1">
                <a:latin typeface="Trebuchet MS" pitchFamily="34" charset="0"/>
              </a:rPr>
              <a:t>simpl</a:t>
            </a:r>
            <a:r>
              <a:rPr lang="en-GB" sz="1400" dirty="0">
                <a:latin typeface="Trebuchet MS" pitchFamily="34" charset="0"/>
              </a:rPr>
              <a:t>, pink, pungent </a:t>
            </a:r>
            <a:r>
              <a:rPr lang="en-GB" sz="1400" b="1" dirty="0">
                <a:latin typeface="Trebuchet MS" pitchFamily="34" charset="0"/>
              </a:rPr>
              <a:t>C 7</a:t>
            </a:r>
            <a:r>
              <a:rPr lang="en-GB" sz="1400" dirty="0">
                <a:latin typeface="Trebuchet MS" pitchFamily="34" charset="0"/>
              </a:rPr>
              <a:t>: </a:t>
            </a:r>
            <a:r>
              <a:rPr lang="en-GB" sz="1400" dirty="0" err="1">
                <a:latin typeface="Trebuchet MS" pitchFamily="34" charset="0"/>
              </a:rPr>
              <a:t>citru</a:t>
            </a:r>
            <a:r>
              <a:rPr lang="en-GB" sz="1400" dirty="0">
                <a:latin typeface="Trebuchet MS" pitchFamily="34" charset="0"/>
              </a:rPr>
              <a:t>, lime, melon, refresh </a:t>
            </a:r>
            <a:r>
              <a:rPr lang="en-GB" sz="1400" b="1" dirty="0">
                <a:latin typeface="Trebuchet MS" pitchFamily="34" charset="0"/>
              </a:rPr>
              <a:t>C 8</a:t>
            </a:r>
            <a:r>
              <a:rPr lang="en-GB" sz="1400" dirty="0">
                <a:latin typeface="Trebuchet MS" pitchFamily="34" charset="0"/>
              </a:rPr>
              <a:t>: white, </a:t>
            </a:r>
            <a:r>
              <a:rPr lang="en-GB" sz="1400" dirty="0" err="1">
                <a:latin typeface="Trebuchet MS" pitchFamily="34" charset="0"/>
              </a:rPr>
              <a:t>nectarin</a:t>
            </a:r>
            <a:r>
              <a:rPr lang="en-GB" sz="1400" dirty="0">
                <a:latin typeface="Trebuchet MS" pitchFamily="34" charset="0"/>
              </a:rPr>
              <a:t> </a:t>
            </a:r>
            <a:r>
              <a:rPr lang="en-GB" sz="1400" b="1" dirty="0">
                <a:latin typeface="Trebuchet MS" pitchFamily="34" charset="0"/>
              </a:rPr>
              <a:t>C 9</a:t>
            </a:r>
            <a:r>
              <a:rPr lang="en-GB" sz="1400" dirty="0">
                <a:latin typeface="Trebuchet MS" pitchFamily="34" charset="0"/>
              </a:rPr>
              <a:t>: soft  solid  </a:t>
            </a:r>
            <a:r>
              <a:rPr lang="en-GB" sz="1400" dirty="0" err="1">
                <a:latin typeface="Trebuchet MS" pitchFamily="34" charset="0"/>
              </a:rPr>
              <a:t>veget</a:t>
            </a:r>
            <a:r>
              <a:rPr lang="en-GB" sz="1400" dirty="0">
                <a:latin typeface="Trebuchet MS" pitchFamily="34" charset="0"/>
              </a:rPr>
              <a:t>  </a:t>
            </a:r>
            <a:r>
              <a:rPr lang="en-GB" sz="1400" dirty="0" err="1">
                <a:latin typeface="Trebuchet MS" pitchFamily="34" charset="0"/>
              </a:rPr>
              <a:t>winemak</a:t>
            </a:r>
            <a:r>
              <a:rPr lang="en-GB" sz="1400" dirty="0">
                <a:latin typeface="Trebuchet MS" pitchFamily="34" charset="0"/>
              </a:rPr>
              <a:t>, </a:t>
            </a:r>
            <a:r>
              <a:rPr lang="en-GB" sz="1400" dirty="0" err="1">
                <a:latin typeface="Trebuchet MS" pitchFamily="34" charset="0"/>
              </a:rPr>
              <a:t>bai</a:t>
            </a:r>
            <a:r>
              <a:rPr lang="en-GB" sz="1400" dirty="0">
                <a:latin typeface="Trebuchet MS" pitchFamily="34" charset="0"/>
              </a:rPr>
              <a:t>  </a:t>
            </a:r>
            <a:r>
              <a:rPr lang="en-GB" sz="1400" dirty="0" err="1">
                <a:latin typeface="Trebuchet MS" pitchFamily="34" charset="0"/>
              </a:rPr>
              <a:t>bottl</a:t>
            </a:r>
            <a:r>
              <a:rPr lang="en-GB" sz="1400" dirty="0">
                <a:latin typeface="Trebuchet MS" pitchFamily="34" charset="0"/>
              </a:rPr>
              <a:t>  </a:t>
            </a:r>
            <a:r>
              <a:rPr lang="en-GB" sz="1400" dirty="0" err="1">
                <a:latin typeface="Trebuchet MS" pitchFamily="34" charset="0"/>
              </a:rPr>
              <a:t>herbac</a:t>
            </a:r>
            <a:r>
              <a:rPr lang="en-GB" sz="1400" dirty="0">
                <a:latin typeface="Trebuchet MS" pitchFamily="34" charset="0"/>
              </a:rPr>
              <a:t> </a:t>
            </a:r>
            <a:r>
              <a:rPr lang="en-GB" sz="1400" b="1" dirty="0" smtClean="0">
                <a:solidFill>
                  <a:schemeClr val="tx2">
                    <a:lumMod val="50000"/>
                  </a:schemeClr>
                </a:solidFill>
                <a:latin typeface="Trebuchet MS" pitchFamily="34" charset="0"/>
              </a:rPr>
              <a:t>C10</a:t>
            </a:r>
            <a:r>
              <a:rPr lang="en-GB" sz="1400" b="1" dirty="0">
                <a:solidFill>
                  <a:srgbClr val="7030A0"/>
                </a:solidFill>
                <a:latin typeface="Trebuchet MS" pitchFamily="34" charset="0"/>
              </a:rPr>
              <a:t>: firm  </a:t>
            </a:r>
            <a:r>
              <a:rPr lang="en-GB" sz="1400" b="1" dirty="0" err="1">
                <a:solidFill>
                  <a:srgbClr val="7030A0"/>
                </a:solidFill>
                <a:latin typeface="Trebuchet MS" pitchFamily="34" charset="0"/>
              </a:rPr>
              <a:t>structur</a:t>
            </a:r>
            <a:r>
              <a:rPr lang="en-GB" sz="1400" b="1" dirty="0">
                <a:solidFill>
                  <a:srgbClr val="7030A0"/>
                </a:solidFill>
                <a:latin typeface="Trebuchet MS" pitchFamily="34" charset="0"/>
              </a:rPr>
              <a:t> </a:t>
            </a:r>
            <a:r>
              <a:rPr lang="en-GB" sz="1400" b="1" dirty="0" smtClean="0">
                <a:latin typeface="Trebuchet MS" pitchFamily="34" charset="0"/>
              </a:rPr>
              <a:t>C11</a:t>
            </a:r>
            <a:r>
              <a:rPr lang="en-GB" sz="1400" dirty="0">
                <a:latin typeface="Trebuchet MS" pitchFamily="34" charset="0"/>
              </a:rPr>
              <a:t>: </a:t>
            </a:r>
            <a:r>
              <a:rPr lang="en-GB" sz="1400" dirty="0">
                <a:solidFill>
                  <a:srgbClr val="00B0F0"/>
                </a:solidFill>
                <a:latin typeface="Trebuchet MS" pitchFamily="34" charset="0"/>
              </a:rPr>
              <a:t>black  cola  noir  pinot  plum  </a:t>
            </a:r>
            <a:r>
              <a:rPr lang="en-GB" sz="1400" dirty="0" err="1">
                <a:solidFill>
                  <a:srgbClr val="00B0F0"/>
                </a:solidFill>
                <a:latin typeface="Trebuchet MS" pitchFamily="34" charset="0"/>
              </a:rPr>
              <a:t>silki</a:t>
            </a:r>
            <a:r>
              <a:rPr lang="en-GB" sz="1400" dirty="0">
                <a:solidFill>
                  <a:srgbClr val="00B0F0"/>
                </a:solidFill>
                <a:latin typeface="Trebuchet MS" pitchFamily="34" charset="0"/>
              </a:rPr>
              <a:t>  tannin  </a:t>
            </a:r>
            <a:r>
              <a:rPr lang="en-GB" sz="1400" dirty="0" err="1">
                <a:solidFill>
                  <a:srgbClr val="00B0F0"/>
                </a:solidFill>
                <a:latin typeface="Trebuchet MS" pitchFamily="34" charset="0"/>
              </a:rPr>
              <a:t>vintag</a:t>
            </a:r>
            <a:r>
              <a:rPr lang="en-GB" sz="1400" dirty="0">
                <a:solidFill>
                  <a:srgbClr val="00B0F0"/>
                </a:solidFill>
                <a:latin typeface="Trebuchet MS" pitchFamily="34" charset="0"/>
              </a:rPr>
              <a:t>, </a:t>
            </a:r>
            <a:r>
              <a:rPr lang="en-GB" sz="1400" dirty="0" err="1">
                <a:solidFill>
                  <a:srgbClr val="00B0F0"/>
                </a:solidFill>
                <a:latin typeface="Trebuchet MS" pitchFamily="34" charset="0"/>
              </a:rPr>
              <a:t>smoki</a:t>
            </a:r>
            <a:r>
              <a:rPr lang="en-GB" sz="1400" dirty="0">
                <a:solidFill>
                  <a:srgbClr val="00B0F0"/>
                </a:solidFill>
                <a:latin typeface="Trebuchet MS" pitchFamily="34" charset="0"/>
              </a:rPr>
              <a:t>, </a:t>
            </a:r>
            <a:r>
              <a:rPr lang="en-GB" sz="1400" dirty="0" err="1">
                <a:solidFill>
                  <a:srgbClr val="00B0F0"/>
                </a:solidFill>
                <a:latin typeface="Trebuchet MS" pitchFamily="34" charset="0"/>
              </a:rPr>
              <a:t>berri</a:t>
            </a:r>
            <a:r>
              <a:rPr lang="en-GB" sz="1400" dirty="0">
                <a:solidFill>
                  <a:srgbClr val="00B0F0"/>
                </a:solidFill>
                <a:latin typeface="Trebuchet MS" pitchFamily="34" charset="0"/>
              </a:rPr>
              <a:t>  red </a:t>
            </a:r>
            <a:r>
              <a:rPr lang="en-GB" sz="1400" b="1" dirty="0">
                <a:latin typeface="Trebuchet MS" pitchFamily="34" charset="0"/>
              </a:rPr>
              <a:t>C 12</a:t>
            </a:r>
            <a:r>
              <a:rPr lang="en-GB" sz="1400" dirty="0">
                <a:latin typeface="Trebuchet MS" pitchFamily="34" charset="0"/>
              </a:rPr>
              <a:t>: </a:t>
            </a:r>
            <a:r>
              <a:rPr lang="en-GB" sz="1400" dirty="0" err="1">
                <a:latin typeface="Trebuchet MS" pitchFamily="34" charset="0"/>
              </a:rPr>
              <a:t>gooseberri</a:t>
            </a:r>
            <a:r>
              <a:rPr lang="en-GB" sz="1400" dirty="0">
                <a:latin typeface="Trebuchet MS" pitchFamily="34" charset="0"/>
              </a:rPr>
              <a:t>, acid  bright  </a:t>
            </a:r>
            <a:r>
              <a:rPr lang="en-GB" sz="1400" dirty="0" err="1">
                <a:latin typeface="Trebuchet MS" pitchFamily="34" charset="0"/>
              </a:rPr>
              <a:t>fruiti</a:t>
            </a:r>
            <a:r>
              <a:rPr lang="en-GB" sz="1400" dirty="0">
                <a:latin typeface="Trebuchet MS" pitchFamily="34" charset="0"/>
              </a:rPr>
              <a:t>  </a:t>
            </a:r>
            <a:r>
              <a:rPr lang="en-GB" sz="1400" dirty="0" err="1">
                <a:latin typeface="Trebuchet MS" pitchFamily="34" charset="0"/>
              </a:rPr>
              <a:t>intens</a:t>
            </a:r>
            <a:r>
              <a:rPr lang="en-GB" sz="1400" dirty="0">
                <a:latin typeface="Trebuchet MS" pitchFamily="34" charset="0"/>
              </a:rPr>
              <a:t> </a:t>
            </a:r>
            <a:r>
              <a:rPr lang="en-GB" sz="1400" b="1" dirty="0">
                <a:latin typeface="Trebuchet MS" pitchFamily="34" charset="0"/>
              </a:rPr>
              <a:t>C 13</a:t>
            </a:r>
            <a:r>
              <a:rPr lang="en-GB" sz="1400" dirty="0">
                <a:latin typeface="Trebuchet MS" pitchFamily="34" charset="0"/>
              </a:rPr>
              <a:t>: cabernet  merlot  smooth  </a:t>
            </a:r>
            <a:r>
              <a:rPr lang="en-GB" sz="1400" dirty="0" err="1">
                <a:latin typeface="Trebuchet MS" pitchFamily="34" charset="0"/>
              </a:rPr>
              <a:t>suppl</a:t>
            </a:r>
            <a:r>
              <a:rPr lang="en-GB" sz="1400" dirty="0">
                <a:latin typeface="Trebuchet MS" pitchFamily="34" charset="0"/>
              </a:rPr>
              <a:t>, </a:t>
            </a:r>
            <a:r>
              <a:rPr lang="en-GB" sz="1400" dirty="0" err="1">
                <a:latin typeface="Trebuchet MS" pitchFamily="34" charset="0"/>
              </a:rPr>
              <a:t>dri</a:t>
            </a:r>
            <a:r>
              <a:rPr lang="en-GB" sz="1400" dirty="0">
                <a:latin typeface="Trebuchet MS" pitchFamily="34" charset="0"/>
              </a:rPr>
              <a:t> </a:t>
            </a:r>
            <a:r>
              <a:rPr lang="en-GB" sz="1400" b="1" dirty="0">
                <a:latin typeface="Trebuchet MS" pitchFamily="34" charset="0"/>
              </a:rPr>
              <a:t>C 14</a:t>
            </a:r>
            <a:r>
              <a:rPr lang="en-GB" sz="1400" dirty="0">
                <a:latin typeface="Trebuchet MS" pitchFamily="34" charset="0"/>
              </a:rPr>
              <a:t>: </a:t>
            </a:r>
            <a:r>
              <a:rPr lang="en-GB" sz="1400" dirty="0" err="1">
                <a:latin typeface="Trebuchet MS" pitchFamily="34" charset="0"/>
              </a:rPr>
              <a:t>eleg</a:t>
            </a:r>
            <a:r>
              <a:rPr lang="en-GB" sz="1400" dirty="0">
                <a:latin typeface="Trebuchet MS" pitchFamily="34" charset="0"/>
              </a:rPr>
              <a:t>  layer  smoke, complex  tobacco </a:t>
            </a:r>
            <a:r>
              <a:rPr lang="en-GB" sz="1400" b="1" dirty="0">
                <a:latin typeface="Trebuchet MS" pitchFamily="34" charset="0"/>
              </a:rPr>
              <a:t>C 15</a:t>
            </a:r>
            <a:r>
              <a:rPr lang="en-GB" sz="1400" dirty="0">
                <a:latin typeface="Trebuchet MS" pitchFamily="34" charset="0"/>
              </a:rPr>
              <a:t>: clean  crisp  fresh  green  herb  light  pepper  tart, </a:t>
            </a:r>
            <a:r>
              <a:rPr lang="en-GB" sz="1400" dirty="0" err="1">
                <a:latin typeface="Trebuchet MS" pitchFamily="34" charset="0"/>
              </a:rPr>
              <a:t>bodi</a:t>
            </a:r>
            <a:r>
              <a:rPr lang="en-GB" sz="1400" dirty="0">
                <a:latin typeface="Trebuchet MS" pitchFamily="34" charset="0"/>
              </a:rPr>
              <a:t>  medium  tropic </a:t>
            </a:r>
            <a:r>
              <a:rPr lang="en-GB" sz="1400" b="1" dirty="0">
                <a:latin typeface="Trebuchet MS" pitchFamily="34" charset="0"/>
              </a:rPr>
              <a:t>C 16</a:t>
            </a:r>
            <a:r>
              <a:rPr lang="en-GB" sz="1400" dirty="0">
                <a:latin typeface="Trebuchet MS" pitchFamily="34" charset="0"/>
              </a:rPr>
              <a:t>: </a:t>
            </a:r>
            <a:r>
              <a:rPr lang="en-GB" sz="1400" dirty="0">
                <a:solidFill>
                  <a:srgbClr val="7030A0"/>
                </a:solidFill>
                <a:latin typeface="Trebuchet MS" pitchFamily="34" charset="0"/>
              </a:rPr>
              <a:t>pear, </a:t>
            </a:r>
            <a:r>
              <a:rPr lang="en-GB" sz="1400" dirty="0" err="1">
                <a:solidFill>
                  <a:srgbClr val="7030A0"/>
                </a:solidFill>
                <a:latin typeface="Trebuchet MS" pitchFamily="34" charset="0"/>
              </a:rPr>
              <a:t>chardonnai</a:t>
            </a:r>
            <a:r>
              <a:rPr lang="en-GB" sz="1400" dirty="0">
                <a:solidFill>
                  <a:srgbClr val="7030A0"/>
                </a:solidFill>
                <a:latin typeface="Trebuchet MS" pitchFamily="34" charset="0"/>
              </a:rPr>
              <a:t>  oak  peach  </a:t>
            </a:r>
            <a:r>
              <a:rPr lang="en-GB" sz="1400" dirty="0" err="1">
                <a:solidFill>
                  <a:srgbClr val="7030A0"/>
                </a:solidFill>
                <a:latin typeface="Trebuchet MS" pitchFamily="34" charset="0"/>
              </a:rPr>
              <a:t>pineappl</a:t>
            </a:r>
            <a:r>
              <a:rPr lang="en-GB" sz="1400" dirty="0">
                <a:solidFill>
                  <a:srgbClr val="7030A0"/>
                </a:solidFill>
                <a:latin typeface="Trebuchet MS" pitchFamily="34" charset="0"/>
              </a:rPr>
              <a:t>  spice  vanilla, butter  toast </a:t>
            </a:r>
            <a:r>
              <a:rPr lang="en-GB" sz="1400" b="1" dirty="0">
                <a:latin typeface="Trebuchet MS" pitchFamily="34" charset="0"/>
              </a:rPr>
              <a:t>C 17</a:t>
            </a:r>
            <a:r>
              <a:rPr lang="en-GB" sz="1400" dirty="0">
                <a:latin typeface="Trebuchet MS" pitchFamily="34" charset="0"/>
              </a:rPr>
              <a:t>: full </a:t>
            </a:r>
            <a:r>
              <a:rPr lang="en-GB" sz="1400" b="1" dirty="0">
                <a:latin typeface="Trebuchet MS" pitchFamily="34" charset="0"/>
              </a:rPr>
              <a:t>C 18</a:t>
            </a:r>
            <a:r>
              <a:rPr lang="en-GB" sz="1400" dirty="0">
                <a:latin typeface="Trebuchet MS" pitchFamily="34" charset="0"/>
              </a:rPr>
              <a:t>: grapefruit  herbal </a:t>
            </a:r>
            <a:r>
              <a:rPr lang="en-GB" sz="1400" b="1" dirty="0">
                <a:latin typeface="Trebuchet MS" pitchFamily="34" charset="0"/>
              </a:rPr>
              <a:t>C 19</a:t>
            </a:r>
            <a:r>
              <a:rPr lang="en-GB" sz="1400" dirty="0">
                <a:latin typeface="Trebuchet MS" pitchFamily="34" charset="0"/>
              </a:rPr>
              <a:t>: dry  miner  rich </a:t>
            </a:r>
            <a:r>
              <a:rPr lang="en-GB" sz="1400" b="1" dirty="0">
                <a:latin typeface="Trebuchet MS" pitchFamily="34" charset="0"/>
              </a:rPr>
              <a:t>C 20</a:t>
            </a:r>
            <a:r>
              <a:rPr lang="en-GB" sz="1400" dirty="0">
                <a:latin typeface="Trebuchet MS" pitchFamily="34" charset="0"/>
              </a:rPr>
              <a:t>: </a:t>
            </a:r>
            <a:r>
              <a:rPr lang="en-GB" sz="1400" dirty="0" err="1">
                <a:latin typeface="Trebuchet MS" pitchFamily="34" charset="0"/>
              </a:rPr>
              <a:t>creami</a:t>
            </a:r>
            <a:endParaRPr lang="en-GB" sz="1400" dirty="0">
              <a:latin typeface="Trebuchet MS"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blinds(horizontal)">
                                      <p:cBhvr>
                                        <p:cTn id="12" dur="500"/>
                                        <p:tgtEl>
                                          <p:spTgt spid="819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196"/>
                                        </p:tgtEl>
                                        <p:attrNameLst>
                                          <p:attrName>style.visibility</p:attrName>
                                        </p:attrNameLst>
                                      </p:cBhvr>
                                      <p:to>
                                        <p:strVal val="visible"/>
                                      </p:to>
                                    </p:set>
                                    <p:animEffect transition="in" filter="blinds(horizontal)">
                                      <p:cBhvr>
                                        <p:cTn id="17"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p:cNvPicPr>
            <a:picLocks noChangeAspect="1" noChangeArrowheads="1"/>
          </p:cNvPicPr>
          <p:nvPr/>
        </p:nvPicPr>
        <p:blipFill>
          <a:blip r:embed="rId3" cstate="print"/>
          <a:srcRect/>
          <a:stretch>
            <a:fillRect/>
          </a:stretch>
        </p:blipFill>
        <p:spPr bwMode="auto">
          <a:xfrm>
            <a:off x="4730750" y="152400"/>
            <a:ext cx="4413250" cy="4857750"/>
          </a:xfrm>
          <a:prstGeom prst="rect">
            <a:avLst/>
          </a:prstGeom>
          <a:noFill/>
          <a:ln w="9525">
            <a:noFill/>
            <a:miter lim="800000"/>
            <a:headEnd/>
            <a:tailEnd/>
          </a:ln>
        </p:spPr>
      </p:pic>
      <p:graphicFrame>
        <p:nvGraphicFramePr>
          <p:cNvPr id="5" name="Chart 4"/>
          <p:cNvGraphicFramePr/>
          <p:nvPr/>
        </p:nvGraphicFramePr>
        <p:xfrm>
          <a:off x="-972616" y="142852"/>
          <a:ext cx="9001156" cy="67151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Table 3"/>
          <p:cNvGraphicFramePr>
            <a:graphicFrameLocks noGrp="1"/>
          </p:cNvGraphicFramePr>
          <p:nvPr/>
        </p:nvGraphicFramePr>
        <p:xfrm>
          <a:off x="7143750" y="4286250"/>
          <a:ext cx="1857388" cy="2105025"/>
        </p:xfrm>
        <a:graphic>
          <a:graphicData uri="http://schemas.openxmlformats.org/drawingml/2006/table">
            <a:tbl>
              <a:tblPr/>
              <a:tblGrid>
                <a:gridCol w="970831"/>
                <a:gridCol w="458014"/>
                <a:gridCol w="428543"/>
              </a:tblGrid>
              <a:tr h="161925">
                <a:tc>
                  <a:txBody>
                    <a:bodyPr/>
                    <a:lstStyle/>
                    <a:p>
                      <a:pPr algn="l" fontAlgn="b"/>
                      <a:endParaRPr lang="en-NZ" sz="1000" b="0" i="0" u="none" strike="noStrike" dirty="0">
                        <a:latin typeface="Arial"/>
                      </a:endParaRPr>
                    </a:p>
                  </a:txBody>
                  <a:tcPr marL="9525" marR="9525" marT="9525" marB="0" anchor="b">
                    <a:lnL>
                      <a:noFill/>
                    </a:lnL>
                    <a:lnR>
                      <a:noFill/>
                    </a:lnR>
                    <a:lnT>
                      <a:noFill/>
                    </a:lnT>
                    <a:lnB>
                      <a:noFill/>
                    </a:lnB>
                  </a:tcPr>
                </a:tc>
                <a:tc>
                  <a:txBody>
                    <a:bodyPr/>
                    <a:lstStyle/>
                    <a:p>
                      <a:pPr algn="l" fontAlgn="b"/>
                      <a:r>
                        <a:rPr lang="en-NZ" sz="1000" b="0" i="0" u="none" strike="noStrike" dirty="0">
                          <a:latin typeface="Arial"/>
                        </a:rPr>
                        <a:t>C 1</a:t>
                      </a:r>
                    </a:p>
                  </a:txBody>
                  <a:tcPr marL="9525" marR="9525" marT="9525" marB="0" anchor="b">
                    <a:lnL>
                      <a:noFill/>
                    </a:lnL>
                    <a:lnR>
                      <a:noFill/>
                    </a:lnR>
                    <a:lnT>
                      <a:noFill/>
                    </a:lnT>
                    <a:lnB>
                      <a:noFill/>
                    </a:lnB>
                  </a:tcPr>
                </a:tc>
                <a:tc>
                  <a:txBody>
                    <a:bodyPr/>
                    <a:lstStyle/>
                    <a:p>
                      <a:pPr algn="l" fontAlgn="b"/>
                      <a:r>
                        <a:rPr lang="en-NZ" sz="1000" b="1" i="0" u="none" strike="noStrike" dirty="0">
                          <a:solidFill>
                            <a:srgbClr val="FF0000"/>
                          </a:solidFill>
                          <a:latin typeface="Arial"/>
                        </a:rPr>
                        <a:t>C 2: </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sauvignon-36</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0.000</a:t>
                      </a:r>
                    </a:p>
                  </a:txBody>
                  <a:tcPr marL="9525" marR="9525" marT="9525" marB="0" anchor="b">
                    <a:lnL>
                      <a:noFill/>
                    </a:lnL>
                    <a:lnR>
                      <a:noFill/>
                    </a:lnR>
                    <a:lnT>
                      <a:noFill/>
                    </a:lnT>
                    <a:lnB>
                      <a:noFill/>
                    </a:lnB>
                  </a:tcPr>
                </a:tc>
                <a:tc>
                  <a:txBody>
                    <a:bodyPr/>
                    <a:lstStyle/>
                    <a:p>
                      <a:pPr algn="r" fontAlgn="b"/>
                      <a:r>
                        <a:rPr lang="en-NZ" sz="1000" b="1" i="0" u="none" strike="noStrike" dirty="0" smtClean="0">
                          <a:solidFill>
                            <a:srgbClr val="FF0000"/>
                          </a:solidFill>
                          <a:latin typeface="Arial"/>
                        </a:rPr>
                        <a:t>0.395</a:t>
                      </a:r>
                      <a:endParaRPr lang="en-NZ" sz="1000" b="1" i="0" u="none" strike="noStrike" dirty="0">
                        <a:solidFill>
                          <a:srgbClr val="FF0000"/>
                        </a:solidFill>
                        <a:latin typeface="Arial"/>
                      </a:endParaRP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passion-30</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0.000</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0.367</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grapefruit-19</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0.000</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0.335</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miner-24</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0.095</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0.237</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fruit-17</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0.078</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0.205</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fig-15</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0.045</a:t>
                      </a:r>
                    </a:p>
                  </a:txBody>
                  <a:tcPr marL="9525" marR="9525" marT="9525" marB="0" anchor="b">
                    <a:lnL>
                      <a:noFill/>
                    </a:lnL>
                    <a:lnR>
                      <a:noFill/>
                    </a:lnR>
                    <a:lnT>
                      <a:noFill/>
                    </a:lnT>
                    <a:lnB>
                      <a:noFill/>
                    </a:lnB>
                  </a:tcPr>
                </a:tc>
                <a:tc>
                  <a:txBody>
                    <a:bodyPr/>
                    <a:lstStyle/>
                    <a:p>
                      <a:pPr algn="r" fontAlgn="b"/>
                      <a:r>
                        <a:rPr lang="en-NZ" sz="1000" b="1" i="0" u="none" strike="noStrike" dirty="0" smtClean="0">
                          <a:solidFill>
                            <a:srgbClr val="FF0000"/>
                          </a:solidFill>
                          <a:latin typeface="Arial"/>
                        </a:rPr>
                        <a:t>0.168</a:t>
                      </a:r>
                      <a:endParaRPr lang="en-NZ" sz="1000" b="1" i="0" u="none" strike="noStrike" dirty="0">
                        <a:solidFill>
                          <a:srgbClr val="FF0000"/>
                        </a:solidFill>
                        <a:latin typeface="Arial"/>
                      </a:endParaRP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hint-22</a:t>
                      </a:r>
                    </a:p>
                  </a:txBody>
                  <a:tcPr marL="9525" marR="9525" marT="9525" marB="0" anchor="b">
                    <a:lnL>
                      <a:noFill/>
                    </a:lnL>
                    <a:lnR>
                      <a:noFill/>
                    </a:lnR>
                    <a:lnT>
                      <a:noFill/>
                    </a:lnT>
                    <a:lnB>
                      <a:noFill/>
                    </a:lnB>
                  </a:tcPr>
                </a:tc>
                <a:tc>
                  <a:txBody>
                    <a:bodyPr/>
                    <a:lstStyle/>
                    <a:p>
                      <a:pPr algn="r" fontAlgn="b"/>
                      <a:r>
                        <a:rPr lang="en-NZ" sz="1000" b="0" i="0" u="none" strike="noStrike" dirty="0">
                          <a:latin typeface="Arial"/>
                        </a:rPr>
                        <a:t>0.000</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0.152</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import-23</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0.034</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0.152</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wine-42</a:t>
                      </a:r>
                    </a:p>
                  </a:txBody>
                  <a:tcPr marL="9525" marR="9525" marT="9525" marB="0" anchor="b">
                    <a:lnL>
                      <a:noFill/>
                    </a:lnL>
                    <a:lnR>
                      <a:noFill/>
                    </a:lnR>
                    <a:lnT>
                      <a:noFill/>
                    </a:lnT>
                    <a:lnB>
                      <a:noFill/>
                    </a:lnB>
                  </a:tcPr>
                </a:tc>
                <a:tc>
                  <a:txBody>
                    <a:bodyPr/>
                    <a:lstStyle/>
                    <a:p>
                      <a:pPr algn="r" fontAlgn="b"/>
                      <a:r>
                        <a:rPr lang="en-NZ" sz="1000" b="1" i="0" u="none" strike="noStrike">
                          <a:latin typeface="Arial"/>
                        </a:rPr>
                        <a:t>0.177</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0.143</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pink-31</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0.000</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0.133</a:t>
                      </a:r>
                    </a:p>
                  </a:txBody>
                  <a:tcPr marL="9525" marR="9525" marT="9525" marB="0" anchor="b">
                    <a:lnL>
                      <a:noFill/>
                    </a:lnL>
                    <a:lnR>
                      <a:noFill/>
                    </a:lnR>
                    <a:lnT>
                      <a:noFill/>
                    </a:lnT>
                    <a:lnB>
                      <a:noFill/>
                    </a:lnB>
                  </a:tcPr>
                </a:tc>
              </a:tr>
              <a:tr h="161925">
                <a:tc>
                  <a:txBody>
                    <a:bodyPr/>
                    <a:lstStyle/>
                    <a:p>
                      <a:pPr algn="l" fontAlgn="b"/>
                      <a:r>
                        <a:rPr lang="en-NZ" sz="1000" b="1" i="0" u="none" strike="noStrike">
                          <a:solidFill>
                            <a:srgbClr val="FF0000"/>
                          </a:solidFill>
                          <a:latin typeface="Arial"/>
                        </a:rPr>
                        <a:t>note-26</a:t>
                      </a:r>
                    </a:p>
                  </a:txBody>
                  <a:tcPr marL="9525" marR="9525" marT="9525" marB="0" anchor="b">
                    <a:lnL>
                      <a:noFill/>
                    </a:lnL>
                    <a:lnR>
                      <a:noFill/>
                    </a:lnR>
                    <a:lnT>
                      <a:noFill/>
                    </a:lnT>
                    <a:lnB>
                      <a:noFill/>
                    </a:lnB>
                  </a:tcPr>
                </a:tc>
                <a:tc>
                  <a:txBody>
                    <a:bodyPr/>
                    <a:lstStyle/>
                    <a:p>
                      <a:pPr algn="r" fontAlgn="b"/>
                      <a:r>
                        <a:rPr lang="en-NZ" sz="1000" b="1" i="0" u="none" strike="noStrike">
                          <a:latin typeface="Arial"/>
                        </a:rPr>
                        <a:t>0.152</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0.114</a:t>
                      </a:r>
                    </a:p>
                  </a:txBody>
                  <a:tcPr marL="9525" marR="9525" marT="9525" marB="0" anchor="b">
                    <a:lnL>
                      <a:noFill/>
                    </a:lnL>
                    <a:lnR>
                      <a:noFill/>
                    </a:lnR>
                    <a:lnT>
                      <a:noFill/>
                    </a:lnT>
                    <a:lnB>
                      <a:noFill/>
                    </a:lnB>
                  </a:tcPr>
                </a:tc>
              </a:tr>
              <a:tr h="161925">
                <a:tc>
                  <a:txBody>
                    <a:bodyPr/>
                    <a:lstStyle/>
                    <a:p>
                      <a:pPr algn="l" fontAlgn="b"/>
                      <a:r>
                        <a:rPr lang="en-NZ" sz="1000" b="1" i="0" u="none" strike="noStrike" dirty="0">
                          <a:solidFill>
                            <a:srgbClr val="FF0000"/>
                          </a:solidFill>
                          <a:latin typeface="Arial"/>
                        </a:rPr>
                        <a:t>herbal-21</a:t>
                      </a:r>
                    </a:p>
                  </a:txBody>
                  <a:tcPr marL="9525" marR="9525" marT="9525" marB="0" anchor="b">
                    <a:lnL>
                      <a:noFill/>
                    </a:lnL>
                    <a:lnR>
                      <a:noFill/>
                    </a:lnR>
                    <a:lnT>
                      <a:noFill/>
                    </a:lnT>
                    <a:lnB>
                      <a:noFill/>
                    </a:lnB>
                  </a:tcPr>
                </a:tc>
                <a:tc>
                  <a:txBody>
                    <a:bodyPr/>
                    <a:lstStyle/>
                    <a:p>
                      <a:pPr algn="r" fontAlgn="b"/>
                      <a:r>
                        <a:rPr lang="en-NZ" sz="1000" b="0" i="0" u="none" strike="noStrike">
                          <a:latin typeface="Arial"/>
                        </a:rPr>
                        <a:t>0.019</a:t>
                      </a:r>
                    </a:p>
                  </a:txBody>
                  <a:tcPr marL="9525" marR="9525" marT="9525" marB="0" anchor="b">
                    <a:lnL>
                      <a:noFill/>
                    </a:lnL>
                    <a:lnR>
                      <a:noFill/>
                    </a:lnR>
                    <a:lnT>
                      <a:noFill/>
                    </a:lnT>
                    <a:lnB>
                      <a:noFill/>
                    </a:lnB>
                  </a:tcPr>
                </a:tc>
                <a:tc>
                  <a:txBody>
                    <a:bodyPr/>
                    <a:lstStyle/>
                    <a:p>
                      <a:pPr algn="r" fontAlgn="b"/>
                      <a:r>
                        <a:rPr lang="en-NZ" sz="1000" b="1" i="0" u="none" strike="noStrike" dirty="0">
                          <a:solidFill>
                            <a:srgbClr val="FF0000"/>
                          </a:solidFill>
                          <a:latin typeface="Arial"/>
                        </a:rPr>
                        <a:t>0.113</a:t>
                      </a:r>
                    </a:p>
                  </a:txBody>
                  <a:tcPr marL="9525" marR="9525" marT="9525" marB="0" anchor="b">
                    <a:lnL>
                      <a:noFill/>
                    </a:lnL>
                    <a:lnR>
                      <a:noFill/>
                    </a:lnR>
                    <a:lnT>
                      <a:noFill/>
                    </a:lnT>
                    <a:lnB>
                      <a:noFill/>
                    </a:lnB>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blinds(horizontal)">
                                      <p:cBhvr>
                                        <p:cTn id="12" dur="500"/>
                                        <p:tgtEl>
                                          <p:spTgt spid="27650"/>
                                        </p:tgtEl>
                                      </p:cBhvr>
                                    </p:animEffect>
                                  </p:childTnLst>
                                </p:cTn>
                              </p:par>
                              <p:par>
                                <p:cTn id="13" presetID="3" presetClass="entr" presetSubtype="1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76200"/>
            <a:ext cx="8959851" cy="1143000"/>
          </a:xfrm>
        </p:spPr>
        <p:txBody>
          <a:bodyPr/>
          <a:lstStyle/>
          <a:p>
            <a:pPr eaLnBrk="1" hangingPunct="1"/>
            <a:r>
              <a:rPr lang="en-GB" sz="4000" dirty="0" smtClean="0">
                <a:solidFill>
                  <a:srgbClr val="FF0000"/>
                </a:solidFill>
              </a:rPr>
              <a:t>Wine quality &amp; climate data analysis</a:t>
            </a:r>
          </a:p>
        </p:txBody>
      </p:sp>
      <p:sp>
        <p:nvSpPr>
          <p:cNvPr id="32771" name="Rectangle 4"/>
          <p:cNvSpPr>
            <a:spLocks noChangeArrowheads="1"/>
          </p:cNvSpPr>
          <p:nvPr/>
        </p:nvSpPr>
        <p:spPr bwMode="auto">
          <a:xfrm>
            <a:off x="1" y="43935"/>
            <a:ext cx="184731" cy="369332"/>
          </a:xfrm>
          <a:prstGeom prst="rect">
            <a:avLst/>
          </a:prstGeom>
          <a:noFill/>
          <a:ln w="9525">
            <a:noFill/>
            <a:miter lim="800000"/>
            <a:headEnd/>
            <a:tailEnd/>
          </a:ln>
        </p:spPr>
        <p:txBody>
          <a:bodyPr wrap="none" anchor="ctr">
            <a:spAutoFit/>
          </a:bodyPr>
          <a:lstStyle/>
          <a:p>
            <a:endParaRPr lang="en-US"/>
          </a:p>
        </p:txBody>
      </p:sp>
      <p:pic>
        <p:nvPicPr>
          <p:cNvPr id="20483" name="Picture 3"/>
          <p:cNvPicPr>
            <a:picLocks noChangeAspect="1" noChangeArrowheads="1"/>
          </p:cNvPicPr>
          <p:nvPr/>
        </p:nvPicPr>
        <p:blipFill>
          <a:blip r:embed="rId3" cstate="print"/>
          <a:srcRect/>
          <a:stretch>
            <a:fillRect/>
          </a:stretch>
        </p:blipFill>
        <p:spPr bwMode="auto">
          <a:xfrm>
            <a:off x="214314" y="1357313"/>
            <a:ext cx="3517900" cy="3143250"/>
          </a:xfrm>
          <a:prstGeom prst="rect">
            <a:avLst/>
          </a:prstGeom>
          <a:noFill/>
          <a:ln w="9525">
            <a:noFill/>
            <a:miter lim="800000"/>
            <a:headEnd/>
            <a:tailEnd/>
          </a:ln>
        </p:spPr>
      </p:pic>
      <p:sp>
        <p:nvSpPr>
          <p:cNvPr id="20485" name="Rectangle 5"/>
          <p:cNvSpPr>
            <a:spLocks noChangeArrowheads="1"/>
          </p:cNvSpPr>
          <p:nvPr/>
        </p:nvSpPr>
        <p:spPr bwMode="auto">
          <a:xfrm>
            <a:off x="357190" y="4500634"/>
            <a:ext cx="3214687" cy="707886"/>
          </a:xfrm>
          <a:prstGeom prst="rect">
            <a:avLst/>
          </a:prstGeom>
          <a:noFill/>
          <a:ln w="9525">
            <a:noFill/>
            <a:miter lim="800000"/>
            <a:headEnd/>
            <a:tailEnd/>
          </a:ln>
        </p:spPr>
        <p:txBody>
          <a:bodyPr anchor="ctr">
            <a:spAutoFit/>
          </a:bodyPr>
          <a:lstStyle/>
          <a:p>
            <a:r>
              <a:rPr lang="en-NZ" sz="1000" b="1">
                <a:cs typeface="Times New Roman" pitchFamily="18" charset="0"/>
              </a:rPr>
              <a:t>Figure 2.</a:t>
            </a:r>
            <a:r>
              <a:rPr lang="en-NZ" sz="1000">
                <a:cs typeface="Times New Roman" pitchFamily="18" charset="0"/>
              </a:rPr>
              <a:t> SOM of 51 wine descriptors extracted from comments made by sommeliers on 30 Kumeu (New Zealand) wines produced 1997-2006 (source: www.winemag.com/buyingguide/</a:t>
            </a:r>
            <a:r>
              <a:rPr lang="en-NZ" sz="600"/>
              <a:t> </a:t>
            </a:r>
            <a:endParaRPr lang="en-NZ"/>
          </a:p>
        </p:txBody>
      </p:sp>
      <p:sp>
        <p:nvSpPr>
          <p:cNvPr id="57" name="TextBox 56"/>
          <p:cNvSpPr txBox="1">
            <a:spLocks noChangeArrowheads="1"/>
          </p:cNvSpPr>
          <p:nvPr/>
        </p:nvSpPr>
        <p:spPr bwMode="auto">
          <a:xfrm>
            <a:off x="1258889" y="5589588"/>
            <a:ext cx="7669212" cy="938719"/>
          </a:xfrm>
          <a:prstGeom prst="rect">
            <a:avLst/>
          </a:prstGeom>
          <a:noFill/>
          <a:ln w="9525">
            <a:noFill/>
            <a:miter lim="800000"/>
            <a:headEnd/>
            <a:tailEnd/>
          </a:ln>
        </p:spPr>
        <p:txBody>
          <a:bodyPr>
            <a:spAutoFit/>
          </a:bodyPr>
          <a:lstStyle/>
          <a:p>
            <a:r>
              <a:rPr lang="en-NZ" sz="1100" dirty="0">
                <a:latin typeface="Arial" pitchFamily="34" charset="0"/>
              </a:rPr>
              <a:t>Observation on the graph is that year </a:t>
            </a:r>
            <a:r>
              <a:rPr lang="en-NZ" sz="1100" b="1" dirty="0">
                <a:latin typeface="Arial" pitchFamily="34" charset="0"/>
              </a:rPr>
              <a:t>1998 ^</a:t>
            </a:r>
            <a:r>
              <a:rPr lang="en-NZ" sz="1100" dirty="0">
                <a:latin typeface="Arial" pitchFamily="34" charset="0"/>
              </a:rPr>
              <a:t>, the shows the highest </a:t>
            </a:r>
            <a:r>
              <a:rPr lang="en-NZ" sz="1100" dirty="0" err="1">
                <a:latin typeface="Arial" pitchFamily="34" charset="0"/>
              </a:rPr>
              <a:t>ssd</a:t>
            </a:r>
            <a:r>
              <a:rPr lang="en-NZ" sz="1100" dirty="0">
                <a:latin typeface="Arial" pitchFamily="34" charset="0"/>
              </a:rPr>
              <a:t>/</a:t>
            </a:r>
            <a:r>
              <a:rPr lang="en-NZ" sz="1100" dirty="0" err="1">
                <a:latin typeface="Arial" pitchFamily="34" charset="0"/>
              </a:rPr>
              <a:t>meanT</a:t>
            </a:r>
            <a:r>
              <a:rPr lang="en-NZ" sz="1100" dirty="0">
                <a:latin typeface="Arial" pitchFamily="34" charset="0"/>
              </a:rPr>
              <a:t> within the period analysed herein consists of high descriptor frequencies for clusters </a:t>
            </a:r>
            <a:r>
              <a:rPr lang="en-NZ" sz="1100" b="1" dirty="0">
                <a:solidFill>
                  <a:srgbClr val="FF0000"/>
                </a:solidFill>
                <a:latin typeface="Arial" pitchFamily="34" charset="0"/>
              </a:rPr>
              <a:t>C 2, C 3, C 6 and C 10 </a:t>
            </a:r>
            <a:r>
              <a:rPr lang="en-NZ" sz="1100" dirty="0">
                <a:solidFill>
                  <a:srgbClr val="FF0000"/>
                </a:solidFill>
                <a:latin typeface="Arial" pitchFamily="34" charset="0"/>
              </a:rPr>
              <a:t>descriptors</a:t>
            </a:r>
            <a:r>
              <a:rPr lang="en-NZ" sz="1100" dirty="0">
                <a:latin typeface="Arial" pitchFamily="34" charset="0"/>
              </a:rPr>
              <a:t>.   Meanwhile, year </a:t>
            </a:r>
            <a:r>
              <a:rPr lang="en-NZ" sz="1000" b="1" dirty="0">
                <a:solidFill>
                  <a:srgbClr val="0070C0"/>
                </a:solidFill>
                <a:latin typeface="Arial" pitchFamily="34" charset="0"/>
              </a:rPr>
              <a:t>2002</a:t>
            </a:r>
            <a:r>
              <a:rPr lang="en-NZ" sz="1100" b="1" dirty="0">
                <a:solidFill>
                  <a:srgbClr val="FF0000"/>
                </a:solidFill>
                <a:latin typeface="Arial" pitchFamily="34" charset="0"/>
              </a:rPr>
              <a:t> </a:t>
            </a:r>
            <a:r>
              <a:rPr lang="en-NZ" sz="1100" dirty="0">
                <a:latin typeface="Arial" pitchFamily="34" charset="0"/>
              </a:rPr>
              <a:t> with the lowest </a:t>
            </a:r>
            <a:r>
              <a:rPr lang="en-NZ" sz="1100" dirty="0" err="1">
                <a:latin typeface="Arial" pitchFamily="34" charset="0"/>
              </a:rPr>
              <a:t>ssd</a:t>
            </a:r>
            <a:r>
              <a:rPr lang="en-NZ" sz="1100" dirty="0">
                <a:latin typeface="Arial" pitchFamily="34" charset="0"/>
              </a:rPr>
              <a:t>/</a:t>
            </a:r>
            <a:r>
              <a:rPr lang="en-NZ" sz="1100" dirty="0" err="1">
                <a:latin typeface="Arial" pitchFamily="34" charset="0"/>
              </a:rPr>
              <a:t>meanT</a:t>
            </a:r>
            <a:r>
              <a:rPr lang="en-NZ" sz="1100" dirty="0">
                <a:latin typeface="Arial" pitchFamily="34" charset="0"/>
              </a:rPr>
              <a:t> consists of higher frequencies for </a:t>
            </a:r>
            <a:r>
              <a:rPr lang="en-NZ" sz="1100" b="1" dirty="0">
                <a:solidFill>
                  <a:srgbClr val="007399"/>
                </a:solidFill>
                <a:latin typeface="Arial" pitchFamily="34" charset="0"/>
              </a:rPr>
              <a:t>C 5, C 8 and C 11 </a:t>
            </a:r>
            <a:r>
              <a:rPr lang="en-NZ" sz="1100" dirty="0">
                <a:solidFill>
                  <a:srgbClr val="007399"/>
                </a:solidFill>
                <a:latin typeface="Arial" pitchFamily="34" charset="0"/>
              </a:rPr>
              <a:t>descriptors</a:t>
            </a:r>
            <a:r>
              <a:rPr lang="en-NZ" sz="1100" dirty="0">
                <a:latin typeface="Arial" pitchFamily="34" charset="0"/>
              </a:rPr>
              <a:t>.  </a:t>
            </a:r>
            <a:r>
              <a:rPr lang="en-NZ" sz="1100" b="1" dirty="0" err="1">
                <a:solidFill>
                  <a:srgbClr val="FF0000"/>
                </a:solidFill>
                <a:latin typeface="Arial" pitchFamily="34" charset="0"/>
              </a:rPr>
              <a:t>Discriminant</a:t>
            </a:r>
            <a:r>
              <a:rPr lang="en-NZ" sz="1100" b="1" dirty="0">
                <a:solidFill>
                  <a:srgbClr val="FF0000"/>
                </a:solidFill>
                <a:latin typeface="Arial" pitchFamily="34" charset="0"/>
              </a:rPr>
              <a:t> analysis </a:t>
            </a:r>
            <a:r>
              <a:rPr lang="en-NZ" sz="1100" dirty="0">
                <a:latin typeface="Arial" pitchFamily="34" charset="0"/>
              </a:rPr>
              <a:t>run on the data set produced </a:t>
            </a:r>
            <a:r>
              <a:rPr lang="en-NZ" sz="1100" b="1" dirty="0">
                <a:solidFill>
                  <a:srgbClr val="FF0000"/>
                </a:solidFill>
                <a:latin typeface="Arial" pitchFamily="34" charset="0"/>
              </a:rPr>
              <a:t>11 words (boxed in the left) </a:t>
            </a:r>
            <a:r>
              <a:rPr lang="en-NZ" sz="1100" dirty="0">
                <a:latin typeface="Arial" pitchFamily="34" charset="0"/>
              </a:rPr>
              <a:t>as contributing factors in determining the variable vintage (or year considered as a dependent variable on the 11 descriptors). </a:t>
            </a:r>
            <a:endParaRPr lang="en-GB" sz="1100" dirty="0">
              <a:latin typeface="Arial" pitchFamily="34" charset="0"/>
            </a:endParaRPr>
          </a:p>
        </p:txBody>
      </p:sp>
      <p:pic>
        <p:nvPicPr>
          <p:cNvPr id="20533" name="Picture 53"/>
          <p:cNvPicPr>
            <a:picLocks noChangeAspect="1" noChangeArrowheads="1"/>
          </p:cNvPicPr>
          <p:nvPr/>
        </p:nvPicPr>
        <p:blipFill>
          <a:blip r:embed="rId4" cstate="print"/>
          <a:srcRect/>
          <a:stretch>
            <a:fillRect/>
          </a:stretch>
        </p:blipFill>
        <p:spPr bwMode="auto">
          <a:xfrm>
            <a:off x="-225424" y="1357314"/>
            <a:ext cx="9440863" cy="4214812"/>
          </a:xfrm>
          <a:prstGeom prst="rect">
            <a:avLst/>
          </a:prstGeom>
          <a:noFill/>
          <a:ln w="9525">
            <a:noFill/>
            <a:miter lim="800000"/>
            <a:headEnd/>
            <a:tailEnd/>
          </a:ln>
        </p:spPr>
      </p:pic>
      <p:pic>
        <p:nvPicPr>
          <p:cNvPr id="8" name="Picture 3"/>
          <p:cNvPicPr>
            <a:picLocks noChangeAspect="1" noChangeArrowheads="1"/>
          </p:cNvPicPr>
          <p:nvPr/>
        </p:nvPicPr>
        <p:blipFill>
          <a:blip r:embed="rId3" cstate="print"/>
          <a:srcRect/>
          <a:stretch>
            <a:fillRect/>
          </a:stretch>
        </p:blipFill>
        <p:spPr bwMode="auto">
          <a:xfrm>
            <a:off x="142875" y="1071564"/>
            <a:ext cx="2071688" cy="18510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blinds(horizontal)">
                                      <p:cBhvr>
                                        <p:cTn id="7" dur="500"/>
                                        <p:tgtEl>
                                          <p:spTgt spid="20485"/>
                                        </p:tgtEl>
                                      </p:cBhvr>
                                    </p:animEffect>
                                  </p:childTnLst>
                                </p:cTn>
                              </p:par>
                              <p:par>
                                <p:cTn id="8" presetID="3" presetClass="entr" presetSubtype="10" fill="hold" nodeType="withEffect">
                                  <p:stCondLst>
                                    <p:cond delay="0"/>
                                  </p:stCondLst>
                                  <p:childTnLst>
                                    <p:set>
                                      <p:cBhvr>
                                        <p:cTn id="9" dur="1" fill="hold">
                                          <p:stCondLst>
                                            <p:cond delay="0"/>
                                          </p:stCondLst>
                                        </p:cTn>
                                        <p:tgtEl>
                                          <p:spTgt spid="20483"/>
                                        </p:tgtEl>
                                        <p:attrNameLst>
                                          <p:attrName>style.visibility</p:attrName>
                                        </p:attrNameLst>
                                      </p:cBhvr>
                                      <p:to>
                                        <p:strVal val="visible"/>
                                      </p:to>
                                    </p:set>
                                    <p:animEffect transition="in" filter="blinds(horizontal)">
                                      <p:cBhvr>
                                        <p:cTn id="10" dur="500"/>
                                        <p:tgtEl>
                                          <p:spTgt spid="2048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20485"/>
                                        </p:tgtEl>
                                      </p:cBhvr>
                                    </p:animEffect>
                                    <p:set>
                                      <p:cBhvr>
                                        <p:cTn id="15" dur="1" fill="hold">
                                          <p:stCondLst>
                                            <p:cond delay="499"/>
                                          </p:stCondLst>
                                        </p:cTn>
                                        <p:tgtEl>
                                          <p:spTgt spid="20485"/>
                                        </p:tgtEl>
                                        <p:attrNameLst>
                                          <p:attrName>style.visibility</p:attrName>
                                        </p:attrNameLst>
                                      </p:cBhvr>
                                      <p:to>
                                        <p:strVal val="hidden"/>
                                      </p:to>
                                    </p:set>
                                  </p:childTnLst>
                                </p:cTn>
                              </p:par>
                              <p:par>
                                <p:cTn id="16" presetID="3" presetClass="exit" presetSubtype="10" fill="hold" nodeType="withEffect">
                                  <p:stCondLst>
                                    <p:cond delay="0"/>
                                  </p:stCondLst>
                                  <p:childTnLst>
                                    <p:animEffect transition="out" filter="blinds(horizontal)">
                                      <p:cBhvr>
                                        <p:cTn id="17" dur="500"/>
                                        <p:tgtEl>
                                          <p:spTgt spid="20483"/>
                                        </p:tgtEl>
                                      </p:cBhvr>
                                    </p:animEffect>
                                    <p:set>
                                      <p:cBhvr>
                                        <p:cTn id="18" dur="1" fill="hold">
                                          <p:stCondLst>
                                            <p:cond delay="499"/>
                                          </p:stCondLst>
                                        </p:cTn>
                                        <p:tgtEl>
                                          <p:spTgt spid="2048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par>
                                <p:cTn id="24" presetID="3" presetClass="entr" presetSubtype="10" fill="hold" nodeType="withEffect">
                                  <p:stCondLst>
                                    <p:cond delay="0"/>
                                  </p:stCondLst>
                                  <p:childTnLst>
                                    <p:set>
                                      <p:cBhvr>
                                        <p:cTn id="25" dur="1" fill="hold">
                                          <p:stCondLst>
                                            <p:cond delay="0"/>
                                          </p:stCondLst>
                                        </p:cTn>
                                        <p:tgtEl>
                                          <p:spTgt spid="20533"/>
                                        </p:tgtEl>
                                        <p:attrNameLst>
                                          <p:attrName>style.visibility</p:attrName>
                                        </p:attrNameLst>
                                      </p:cBhvr>
                                      <p:to>
                                        <p:strVal val="visible"/>
                                      </p:to>
                                    </p:set>
                                    <p:animEffect transition="in" filter="blinds(horizontal)">
                                      <p:cBhvr>
                                        <p:cTn id="26" dur="500"/>
                                        <p:tgtEl>
                                          <p:spTgt spid="20533"/>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blinds(horizontal)">
                                      <p:cBhvr>
                                        <p:cTn id="2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P spid="20485" grpId="1"/>
      <p:bldP spid="5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173163" y="0"/>
            <a:ext cx="7772400" cy="1143000"/>
          </a:xfrm>
        </p:spPr>
        <p:txBody>
          <a:bodyPr/>
          <a:lstStyle/>
          <a:p>
            <a:pPr eaLnBrk="1" hangingPunct="1"/>
            <a:r>
              <a:rPr lang="en-GB" dirty="0" smtClean="0">
                <a:solidFill>
                  <a:srgbClr val="FF0000"/>
                </a:solidFill>
              </a:rPr>
              <a:t>Statistical methods - </a:t>
            </a:r>
            <a:r>
              <a:rPr lang="en-GB" dirty="0" err="1" smtClean="0">
                <a:solidFill>
                  <a:srgbClr val="FF0000"/>
                </a:solidFill>
              </a:rPr>
              <a:t>discriminant</a:t>
            </a:r>
            <a:endParaRPr lang="en-GB" dirty="0" smtClean="0">
              <a:solidFill>
                <a:srgbClr val="FF0000"/>
              </a:solidFill>
            </a:endParaRPr>
          </a:p>
        </p:txBody>
      </p:sp>
      <p:sp>
        <p:nvSpPr>
          <p:cNvPr id="33795" name="Text Box 3"/>
          <p:cNvSpPr txBox="1">
            <a:spLocks noChangeArrowheads="1"/>
          </p:cNvSpPr>
          <p:nvPr/>
        </p:nvSpPr>
        <p:spPr bwMode="auto">
          <a:xfrm>
            <a:off x="0" y="1066800"/>
            <a:ext cx="8677275" cy="2214562"/>
          </a:xfrm>
          <a:prstGeom prst="rect">
            <a:avLst/>
          </a:prstGeom>
          <a:noFill/>
          <a:ln w="9525">
            <a:noFill/>
            <a:miter lim="800000"/>
            <a:headEnd/>
            <a:tailEnd/>
          </a:ln>
        </p:spPr>
        <p:txBody>
          <a:bodyPr lIns="0" tIns="0" rIns="0" bIns="0"/>
          <a:lstStyle/>
          <a:p>
            <a:pPr lvl="1"/>
            <a:r>
              <a:rPr lang="en-GB" sz="1400" dirty="0">
                <a:latin typeface="Trebuchet MS" pitchFamily="34" charset="0"/>
              </a:rPr>
              <a:t>Variables Entered/Removed </a:t>
            </a:r>
            <a:r>
              <a:rPr lang="en-GB" sz="1400" baseline="30000" dirty="0" err="1">
                <a:latin typeface="Trebuchet MS" pitchFamily="34" charset="0"/>
              </a:rPr>
              <a:t>a,b,c,d</a:t>
            </a:r>
            <a:r>
              <a:rPr lang="en-GB" sz="1400" dirty="0" err="1">
                <a:latin typeface="Trebuchet MS" pitchFamily="34" charset="0"/>
              </a:rPr>
              <a:t>Step</a:t>
            </a:r>
            <a:r>
              <a:rPr lang="en-GB" sz="1400" dirty="0">
                <a:latin typeface="Trebuchet MS" pitchFamily="34" charset="0"/>
              </a:rPr>
              <a:t>	Entered   Residual Variance</a:t>
            </a:r>
          </a:p>
          <a:p>
            <a:pPr lvl="1"/>
            <a:r>
              <a:rPr lang="en-GB" sz="1400" dirty="0">
                <a:latin typeface="Trebuchet MS" pitchFamily="34" charset="0"/>
              </a:rPr>
              <a:t>1	spice-42	29.138</a:t>
            </a:r>
          </a:p>
          <a:p>
            <a:pPr lvl="1"/>
            <a:r>
              <a:rPr lang="en-GB" sz="1400" dirty="0">
                <a:latin typeface="Trebuchet MS" pitchFamily="34" charset="0"/>
              </a:rPr>
              <a:t>2	sweet-45	22.022</a:t>
            </a:r>
          </a:p>
          <a:p>
            <a:pPr lvl="1"/>
            <a:r>
              <a:rPr lang="en-GB" sz="1400" dirty="0">
                <a:latin typeface="Trebuchet MS" pitchFamily="34" charset="0"/>
              </a:rPr>
              <a:t>3	pineappl-34	17.459</a:t>
            </a:r>
          </a:p>
          <a:p>
            <a:pPr lvl="1"/>
            <a:r>
              <a:rPr lang="en-GB" sz="1400" dirty="0">
                <a:latin typeface="Trebuchet MS" pitchFamily="34" charset="0"/>
              </a:rPr>
              <a:t>4	dri-12	13.715</a:t>
            </a:r>
          </a:p>
          <a:p>
            <a:pPr lvl="1"/>
            <a:r>
              <a:rPr lang="en-GB" sz="1400" dirty="0">
                <a:latin typeface="Trebuchet MS" pitchFamily="34" charset="0"/>
              </a:rPr>
              <a:t>5	complex-10	11.796</a:t>
            </a:r>
          </a:p>
          <a:p>
            <a:pPr lvl="1"/>
            <a:r>
              <a:rPr lang="en-GB" sz="1400" dirty="0">
                <a:latin typeface="Trebuchet MS" pitchFamily="34" charset="0"/>
              </a:rPr>
              <a:t>6	zesti-51	9.902</a:t>
            </a:r>
          </a:p>
          <a:p>
            <a:pPr lvl="1"/>
            <a:r>
              <a:rPr lang="en-GB" sz="1400" dirty="0">
                <a:latin typeface="Trebuchet MS" pitchFamily="34" charset="0"/>
              </a:rPr>
              <a:t>7	citru-9	7.384</a:t>
            </a:r>
          </a:p>
          <a:p>
            <a:pPr lvl="1"/>
            <a:r>
              <a:rPr lang="en-GB" sz="1400" dirty="0">
                <a:latin typeface="Trebuchet MS" pitchFamily="34" charset="0"/>
              </a:rPr>
              <a:t>8	fresh-16	5.851</a:t>
            </a:r>
          </a:p>
          <a:p>
            <a:pPr lvl="1"/>
            <a:r>
              <a:rPr lang="en-GB" sz="1400" dirty="0">
                <a:latin typeface="Trebuchet MS" pitchFamily="34" charset="0"/>
              </a:rPr>
              <a:t>9	open-31	5.038</a:t>
            </a:r>
          </a:p>
          <a:p>
            <a:pPr lvl="1"/>
            <a:r>
              <a:rPr lang="en-GB" sz="1400" dirty="0">
                <a:latin typeface="Trebuchet MS" pitchFamily="34" charset="0"/>
              </a:rPr>
              <a:t>10	tropic-48	3.675</a:t>
            </a:r>
          </a:p>
          <a:p>
            <a:pPr lvl="1"/>
            <a:r>
              <a:rPr lang="en-GB" sz="1400" dirty="0">
                <a:latin typeface="Trebuchet MS" pitchFamily="34" charset="0"/>
              </a:rPr>
              <a:t>11	structur-43	3.124</a:t>
            </a:r>
          </a:p>
          <a:p>
            <a:endParaRPr lang="en-US" dirty="0"/>
          </a:p>
        </p:txBody>
      </p:sp>
      <p:sp>
        <p:nvSpPr>
          <p:cNvPr id="33796" name="Text Box 4"/>
          <p:cNvSpPr txBox="1">
            <a:spLocks noChangeArrowheads="1"/>
          </p:cNvSpPr>
          <p:nvPr/>
        </p:nvSpPr>
        <p:spPr bwMode="auto">
          <a:xfrm>
            <a:off x="533400" y="3657600"/>
            <a:ext cx="7543800" cy="2184400"/>
          </a:xfrm>
          <a:prstGeom prst="rect">
            <a:avLst/>
          </a:prstGeom>
          <a:noFill/>
          <a:ln w="9525">
            <a:noFill/>
            <a:miter lim="800000"/>
            <a:headEnd/>
            <a:tailEnd/>
          </a:ln>
        </p:spPr>
        <p:txBody>
          <a:bodyPr lIns="0" tIns="0" rIns="0" bIns="0"/>
          <a:lstStyle/>
          <a:p>
            <a:r>
              <a:rPr lang="en-GB" sz="1200" b="1" dirty="0">
                <a:latin typeface="Trebuchet MS" pitchFamily="34" charset="0"/>
              </a:rPr>
              <a:t>Standardized Canonical </a:t>
            </a:r>
            <a:r>
              <a:rPr lang="en-GB" sz="1200" b="1" dirty="0" err="1">
                <a:latin typeface="Trebuchet MS" pitchFamily="34" charset="0"/>
              </a:rPr>
              <a:t>Discriminant</a:t>
            </a:r>
            <a:r>
              <a:rPr lang="en-GB" sz="1200" b="1" dirty="0">
                <a:latin typeface="Trebuchet MS" pitchFamily="34" charset="0"/>
              </a:rPr>
              <a:t> Function Coefficients Function</a:t>
            </a:r>
          </a:p>
          <a:p>
            <a:r>
              <a:rPr lang="en-GB" sz="1200" b="1" dirty="0">
                <a:latin typeface="Trebuchet MS" pitchFamily="34" charset="0"/>
              </a:rPr>
              <a:t>	1	</a:t>
            </a:r>
            <a:r>
              <a:rPr lang="en-GB" sz="1200" dirty="0">
                <a:latin typeface="Trebuchet MS" pitchFamily="34" charset="0"/>
              </a:rPr>
              <a:t>2	3	4	5	6	7</a:t>
            </a:r>
          </a:p>
          <a:p>
            <a:r>
              <a:rPr lang="en-GB" sz="1200" dirty="0">
                <a:latin typeface="Trebuchet MS" pitchFamily="34" charset="0"/>
              </a:rPr>
              <a:t>citru-9	-2.473	.591	.211	.553	-.764	.604	-.950</a:t>
            </a:r>
          </a:p>
          <a:p>
            <a:r>
              <a:rPr lang="en-GB" sz="1200" dirty="0">
                <a:latin typeface="Trebuchet MS" pitchFamily="34" charset="0"/>
              </a:rPr>
              <a:t>complex-10	12.264	-1.558	1.124	1.146	-.768	.863	-.452</a:t>
            </a:r>
          </a:p>
          <a:p>
            <a:r>
              <a:rPr lang="en-GB" sz="1200" dirty="0">
                <a:latin typeface="Trebuchet MS" pitchFamily="34" charset="0"/>
              </a:rPr>
              <a:t>dri-12	-10.025	1.610	.192	.012	.424	-.011	.608</a:t>
            </a:r>
          </a:p>
          <a:p>
            <a:r>
              <a:rPr lang="en-GB" sz="1200" dirty="0">
                <a:latin typeface="Trebuchet MS" pitchFamily="34" charset="0"/>
              </a:rPr>
              <a:t>fresh-16	-7.063	.772	-.648	-.850	1.166	-.046	-.132</a:t>
            </a:r>
          </a:p>
          <a:p>
            <a:r>
              <a:rPr lang="en-GB" sz="1200" dirty="0">
                <a:latin typeface="Trebuchet MS" pitchFamily="34" charset="0"/>
              </a:rPr>
              <a:t>open-31	4.818	1.016	-.878	-.044	-.420	.389	-.321</a:t>
            </a:r>
          </a:p>
          <a:p>
            <a:r>
              <a:rPr lang="en-GB" sz="1200" dirty="0">
                <a:latin typeface="Trebuchet MS" pitchFamily="34" charset="0"/>
              </a:rPr>
              <a:t>pineappl-34	5.751	1.290	1.193	-1.262	-.019	.184	.192</a:t>
            </a:r>
          </a:p>
          <a:p>
            <a:r>
              <a:rPr lang="en-GB" sz="1200" dirty="0">
                <a:latin typeface="Trebuchet MS" pitchFamily="34" charset="0"/>
              </a:rPr>
              <a:t>spice-42	5.799	1.292	.821	.241	.202	.036	-.252</a:t>
            </a:r>
          </a:p>
          <a:p>
            <a:r>
              <a:rPr lang="en-GB" sz="1200" dirty="0">
                <a:latin typeface="Trebuchet MS" pitchFamily="34" charset="0"/>
              </a:rPr>
              <a:t>structur-43	-3.040	-1.417	-1.103	.493	</a:t>
            </a:r>
            <a:r>
              <a:rPr lang="en-GB" sz="1200" dirty="0" smtClean="0">
                <a:latin typeface="Trebuchet MS" pitchFamily="34" charset="0"/>
              </a:rPr>
              <a:t>.175</a:t>
            </a:r>
            <a:r>
              <a:rPr lang="en-GB" sz="1200" dirty="0">
                <a:latin typeface="Trebuchet MS" pitchFamily="34" charset="0"/>
              </a:rPr>
              <a:t>	-.116	.535</a:t>
            </a:r>
          </a:p>
          <a:p>
            <a:r>
              <a:rPr lang="en-GB" sz="1200" dirty="0">
                <a:latin typeface="Trebuchet MS" pitchFamily="34" charset="0"/>
              </a:rPr>
              <a:t>sweet-45	-3.033	2.587	-.343	-.286	.750	-.457	.367</a:t>
            </a:r>
          </a:p>
          <a:p>
            <a:r>
              <a:rPr lang="en-GB" sz="1200" dirty="0">
                <a:latin typeface="Trebuchet MS" pitchFamily="34" charset="0"/>
              </a:rPr>
              <a:t>tropic-48	-1.467	-.170	1.220	.504	.094	.487	.319</a:t>
            </a:r>
          </a:p>
          <a:p>
            <a:r>
              <a:rPr lang="en-GB" sz="1200" dirty="0">
                <a:latin typeface="Trebuchet MS" pitchFamily="34" charset="0"/>
              </a:rPr>
              <a:t>zesti-51	7.981	-.342	-1.257	.084	-.171	.348	.116</a:t>
            </a:r>
            <a:endParaRPr lang="en-US" sz="1200" dirty="0"/>
          </a:p>
        </p:txBody>
      </p:sp>
      <p:sp>
        <p:nvSpPr>
          <p:cNvPr id="33797" name="Rectangle 5"/>
          <p:cNvSpPr>
            <a:spLocks noChangeArrowheads="1"/>
          </p:cNvSpPr>
          <p:nvPr/>
        </p:nvSpPr>
        <p:spPr bwMode="auto">
          <a:xfrm>
            <a:off x="3924300" y="2060923"/>
            <a:ext cx="4718051" cy="1077218"/>
          </a:xfrm>
          <a:prstGeom prst="rect">
            <a:avLst/>
          </a:prstGeom>
          <a:noFill/>
          <a:ln w="9525">
            <a:noFill/>
            <a:miter lim="800000"/>
            <a:headEnd/>
            <a:tailEnd/>
          </a:ln>
        </p:spPr>
        <p:txBody>
          <a:bodyPr anchor="ctr">
            <a:spAutoFit/>
          </a:bodyPr>
          <a:lstStyle/>
          <a:p>
            <a:pPr eaLnBrk="0" hangingPunct="0"/>
            <a:r>
              <a:rPr lang="en-GB" sz="1600" dirty="0">
                <a:solidFill>
                  <a:srgbClr val="162E5D"/>
                </a:solidFill>
                <a:latin typeface="Arial" pitchFamily="34" charset="0"/>
                <a:cs typeface="Times New Roman" pitchFamily="18" charset="0"/>
              </a:rPr>
              <a:t>11 descriptors (from 30 </a:t>
            </a:r>
            <a:r>
              <a:rPr lang="en-GB" sz="1600" dirty="0" err="1">
                <a:solidFill>
                  <a:srgbClr val="162E5D"/>
                </a:solidFill>
                <a:latin typeface="Arial" pitchFamily="34" charset="0"/>
                <a:cs typeface="Times New Roman" pitchFamily="18" charset="0"/>
              </a:rPr>
              <a:t>Kumeu</a:t>
            </a:r>
            <a:r>
              <a:rPr lang="en-GB" sz="1600" dirty="0">
                <a:solidFill>
                  <a:srgbClr val="162E5D"/>
                </a:solidFill>
                <a:latin typeface="Arial" pitchFamily="34" charset="0"/>
                <a:cs typeface="Times New Roman" pitchFamily="18" charset="0"/>
              </a:rPr>
              <a:t> wine comments) found to be major contributing factors and their contribution in vintage-to-vintage variations within the period of 1997-2006.</a:t>
            </a:r>
            <a:endParaRPr lang="en-NZ" dirty="0">
              <a:solidFill>
                <a:srgbClr val="162E5D"/>
              </a:solidFill>
              <a:latin typeface="Arial" pitchFamily="34" charset="0"/>
            </a:endParaRPr>
          </a:p>
        </p:txBody>
      </p:sp>
      <p:sp>
        <p:nvSpPr>
          <p:cNvPr id="33798" name="Rectangle 6"/>
          <p:cNvSpPr>
            <a:spLocks noChangeArrowheads="1"/>
          </p:cNvSpPr>
          <p:nvPr/>
        </p:nvSpPr>
        <p:spPr bwMode="auto">
          <a:xfrm>
            <a:off x="533400" y="6211669"/>
            <a:ext cx="8610600" cy="646331"/>
          </a:xfrm>
          <a:prstGeom prst="rect">
            <a:avLst/>
          </a:prstGeom>
          <a:noFill/>
          <a:ln w="9525">
            <a:noFill/>
            <a:miter lim="800000"/>
            <a:headEnd/>
            <a:tailEnd/>
          </a:ln>
        </p:spPr>
        <p:txBody>
          <a:bodyPr wrap="square">
            <a:spAutoFit/>
          </a:bodyPr>
          <a:lstStyle/>
          <a:p>
            <a:pPr eaLnBrk="0" hangingPunct="0"/>
            <a:r>
              <a:rPr lang="en-GB" dirty="0">
                <a:solidFill>
                  <a:srgbClr val="162E5D"/>
                </a:solidFill>
                <a:latin typeface="Arial" pitchFamily="34" charset="0"/>
                <a:cs typeface="Times New Roman" pitchFamily="18" charset="0"/>
              </a:rPr>
              <a:t>Coefficients of 7 functions used in the prediction of 9 classes of wines vintage 1997-2006 (without 2001) show relative impact (positive, negative) of descriptors.</a:t>
            </a:r>
            <a:endParaRPr lang="en-NZ" sz="800" dirty="0">
              <a:solidFill>
                <a:srgbClr val="162E5D"/>
              </a:solidFill>
              <a:latin typeface="Arial"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1200" y="304800"/>
            <a:ext cx="3124200" cy="4038600"/>
          </a:xfrm>
        </p:spPr>
        <p:txBody>
          <a:bodyPr>
            <a:normAutofit/>
          </a:bodyPr>
          <a:lstStyle/>
          <a:p>
            <a:r>
              <a:rPr lang="en-US" dirty="0" smtClean="0"/>
              <a:t>regional ratings against climate: NZ wine regions</a:t>
            </a:r>
            <a:endParaRPr lang="en-US" dirty="0"/>
          </a:p>
        </p:txBody>
      </p:sp>
      <p:pic>
        <p:nvPicPr>
          <p:cNvPr id="3" name="Picture 3"/>
          <p:cNvPicPr>
            <a:picLocks noChangeAspect="1" noChangeArrowheads="1"/>
          </p:cNvPicPr>
          <p:nvPr/>
        </p:nvPicPr>
        <p:blipFill>
          <a:blip r:embed="rId3" cstate="print"/>
          <a:srcRect/>
          <a:stretch>
            <a:fillRect/>
          </a:stretch>
        </p:blipFill>
        <p:spPr bwMode="auto">
          <a:xfrm>
            <a:off x="0" y="0"/>
            <a:ext cx="5638800" cy="6933636"/>
          </a:xfrm>
          <a:prstGeom prst="rect">
            <a:avLst/>
          </a:prstGeom>
          <a:noFill/>
          <a:ln w="9525">
            <a:noFill/>
            <a:miter lim="800000"/>
            <a:headEnd/>
            <a:tailEnd/>
          </a:ln>
          <a:effectLst/>
        </p:spPr>
      </p:pic>
      <p:sp>
        <p:nvSpPr>
          <p:cNvPr id="4" name="Rectangle 3"/>
          <p:cNvSpPr/>
          <p:nvPr/>
        </p:nvSpPr>
        <p:spPr>
          <a:xfrm>
            <a:off x="5715000" y="6248400"/>
            <a:ext cx="3124200" cy="430887"/>
          </a:xfrm>
          <a:prstGeom prst="rect">
            <a:avLst/>
          </a:prstGeom>
        </p:spPr>
        <p:txBody>
          <a:bodyPr wrap="square">
            <a:spAutoFit/>
          </a:bodyPr>
          <a:lstStyle/>
          <a:p>
            <a:r>
              <a:rPr lang="en-US" sz="1100" dirty="0" smtClean="0"/>
              <a:t>http://winefeeds.wordpress.com/2009/03/15/new-zealand-wine-region-map/</a:t>
            </a:r>
            <a:endParaRPr lang="en-US" sz="11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cstate="print"/>
          <a:srcRect/>
          <a:stretch>
            <a:fillRect/>
          </a:stretch>
        </p:blipFill>
        <p:spPr bwMode="auto">
          <a:xfrm>
            <a:off x="7086600" y="1905000"/>
            <a:ext cx="2352675" cy="2608108"/>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Marlborough </a:t>
            </a:r>
            <a:r>
              <a:rPr lang="en-US" dirty="0" smtClean="0">
                <a:solidFill>
                  <a:srgbClr val="C00000"/>
                </a:solidFill>
              </a:rPr>
              <a:t>SB</a:t>
            </a:r>
            <a:r>
              <a:rPr lang="en-US" dirty="0" smtClean="0"/>
              <a:t> vintage (1996-2006) descriptors &amp; ratings</a:t>
            </a:r>
            <a:endParaRPr lang="en-US" dirty="0"/>
          </a:p>
        </p:txBody>
      </p:sp>
      <p:sp>
        <p:nvSpPr>
          <p:cNvPr id="33793" name="Rectangle 1"/>
          <p:cNvSpPr>
            <a:spLocks noChangeArrowheads="1"/>
          </p:cNvSpPr>
          <p:nvPr/>
        </p:nvSpPr>
        <p:spPr bwMode="auto">
          <a:xfrm>
            <a:off x="609600" y="1676400"/>
            <a:ext cx="82296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(veget-111 &gt;= 0.37) and (fruit-37 &lt;= 0) and (fresh-36 &lt;= 0.26) </a:t>
            </a:r>
          </a:p>
          <a:p>
            <a:pPr marL="0" marR="0" lvl="0" indent="0" algn="l" defTabSz="914400" rtl="0" eaLnBrk="1" fontAlgn="base" latinLnBrk="0" hangingPunct="1">
              <a:lnSpc>
                <a:spcPct val="100000"/>
              </a:lnSpc>
              <a:spcBef>
                <a:spcPct val="0"/>
              </a:spcBef>
              <a:spcAft>
                <a:spcPct val="0"/>
              </a:spcAft>
              <a:buClrTx/>
              <a:buSzTx/>
              <a:buFontTx/>
              <a:buNone/>
              <a:tabLst/>
            </a:pPr>
            <a:r>
              <a:rPr lang="en-NZ" sz="2000" dirty="0" smtClean="0">
                <a:latin typeface="Trebuchet MS" pitchFamily="34" charset="0"/>
                <a:ea typeface="SimSun" pitchFamily="2" charset="-122"/>
                <a:cs typeface="Times New Roman" pitchFamily="18" charset="0"/>
              </a:rPr>
              <a:t>	</a:t>
            </a: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=&gt; rate scale=</a:t>
            </a:r>
            <a:r>
              <a:rPr kumimoji="0" lang="en-NZ" sz="2000" b="0" i="0" u="none" strike="noStrike" cap="none" normalizeH="0" baseline="0" dirty="0" smtClean="0">
                <a:ln>
                  <a:noFill/>
                </a:ln>
                <a:solidFill>
                  <a:srgbClr val="FFC000"/>
                </a:solidFill>
                <a:effectLst/>
                <a:latin typeface="Trebuchet MS" pitchFamily="34" charset="0"/>
                <a:ea typeface="SimSun" pitchFamily="2" charset="-122"/>
                <a:cs typeface="Times New Roman" pitchFamily="18" charset="0"/>
              </a:rPr>
              <a:t>low (11.0/3.0)</a:t>
            </a:r>
            <a:endParaRPr kumimoji="0" lang="en-US" sz="3600" b="0" i="0" u="none" strike="noStrike" cap="none" normalizeH="0" baseline="0" dirty="0" smtClean="0">
              <a:ln>
                <a:noFill/>
              </a:ln>
              <a:solidFill>
                <a:srgbClr val="FFC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(asparagu-8 &gt;= 0.6) and (fruit-37 &lt;= 0) =&gt; rate scale=</a:t>
            </a:r>
            <a:r>
              <a:rPr kumimoji="0" lang="en-NZ" sz="2000" b="0" i="0" u="none" strike="noStrike" cap="none" normalizeH="0" baseline="0" dirty="0" smtClean="0">
                <a:ln>
                  <a:noFill/>
                </a:ln>
                <a:solidFill>
                  <a:srgbClr val="FFC000"/>
                </a:solidFill>
                <a:effectLst/>
                <a:latin typeface="Trebuchet MS" pitchFamily="34" charset="0"/>
                <a:ea typeface="SimSun" pitchFamily="2" charset="-122"/>
                <a:cs typeface="Times New Roman" pitchFamily="18" charset="0"/>
              </a:rPr>
              <a:t>low (7.0/2.0)</a:t>
            </a:r>
            <a:endParaRPr kumimoji="0" lang="en-US" sz="3600" b="0" i="0" u="none" strike="noStrike" cap="none" normalizeH="0" baseline="0" dirty="0" smtClean="0">
              <a:ln>
                <a:noFill/>
              </a:ln>
              <a:solidFill>
                <a:srgbClr val="FFC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(sour-99 &gt;= 0.94) =&gt; rate scale=</a:t>
            </a:r>
            <a:r>
              <a:rPr kumimoji="0" lang="en-NZ" sz="2000" b="0" i="0" u="none" strike="noStrike" cap="none" normalizeH="0" baseline="0" dirty="0" smtClean="0">
                <a:ln>
                  <a:noFill/>
                </a:ln>
                <a:solidFill>
                  <a:srgbClr val="FFC000"/>
                </a:solidFill>
                <a:effectLst/>
                <a:latin typeface="Trebuchet MS" pitchFamily="34" charset="0"/>
                <a:ea typeface="SimSun" pitchFamily="2" charset="-122"/>
                <a:cs typeface="Times New Roman" pitchFamily="18" charset="0"/>
              </a:rPr>
              <a:t>low (3.0/0.0)</a:t>
            </a:r>
            <a:endParaRPr kumimoji="0" lang="en-US" sz="3600" b="0" i="0" u="none" strike="noStrike" cap="none" normalizeH="0" baseline="0" dirty="0" smtClean="0">
              <a:ln>
                <a:noFill/>
              </a:ln>
              <a:solidFill>
                <a:srgbClr val="FFC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(heavi-50 &gt;= 0.9) =&gt; rate scale=</a:t>
            </a:r>
            <a:r>
              <a:rPr kumimoji="0" lang="en-NZ" sz="2000" b="0" i="0" u="none" strike="noStrike" cap="none" normalizeH="0" baseline="0" dirty="0" smtClean="0">
                <a:ln>
                  <a:noFill/>
                </a:ln>
                <a:solidFill>
                  <a:srgbClr val="FFC000"/>
                </a:solidFill>
                <a:effectLst/>
                <a:latin typeface="Trebuchet MS" pitchFamily="34" charset="0"/>
                <a:ea typeface="SimSun" pitchFamily="2" charset="-122"/>
                <a:cs typeface="Times New Roman" pitchFamily="18" charset="0"/>
              </a:rPr>
              <a:t>low (6.0/2.0)</a:t>
            </a:r>
            <a:endParaRPr kumimoji="0" lang="en-US" sz="3600" b="0" i="0" u="none" strike="noStrike" cap="none" normalizeH="0" baseline="0" dirty="0" smtClean="0">
              <a:ln>
                <a:noFill/>
              </a:ln>
              <a:solidFill>
                <a:srgbClr val="FFC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(group-45 &gt;= 0.84) =&gt; rate scale=</a:t>
            </a:r>
            <a:r>
              <a:rPr kumimoji="0" lang="en-NZ" sz="2000" b="0" i="0" u="none" strike="noStrike" cap="none" normalizeH="0" baseline="0" dirty="0" smtClean="0">
                <a:ln>
                  <a:noFill/>
                </a:ln>
                <a:solidFill>
                  <a:srgbClr val="FFC000"/>
                </a:solidFill>
                <a:effectLst/>
                <a:latin typeface="Trebuchet MS" pitchFamily="34" charset="0"/>
                <a:ea typeface="SimSun" pitchFamily="2" charset="-122"/>
                <a:cs typeface="Times New Roman" pitchFamily="18" charset="0"/>
              </a:rPr>
              <a:t>low (5.0/2.0)</a:t>
            </a:r>
            <a:endParaRPr kumimoji="0" lang="en-US" sz="3600" b="0" i="0" u="none" strike="noStrike" cap="none" normalizeH="0" baseline="0" dirty="0" smtClean="0">
              <a:ln>
                <a:noFill/>
              </a:ln>
              <a:solidFill>
                <a:srgbClr val="FFC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(complex-22 &gt;= 0.4) =&gt; rate scale=</a:t>
            </a:r>
            <a:r>
              <a:rPr kumimoji="0" lang="en-NZ" sz="2000" b="0" i="0" u="none" strike="noStrike" cap="none" normalizeH="0" baseline="0" dirty="0" smtClean="0">
                <a:ln>
                  <a:noFill/>
                </a:ln>
                <a:solidFill>
                  <a:srgbClr val="FF0000"/>
                </a:solidFill>
                <a:effectLst/>
                <a:latin typeface="Trebuchet MS" pitchFamily="34" charset="0"/>
                <a:ea typeface="SimSun" pitchFamily="2" charset="-122"/>
                <a:cs typeface="Times New Roman" pitchFamily="18" charset="0"/>
              </a:rPr>
              <a:t>high (24.0/10.0)</a:t>
            </a:r>
            <a:endParaRPr kumimoji="0" lang="en-US" sz="3600" b="0" i="0" u="none" strike="noStrike" cap="none" normalizeH="0" baseline="0" dirty="0" smtClean="0">
              <a:ln>
                <a:noFill/>
              </a:ln>
              <a:solidFill>
                <a:srgbClr val="FF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sz="2000" b="0" i="0" u="none" strike="noStrike" cap="none" normalizeH="0" baseline="0" dirty="0" smtClean="0">
                <a:ln>
                  <a:noFill/>
                </a:ln>
                <a:solidFill>
                  <a:schemeClr val="tx1"/>
                </a:solidFill>
                <a:effectLst/>
                <a:latin typeface="Trebuchet MS" pitchFamily="34" charset="0"/>
                <a:ea typeface="SimSun" pitchFamily="2" charset="-122"/>
                <a:cs typeface="Times New Roman" pitchFamily="18" charset="0"/>
              </a:rPr>
              <a:t> =&gt; rate scale=</a:t>
            </a:r>
            <a:r>
              <a:rPr kumimoji="0" lang="en-NZ" sz="2000" b="0" i="0" u="none" strike="noStrike" cap="none" normalizeH="0" baseline="0" dirty="0" smtClean="0">
                <a:ln>
                  <a:noFill/>
                </a:ln>
                <a:solidFill>
                  <a:srgbClr val="00B050"/>
                </a:solidFill>
                <a:effectLst/>
                <a:latin typeface="Trebuchet MS" pitchFamily="34" charset="0"/>
                <a:ea typeface="SimSun" pitchFamily="2" charset="-122"/>
                <a:cs typeface="Times New Roman" pitchFamily="18" charset="0"/>
              </a:rPr>
              <a:t>med (325.0/71.0)</a:t>
            </a:r>
            <a:endParaRPr kumimoji="0" lang="en-NZ" sz="5400" b="0" i="0" u="none" strike="noStrike" cap="none" normalizeH="0" baseline="0" dirty="0" smtClean="0">
              <a:ln>
                <a:noFill/>
              </a:ln>
              <a:solidFill>
                <a:srgbClr val="00B050"/>
              </a:solidFill>
              <a:effectLst/>
              <a:latin typeface="Arial" pitchFamily="34" charset="0"/>
            </a:endParaRPr>
          </a:p>
        </p:txBody>
      </p:sp>
      <p:sp>
        <p:nvSpPr>
          <p:cNvPr id="4" name="Rectangle 3"/>
          <p:cNvSpPr/>
          <p:nvPr/>
        </p:nvSpPr>
        <p:spPr>
          <a:xfrm>
            <a:off x="609600" y="4876800"/>
            <a:ext cx="7924800" cy="1569660"/>
          </a:xfrm>
          <a:prstGeom prst="rect">
            <a:avLst/>
          </a:prstGeom>
        </p:spPr>
        <p:txBody>
          <a:bodyPr wrap="square">
            <a:spAutoFit/>
          </a:bodyPr>
          <a:lstStyle/>
          <a:p>
            <a:r>
              <a:rPr lang="en-NZ" dirty="0" err="1" smtClean="0"/>
              <a:t>JRip</a:t>
            </a:r>
            <a:r>
              <a:rPr lang="en-NZ" dirty="0" smtClean="0"/>
              <a:t> rules show the correlations between </a:t>
            </a:r>
            <a:r>
              <a:rPr lang="en-NZ" dirty="0" smtClean="0">
                <a:solidFill>
                  <a:schemeClr val="accent5"/>
                </a:solidFill>
              </a:rPr>
              <a:t>Marlborough</a:t>
            </a:r>
            <a:r>
              <a:rPr lang="en-NZ" dirty="0" smtClean="0"/>
              <a:t> </a:t>
            </a:r>
            <a:r>
              <a:rPr lang="en-NZ" dirty="0" smtClean="0">
                <a:solidFill>
                  <a:srgbClr val="FF0000"/>
                </a:solidFill>
              </a:rPr>
              <a:t>SB vintages and descriptors</a:t>
            </a:r>
          </a:p>
          <a:p>
            <a:r>
              <a:rPr lang="en-NZ" dirty="0" smtClean="0"/>
              <a:t>381 Marlborough vintages was converted into matrix of 118 wine descriptors and their rates transformed into </a:t>
            </a:r>
          </a:p>
          <a:p>
            <a:r>
              <a:rPr lang="en-NZ" sz="2400" dirty="0" smtClean="0">
                <a:solidFill>
                  <a:srgbClr val="FF0000"/>
                </a:solidFill>
              </a:rPr>
              <a:t>low &lt;80  medium (med) &gt;79 and &lt;90 high &gt;89 (100 point)</a:t>
            </a:r>
          </a:p>
          <a:p>
            <a:endParaRPr lang="en-NZ" dirty="0" smtClean="0">
              <a:solidFill>
                <a:srgbClr val="FF0000"/>
              </a:solidFill>
            </a:endParaRPr>
          </a:p>
        </p:txBody>
      </p:sp>
      <p:cxnSp>
        <p:nvCxnSpPr>
          <p:cNvPr id="8" name="Straight Arrow Connector 7"/>
          <p:cNvCxnSpPr/>
          <p:nvPr/>
        </p:nvCxnSpPr>
        <p:spPr>
          <a:xfrm>
            <a:off x="7620000" y="2895600"/>
            <a:ext cx="762000" cy="3810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0" y="1301750"/>
            <a:ext cx="4572000" cy="52514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r>
              <a:rPr lang="en-US" sz="1400" dirty="0" smtClean="0"/>
              <a:t>complex-22 &lt;= 0</a:t>
            </a:r>
          </a:p>
          <a:p>
            <a:r>
              <a:rPr lang="en-US" sz="1400" dirty="0" smtClean="0"/>
              <a:t>|   asparagu-8 &lt;= 0.4</a:t>
            </a:r>
          </a:p>
          <a:p>
            <a:r>
              <a:rPr lang="en-US" sz="1400" dirty="0" smtClean="0"/>
              <a:t>|   |   rich-88 &lt;= 0.36</a:t>
            </a:r>
          </a:p>
          <a:p>
            <a:r>
              <a:rPr lang="en-US" sz="1400" dirty="0" smtClean="0"/>
              <a:t>|   |   |   creami-25 &lt;= 0</a:t>
            </a:r>
          </a:p>
          <a:p>
            <a:r>
              <a:rPr lang="en-US" sz="1400" dirty="0" smtClean="0"/>
              <a:t>|   |   |   |   group-45 &lt;= 0</a:t>
            </a:r>
          </a:p>
          <a:p>
            <a:r>
              <a:rPr lang="en-US" sz="1400" dirty="0" smtClean="0"/>
              <a:t>|   |   |   |   |   bean-12 &lt;= 0</a:t>
            </a:r>
          </a:p>
          <a:p>
            <a:r>
              <a:rPr lang="en-US" sz="1400" dirty="0" smtClean="0"/>
              <a:t>|   |   |   |   |   |   honei-54 &lt;= 0.49: </a:t>
            </a:r>
            <a:r>
              <a:rPr lang="en-US" sz="1400" dirty="0" smtClean="0">
                <a:solidFill>
                  <a:srgbClr val="00B050"/>
                </a:solidFill>
              </a:rPr>
              <a:t>med (278.0/57.0)</a:t>
            </a:r>
          </a:p>
          <a:p>
            <a:r>
              <a:rPr lang="en-US" sz="1400" dirty="0" smtClean="0"/>
              <a:t>|   |   |   |   |   |   honei-54 &gt; 0.49</a:t>
            </a:r>
          </a:p>
          <a:p>
            <a:r>
              <a:rPr lang="en-US" sz="1400" dirty="0" smtClean="0"/>
              <a:t>|   |   |   |   |   |   |   finish-34 &lt;= 0.1: </a:t>
            </a:r>
            <a:r>
              <a:rPr lang="en-US" sz="1400" dirty="0" smtClean="0">
                <a:solidFill>
                  <a:srgbClr val="00B050"/>
                </a:solidFill>
              </a:rPr>
              <a:t>med (4.0)</a:t>
            </a:r>
          </a:p>
          <a:p>
            <a:r>
              <a:rPr lang="en-US" sz="1400" dirty="0" smtClean="0"/>
              <a:t>|   |   |   |   |   |   |   finish-34 &gt; 0.1: </a:t>
            </a:r>
            <a:r>
              <a:rPr lang="en-US" sz="1400" dirty="0" smtClean="0">
                <a:solidFill>
                  <a:srgbClr val="FF0000"/>
                </a:solidFill>
              </a:rPr>
              <a:t>high (6.0/1.0)</a:t>
            </a:r>
          </a:p>
          <a:p>
            <a:r>
              <a:rPr lang="en-US" sz="1400" dirty="0" smtClean="0"/>
              <a:t>|   |   |   |   |   bean-12 &gt; 0</a:t>
            </a:r>
          </a:p>
          <a:p>
            <a:r>
              <a:rPr lang="en-US" sz="1400" dirty="0" smtClean="0"/>
              <a:t>|   |   |   |   |   |   bean-12 &lt;= 0.75</a:t>
            </a:r>
          </a:p>
          <a:p>
            <a:r>
              <a:rPr lang="en-US" sz="1400" dirty="0" smtClean="0"/>
              <a:t>|   |   |   |   |   |   |   fresh-36 &lt;= 0: </a:t>
            </a:r>
            <a:r>
              <a:rPr lang="en-US" sz="1400" dirty="0" smtClean="0">
                <a:solidFill>
                  <a:srgbClr val="00B050"/>
                </a:solidFill>
              </a:rPr>
              <a:t>med (3.0)</a:t>
            </a:r>
          </a:p>
          <a:p>
            <a:r>
              <a:rPr lang="en-US" sz="1400" dirty="0" smtClean="0"/>
              <a:t>|   |   |   |   |   |   |   fresh-36 &gt; 0: </a:t>
            </a:r>
            <a:r>
              <a:rPr lang="en-US" sz="1400" dirty="0" smtClean="0">
                <a:solidFill>
                  <a:srgbClr val="FFC000"/>
                </a:solidFill>
              </a:rPr>
              <a:t>low (2.0)</a:t>
            </a:r>
          </a:p>
          <a:p>
            <a:r>
              <a:rPr lang="en-US" sz="1400" dirty="0" smtClean="0"/>
              <a:t>|   |   |   |   |   |   bean-12 &gt; 0.75: </a:t>
            </a:r>
            <a:r>
              <a:rPr lang="en-US" sz="1400" dirty="0" smtClean="0">
                <a:solidFill>
                  <a:srgbClr val="FFC000"/>
                </a:solidFill>
              </a:rPr>
              <a:t>low (2.0)</a:t>
            </a:r>
          </a:p>
          <a:p>
            <a:r>
              <a:rPr lang="en-US" sz="1400" dirty="0" smtClean="0"/>
              <a:t>|   |   |   |   group-45 &gt; 0</a:t>
            </a:r>
          </a:p>
          <a:p>
            <a:r>
              <a:rPr lang="en-US" sz="1400" dirty="0" smtClean="0"/>
              <a:t>|   |   |   |   |   lime-63 &lt;= 0: </a:t>
            </a:r>
            <a:r>
              <a:rPr lang="en-US" sz="1400" dirty="0" smtClean="0">
                <a:solidFill>
                  <a:srgbClr val="FFC000"/>
                </a:solidFill>
              </a:rPr>
              <a:t>low (5.0)</a:t>
            </a:r>
          </a:p>
          <a:p>
            <a:r>
              <a:rPr lang="en-US" sz="1400" dirty="0" smtClean="0"/>
              <a:t>|   |   |   |   |   lime-63 &gt; 0: </a:t>
            </a:r>
            <a:r>
              <a:rPr lang="en-US" sz="1400" dirty="0" smtClean="0">
                <a:solidFill>
                  <a:srgbClr val="00B050"/>
                </a:solidFill>
              </a:rPr>
              <a:t>med (2.0)</a:t>
            </a:r>
          </a:p>
          <a:p>
            <a:r>
              <a:rPr lang="en-US" sz="1400" dirty="0" smtClean="0"/>
              <a:t>|   |   |   creami-25 &gt; 0</a:t>
            </a:r>
          </a:p>
          <a:p>
            <a:r>
              <a:rPr lang="en-US" sz="1400" dirty="0" smtClean="0"/>
              <a:t>|   |   |   |   melon-68 &lt;= 0: </a:t>
            </a:r>
            <a:r>
              <a:rPr lang="en-US" sz="1400" dirty="0" smtClean="0">
                <a:solidFill>
                  <a:srgbClr val="00B050"/>
                </a:solidFill>
              </a:rPr>
              <a:t>med (8.0/1.0)</a:t>
            </a:r>
          </a:p>
          <a:p>
            <a:r>
              <a:rPr lang="en-US" sz="1400" dirty="0" smtClean="0"/>
              <a:t>|   |   |   |   melon-68 &gt; 0: </a:t>
            </a:r>
            <a:r>
              <a:rPr lang="en-US" sz="1400" dirty="0" smtClean="0">
                <a:solidFill>
                  <a:srgbClr val="FF0000"/>
                </a:solidFill>
              </a:rPr>
              <a:t>high (2.0)</a:t>
            </a:r>
          </a:p>
          <a:p>
            <a:r>
              <a:rPr lang="en-US" sz="1400" dirty="0" smtClean="0"/>
              <a:t>|   |   rich-88 &gt; 0.36</a:t>
            </a:r>
          </a:p>
          <a:p>
            <a:r>
              <a:rPr lang="en-US" sz="1400" dirty="0" smtClean="0"/>
              <a:t>|   |   |   veget-111 &lt;= 0</a:t>
            </a:r>
          </a:p>
          <a:p>
            <a:r>
              <a:rPr lang="en-US" sz="1400" dirty="0" smtClean="0"/>
              <a:t>|   |   |   |   melon-68 &lt;= 0</a:t>
            </a:r>
          </a:p>
          <a:p>
            <a:endParaRPr lang="en-US" sz="1600" dirty="0" smtClean="0"/>
          </a:p>
        </p:txBody>
      </p:sp>
      <p:sp>
        <p:nvSpPr>
          <p:cNvPr id="4" name="Rectangle 3"/>
          <p:cNvSpPr/>
          <p:nvPr/>
        </p:nvSpPr>
        <p:spPr>
          <a:xfrm>
            <a:off x="4724400" y="363915"/>
            <a:ext cx="4419600" cy="6494085"/>
          </a:xfrm>
          <a:prstGeom prst="rect">
            <a:avLst/>
          </a:prstGeom>
        </p:spPr>
        <p:txBody>
          <a:bodyPr wrap="square">
            <a:spAutoFit/>
          </a:bodyPr>
          <a:lstStyle/>
          <a:p>
            <a:r>
              <a:rPr lang="en-US" sz="1600" dirty="0" smtClean="0"/>
              <a:t>|   |   |   |   |   grassi-43 &lt;= 0</a:t>
            </a:r>
          </a:p>
          <a:p>
            <a:r>
              <a:rPr lang="en-US" sz="1600" dirty="0" smtClean="0"/>
              <a:t>|   |   |   |   |   |   sweet-104 &lt;= 0.52</a:t>
            </a:r>
          </a:p>
          <a:p>
            <a:r>
              <a:rPr lang="en-US" sz="1600" dirty="0" smtClean="0"/>
              <a:t>|   |   |   |   |   |   |   lime-63 &lt;= 0</a:t>
            </a:r>
          </a:p>
          <a:p>
            <a:r>
              <a:rPr lang="en-US" sz="1600" dirty="0" smtClean="0"/>
              <a:t>|   |   |   |   |   |   |   |   tropic-109 &lt;= 0: </a:t>
            </a:r>
            <a:r>
              <a:rPr lang="en-US" sz="1600" dirty="0" smtClean="0">
                <a:solidFill>
                  <a:srgbClr val="00B050"/>
                </a:solidFill>
              </a:rPr>
              <a:t>med (10.0)</a:t>
            </a:r>
          </a:p>
          <a:p>
            <a:r>
              <a:rPr lang="en-US" sz="1600" dirty="0" smtClean="0"/>
              <a:t>|   |   |   |   |   |   |   |   tropic-109 &gt; 0: </a:t>
            </a:r>
            <a:r>
              <a:rPr lang="en-US" sz="1600" dirty="0" smtClean="0">
                <a:solidFill>
                  <a:srgbClr val="FF0000"/>
                </a:solidFill>
              </a:rPr>
              <a:t>high (3.0/1.0)</a:t>
            </a:r>
          </a:p>
          <a:p>
            <a:r>
              <a:rPr lang="en-US" sz="1600" dirty="0" smtClean="0"/>
              <a:t>|   |   |   |   |   |   |   lime-63 &gt; 0: </a:t>
            </a:r>
            <a:r>
              <a:rPr lang="en-US" sz="1600" dirty="0" smtClean="0">
                <a:solidFill>
                  <a:srgbClr val="FF0000"/>
                </a:solidFill>
              </a:rPr>
              <a:t>high (3.0/1.0)</a:t>
            </a:r>
          </a:p>
          <a:p>
            <a:r>
              <a:rPr lang="en-US" sz="1600" dirty="0" smtClean="0"/>
              <a:t>|   |   |   |   |   |   sweet-104 &gt; 0.52: </a:t>
            </a:r>
            <a:r>
              <a:rPr lang="en-US" sz="1600" dirty="0" smtClean="0">
                <a:solidFill>
                  <a:srgbClr val="FF0000"/>
                </a:solidFill>
              </a:rPr>
              <a:t>high (2.0)</a:t>
            </a:r>
          </a:p>
          <a:p>
            <a:r>
              <a:rPr lang="en-US" sz="1600" dirty="0" smtClean="0"/>
              <a:t>|   |   |   |   |   grassi-43 &gt; 0: </a:t>
            </a:r>
            <a:r>
              <a:rPr lang="en-US" sz="1600" dirty="0" smtClean="0">
                <a:solidFill>
                  <a:srgbClr val="FF0000"/>
                </a:solidFill>
              </a:rPr>
              <a:t>high (2.0)</a:t>
            </a:r>
          </a:p>
          <a:p>
            <a:r>
              <a:rPr lang="en-US" sz="1600" dirty="0" smtClean="0"/>
              <a:t>|   |   |   |   melon-68 &gt; 0: </a:t>
            </a:r>
            <a:r>
              <a:rPr lang="en-US" sz="1600" dirty="0" smtClean="0">
                <a:solidFill>
                  <a:srgbClr val="FF0000"/>
                </a:solidFill>
              </a:rPr>
              <a:t>high (3.0)</a:t>
            </a:r>
          </a:p>
          <a:p>
            <a:r>
              <a:rPr lang="en-US" sz="1600" dirty="0" smtClean="0"/>
              <a:t>|   |   |   veget-111 &gt; 0</a:t>
            </a:r>
            <a:r>
              <a:rPr lang="en-US" sz="1600" dirty="0" smtClean="0">
                <a:solidFill>
                  <a:srgbClr val="FFC000"/>
                </a:solidFill>
              </a:rPr>
              <a:t>: low (2.0)</a:t>
            </a:r>
          </a:p>
          <a:p>
            <a:r>
              <a:rPr lang="en-US" sz="1600" dirty="0" smtClean="0"/>
              <a:t>|   asparagu-8 &gt; 0.4</a:t>
            </a:r>
          </a:p>
          <a:p>
            <a:r>
              <a:rPr lang="en-US" sz="1600" dirty="0" smtClean="0"/>
              <a:t>|   |   fruit-37 &lt;= 0.05: </a:t>
            </a:r>
            <a:r>
              <a:rPr lang="en-US" sz="1600" dirty="0" smtClean="0">
                <a:solidFill>
                  <a:srgbClr val="FFC000"/>
                </a:solidFill>
              </a:rPr>
              <a:t>low (9.0/2.0)</a:t>
            </a:r>
          </a:p>
          <a:p>
            <a:r>
              <a:rPr lang="en-US" sz="1600" dirty="0" smtClean="0"/>
              <a:t>|   |   fruit-37 &gt; 0.05: </a:t>
            </a:r>
            <a:r>
              <a:rPr lang="en-US" sz="1600" dirty="0" smtClean="0">
                <a:solidFill>
                  <a:srgbClr val="00B050"/>
                </a:solidFill>
              </a:rPr>
              <a:t>med (11.0/2.0)</a:t>
            </a:r>
          </a:p>
          <a:p>
            <a:r>
              <a:rPr lang="en-US" sz="1600" dirty="0" smtClean="0"/>
              <a:t>complex-22 &gt; 0</a:t>
            </a:r>
          </a:p>
          <a:p>
            <a:r>
              <a:rPr lang="en-US" sz="1600" dirty="0" smtClean="0"/>
              <a:t>|   linger-64 &lt;= 0</a:t>
            </a:r>
          </a:p>
          <a:p>
            <a:r>
              <a:rPr lang="en-US" sz="1600" dirty="0" smtClean="0"/>
              <a:t>|   |   herbal-53 &lt;= 0.36</a:t>
            </a:r>
          </a:p>
          <a:p>
            <a:r>
              <a:rPr lang="en-US" sz="1600" dirty="0" smtClean="0"/>
              <a:t>|   |   |   fruit-37 &lt;= 0.17</a:t>
            </a:r>
          </a:p>
          <a:p>
            <a:r>
              <a:rPr lang="en-US" sz="1600" dirty="0" smtClean="0"/>
              <a:t>|   |   |   |   appl-5 &lt;= 0</a:t>
            </a:r>
          </a:p>
          <a:p>
            <a:r>
              <a:rPr lang="en-US" sz="1600" dirty="0" smtClean="0"/>
              <a:t>|   |   |   |   |   eleg-30 &lt;= 0</a:t>
            </a:r>
          </a:p>
          <a:p>
            <a:r>
              <a:rPr lang="en-US" sz="1600" dirty="0" smtClean="0"/>
              <a:t>|   |   |   |   |   |   nectarin-72 &lt;= 0: </a:t>
            </a:r>
            <a:r>
              <a:rPr lang="en-US" sz="1600" dirty="0" smtClean="0">
                <a:solidFill>
                  <a:srgbClr val="00B050"/>
                </a:solidFill>
              </a:rPr>
              <a:t>med (8.0)</a:t>
            </a:r>
          </a:p>
          <a:p>
            <a:r>
              <a:rPr lang="en-US" sz="1600" dirty="0" smtClean="0"/>
              <a:t>|   |   |   |   |   |   nectarin-72 &gt; 0: </a:t>
            </a:r>
            <a:r>
              <a:rPr lang="en-US" sz="1600" dirty="0" smtClean="0">
                <a:solidFill>
                  <a:srgbClr val="FF0000"/>
                </a:solidFill>
              </a:rPr>
              <a:t>high (2.0)</a:t>
            </a:r>
          </a:p>
          <a:p>
            <a:r>
              <a:rPr lang="en-US" sz="1600" dirty="0" smtClean="0"/>
              <a:t>|   |   |   |   |   eleg-30 &gt; 0: </a:t>
            </a:r>
            <a:r>
              <a:rPr lang="en-US" sz="1600" dirty="0" smtClean="0">
                <a:solidFill>
                  <a:srgbClr val="FF0000"/>
                </a:solidFill>
              </a:rPr>
              <a:t>high (2.0)</a:t>
            </a:r>
          </a:p>
          <a:p>
            <a:r>
              <a:rPr lang="en-US" sz="1600" dirty="0" smtClean="0"/>
              <a:t>|   |   |   |   appl-5 &gt; 0: </a:t>
            </a:r>
            <a:r>
              <a:rPr lang="en-US" sz="1600" dirty="0" smtClean="0">
                <a:solidFill>
                  <a:srgbClr val="FF0000"/>
                </a:solidFill>
              </a:rPr>
              <a:t>high (2.0)</a:t>
            </a:r>
          </a:p>
          <a:p>
            <a:r>
              <a:rPr lang="en-US" sz="1600" dirty="0" smtClean="0"/>
              <a:t>|   |   |   fruit-37 &gt; 0.17: </a:t>
            </a:r>
            <a:r>
              <a:rPr lang="en-US" sz="1600" dirty="0" smtClean="0">
                <a:solidFill>
                  <a:srgbClr val="FF0000"/>
                </a:solidFill>
              </a:rPr>
              <a:t>high (5.0)</a:t>
            </a:r>
          </a:p>
          <a:p>
            <a:r>
              <a:rPr lang="en-US" sz="1600" dirty="0" smtClean="0"/>
              <a:t>|   |   herbal-53 &gt; 0.36: </a:t>
            </a:r>
            <a:r>
              <a:rPr lang="en-US" sz="1600" dirty="0" smtClean="0">
                <a:solidFill>
                  <a:srgbClr val="FF0000"/>
                </a:solidFill>
              </a:rPr>
              <a:t>high (3.0)</a:t>
            </a:r>
          </a:p>
          <a:p>
            <a:r>
              <a:rPr lang="en-US" sz="1600" dirty="0" smtClean="0"/>
              <a:t>|   linger-64 &gt; 0: </a:t>
            </a:r>
            <a:r>
              <a:rPr lang="en-US" sz="1600" dirty="0" smtClean="0">
                <a:solidFill>
                  <a:srgbClr val="00B050"/>
                </a:solidFill>
              </a:rPr>
              <a:t>med (2.0)</a:t>
            </a:r>
            <a:endParaRPr lang="en-US" sz="1600" dirty="0">
              <a:solidFill>
                <a:srgbClr val="00B050"/>
              </a:solidFill>
            </a:endParaRPr>
          </a:p>
        </p:txBody>
      </p:sp>
      <p:sp>
        <p:nvSpPr>
          <p:cNvPr id="5" name="Rectangle 4"/>
          <p:cNvSpPr/>
          <p:nvPr/>
        </p:nvSpPr>
        <p:spPr>
          <a:xfrm>
            <a:off x="0" y="0"/>
            <a:ext cx="4648200" cy="1200329"/>
          </a:xfrm>
          <a:prstGeom prst="rect">
            <a:avLst/>
          </a:prstGeom>
        </p:spPr>
        <p:txBody>
          <a:bodyPr wrap="square">
            <a:spAutoFit/>
          </a:bodyPr>
          <a:lstStyle/>
          <a:p>
            <a:r>
              <a:rPr lang="en-US" dirty="0" smtClean="0">
                <a:solidFill>
                  <a:srgbClr val="C00000"/>
                </a:solidFill>
              </a:rPr>
              <a:t>Marlborough SB vintages (1997-2007) &amp; ratings</a:t>
            </a:r>
          </a:p>
          <a:p>
            <a:r>
              <a:rPr lang="en-NZ" dirty="0" smtClean="0">
                <a:solidFill>
                  <a:srgbClr val="FF0000"/>
                </a:solidFill>
              </a:rPr>
              <a:t>J48 </a:t>
            </a:r>
            <a:r>
              <a:rPr lang="en-NZ" i="1" dirty="0" err="1" smtClean="0"/>
              <a:t>creami</a:t>
            </a:r>
            <a:r>
              <a:rPr lang="en-NZ" i="1" dirty="0" smtClean="0"/>
              <a:t> (creamy), bean, </a:t>
            </a:r>
            <a:r>
              <a:rPr lang="en-NZ" i="1" dirty="0" err="1" smtClean="0"/>
              <a:t>honei</a:t>
            </a:r>
            <a:r>
              <a:rPr lang="en-NZ" i="1" dirty="0" smtClean="0"/>
              <a:t> (honey), lime, melon, </a:t>
            </a:r>
            <a:r>
              <a:rPr lang="en-NZ" i="1" dirty="0" err="1" smtClean="0"/>
              <a:t>grassi</a:t>
            </a:r>
            <a:r>
              <a:rPr lang="en-NZ" i="1" dirty="0" smtClean="0"/>
              <a:t> (grassy), sweet, tropic, </a:t>
            </a:r>
            <a:r>
              <a:rPr lang="en-NZ" i="1" u="sng" dirty="0" smtClean="0"/>
              <a:t>nectarine, </a:t>
            </a:r>
            <a:r>
              <a:rPr lang="en-NZ" i="1" u="sng" dirty="0" err="1" smtClean="0"/>
              <a:t>eleg</a:t>
            </a:r>
            <a:r>
              <a:rPr lang="en-NZ" i="1" u="sng" dirty="0" smtClean="0"/>
              <a:t> (elegant), apple, fruit, herbal, and linger</a:t>
            </a:r>
            <a:r>
              <a:rPr lang="en-NZ" i="1" dirty="0" smtClean="0"/>
              <a:t>.</a:t>
            </a:r>
            <a:r>
              <a:rPr lang="en-NZ" dirty="0" smtClean="0">
                <a:solidFill>
                  <a:srgbClr val="FF0000"/>
                </a:solidFill>
              </a:rPr>
              <a:t>  </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7086600" y="762000"/>
            <a:ext cx="1666875" cy="1847850"/>
          </a:xfrm>
          <a:prstGeom prst="rect">
            <a:avLst/>
          </a:prstGeom>
          <a:noFill/>
          <a:ln w="9525">
            <a:noFill/>
            <a:miter lim="800000"/>
            <a:headEnd/>
            <a:tailEnd/>
          </a:ln>
          <a:effectLst/>
        </p:spPr>
      </p:pic>
      <p:sp>
        <p:nvSpPr>
          <p:cNvPr id="2" name="Title 1"/>
          <p:cNvSpPr>
            <a:spLocks noGrp="1"/>
          </p:cNvSpPr>
          <p:nvPr>
            <p:ph type="title"/>
          </p:nvPr>
        </p:nvSpPr>
        <p:spPr>
          <a:xfrm>
            <a:off x="0" y="76200"/>
            <a:ext cx="7086600" cy="1143000"/>
          </a:xfrm>
        </p:spPr>
        <p:txBody>
          <a:bodyPr>
            <a:normAutofit fontScale="90000"/>
          </a:bodyPr>
          <a:lstStyle/>
          <a:p>
            <a:r>
              <a:rPr lang="en-US" dirty="0" smtClean="0"/>
              <a:t>Descriptors-Marlborough </a:t>
            </a:r>
            <a:r>
              <a:rPr lang="en-US" dirty="0" smtClean="0">
                <a:solidFill>
                  <a:srgbClr val="C00000"/>
                </a:solidFill>
              </a:rPr>
              <a:t>SB</a:t>
            </a:r>
            <a:r>
              <a:rPr lang="en-US" dirty="0" smtClean="0"/>
              <a:t> -j48</a:t>
            </a:r>
            <a:endParaRPr lang="en-US" dirty="0"/>
          </a:p>
        </p:txBody>
      </p:sp>
      <p:sp>
        <p:nvSpPr>
          <p:cNvPr id="3" name="Content Placeholder 2"/>
          <p:cNvSpPr>
            <a:spLocks noGrp="1"/>
          </p:cNvSpPr>
          <p:nvPr>
            <p:ph idx="1"/>
          </p:nvPr>
        </p:nvSpPr>
        <p:spPr>
          <a:xfrm>
            <a:off x="0" y="1981200"/>
            <a:ext cx="9144000" cy="4267200"/>
          </a:xfrm>
        </p:spPr>
        <p:txBody>
          <a:bodyPr>
            <a:noAutofit/>
          </a:bodyPr>
          <a:lstStyle/>
          <a:p>
            <a:pPr>
              <a:buNone/>
            </a:pPr>
            <a:r>
              <a:rPr lang="en-US" sz="2400" dirty="0" smtClean="0"/>
              <a:t>bean-12 &gt; 0.75: </a:t>
            </a:r>
            <a:r>
              <a:rPr lang="en-US" sz="2400" dirty="0" smtClean="0">
                <a:solidFill>
                  <a:srgbClr val="FFC000"/>
                </a:solidFill>
              </a:rPr>
              <a:t>low (2.0)</a:t>
            </a:r>
            <a:r>
              <a:rPr lang="en-US" sz="2400" dirty="0" smtClean="0"/>
              <a:t> veget-111 &gt; 0</a:t>
            </a:r>
            <a:r>
              <a:rPr lang="en-US" sz="2400" dirty="0" smtClean="0">
                <a:solidFill>
                  <a:srgbClr val="FFC000"/>
                </a:solidFill>
              </a:rPr>
              <a:t>: low (2.0)</a:t>
            </a:r>
          </a:p>
          <a:p>
            <a:pPr>
              <a:buNone/>
            </a:pPr>
            <a:r>
              <a:rPr lang="en-US" sz="2400" dirty="0" smtClean="0"/>
              <a:t>     fruit-37 &lt;= 0.05: </a:t>
            </a:r>
            <a:r>
              <a:rPr lang="en-US" sz="2400" dirty="0" smtClean="0">
                <a:solidFill>
                  <a:srgbClr val="FFC000"/>
                </a:solidFill>
              </a:rPr>
              <a:t>low (9.0/2.0)</a:t>
            </a:r>
            <a:r>
              <a:rPr lang="en-US" sz="2400" dirty="0" smtClean="0"/>
              <a:t> fresh-36 &gt; 0: </a:t>
            </a:r>
            <a:r>
              <a:rPr lang="en-US" sz="2400" dirty="0" smtClean="0">
                <a:solidFill>
                  <a:srgbClr val="FFC000"/>
                </a:solidFill>
              </a:rPr>
              <a:t>low (2.0) </a:t>
            </a:r>
          </a:p>
          <a:p>
            <a:pPr>
              <a:buNone/>
            </a:pPr>
            <a:r>
              <a:rPr lang="en-US" sz="2400" dirty="0" smtClean="0"/>
              <a:t>honei-54 &lt;= 0.49: </a:t>
            </a:r>
            <a:r>
              <a:rPr lang="en-US" sz="2400" dirty="0" smtClean="0">
                <a:solidFill>
                  <a:srgbClr val="00B050"/>
                </a:solidFill>
              </a:rPr>
              <a:t>med (278.0/57.0) </a:t>
            </a:r>
            <a:r>
              <a:rPr lang="en-US" sz="2400" dirty="0" smtClean="0"/>
              <a:t>finish-34 &lt;= 0.1: </a:t>
            </a:r>
            <a:r>
              <a:rPr lang="en-US" sz="2400" dirty="0" smtClean="0">
                <a:solidFill>
                  <a:srgbClr val="00B050"/>
                </a:solidFill>
              </a:rPr>
              <a:t>med (4.0) </a:t>
            </a:r>
            <a:r>
              <a:rPr lang="en-US" sz="2400" dirty="0" smtClean="0"/>
              <a:t>bean-12 &lt;= 0.75 lime-63 &gt; 0: </a:t>
            </a:r>
            <a:r>
              <a:rPr lang="en-US" sz="2400" dirty="0" smtClean="0">
                <a:solidFill>
                  <a:srgbClr val="00B050"/>
                </a:solidFill>
              </a:rPr>
              <a:t>med (2.0)</a:t>
            </a:r>
            <a:r>
              <a:rPr lang="en-US" sz="2400" dirty="0" smtClean="0"/>
              <a:t> fruit-37 &gt; 0.05: </a:t>
            </a:r>
            <a:r>
              <a:rPr lang="en-US" sz="2400" dirty="0" smtClean="0">
                <a:solidFill>
                  <a:srgbClr val="00B050"/>
                </a:solidFill>
              </a:rPr>
              <a:t>med (11.0/2.0)</a:t>
            </a:r>
            <a:r>
              <a:rPr lang="en-US" sz="2400" dirty="0" smtClean="0"/>
              <a:t> linger-64 &gt; 0: </a:t>
            </a:r>
            <a:r>
              <a:rPr lang="en-US" sz="2400" dirty="0" smtClean="0">
                <a:solidFill>
                  <a:srgbClr val="00B050"/>
                </a:solidFill>
              </a:rPr>
              <a:t>med (2.0)</a:t>
            </a:r>
            <a:endParaRPr lang="en-US" sz="2400" dirty="0" smtClean="0">
              <a:solidFill>
                <a:srgbClr val="FFC000"/>
              </a:solidFill>
            </a:endParaRPr>
          </a:p>
          <a:p>
            <a:pPr>
              <a:buNone/>
            </a:pPr>
            <a:r>
              <a:rPr lang="en-US" sz="2400" dirty="0" smtClean="0"/>
              <a:t>finish-34 &gt; 0.1: </a:t>
            </a:r>
            <a:r>
              <a:rPr lang="en-US" sz="2400" dirty="0" smtClean="0">
                <a:solidFill>
                  <a:srgbClr val="FF0000"/>
                </a:solidFill>
              </a:rPr>
              <a:t>high (6.0/1.0) </a:t>
            </a:r>
            <a:r>
              <a:rPr lang="en-US" sz="2400" dirty="0" smtClean="0"/>
              <a:t>group-45 &gt; 0 creami-25 &gt; 0 melon-68 &gt; 0: </a:t>
            </a:r>
            <a:r>
              <a:rPr lang="en-US" sz="2400" dirty="0" smtClean="0">
                <a:solidFill>
                  <a:srgbClr val="FF0000"/>
                </a:solidFill>
              </a:rPr>
              <a:t>high (2.0)</a:t>
            </a:r>
            <a:r>
              <a:rPr lang="en-US" sz="2400" dirty="0" smtClean="0"/>
              <a:t> tropic-109 &gt; 0: </a:t>
            </a:r>
            <a:r>
              <a:rPr lang="en-US" sz="2400" dirty="0" smtClean="0">
                <a:solidFill>
                  <a:srgbClr val="FF0000"/>
                </a:solidFill>
              </a:rPr>
              <a:t>high (3.0/1.0)</a:t>
            </a:r>
            <a:r>
              <a:rPr lang="en-US" sz="2400" dirty="0" smtClean="0"/>
              <a:t> lime-63 &gt; 0: </a:t>
            </a:r>
            <a:r>
              <a:rPr lang="en-US" sz="2400" dirty="0" smtClean="0">
                <a:solidFill>
                  <a:srgbClr val="FF0000"/>
                </a:solidFill>
              </a:rPr>
              <a:t>high (3.0/1.0)</a:t>
            </a:r>
            <a:r>
              <a:rPr lang="en-US" sz="2400" dirty="0" smtClean="0"/>
              <a:t> sweet-104 &gt; 0.52: </a:t>
            </a:r>
            <a:r>
              <a:rPr lang="en-US" sz="2400" dirty="0" smtClean="0">
                <a:solidFill>
                  <a:srgbClr val="FF0000"/>
                </a:solidFill>
              </a:rPr>
              <a:t>high (2.0)</a:t>
            </a:r>
            <a:r>
              <a:rPr lang="en-US" sz="2400" dirty="0" smtClean="0"/>
              <a:t>grassi-43 &gt; 0: </a:t>
            </a:r>
            <a:r>
              <a:rPr lang="en-US" sz="2400" dirty="0" smtClean="0">
                <a:solidFill>
                  <a:srgbClr val="FF0000"/>
                </a:solidFill>
              </a:rPr>
              <a:t>high (2.0)</a:t>
            </a:r>
            <a:r>
              <a:rPr lang="en-US" sz="2400" dirty="0" smtClean="0"/>
              <a:t> melon-68 &gt; 0: </a:t>
            </a:r>
            <a:r>
              <a:rPr lang="en-US" sz="2400" dirty="0" smtClean="0">
                <a:solidFill>
                  <a:srgbClr val="FF0000"/>
                </a:solidFill>
              </a:rPr>
              <a:t>high (3.0)</a:t>
            </a:r>
            <a:r>
              <a:rPr lang="en-US" sz="2400" dirty="0" smtClean="0"/>
              <a:t> nectarin-72 &gt; 0: </a:t>
            </a:r>
            <a:r>
              <a:rPr lang="en-US" sz="2400" dirty="0" smtClean="0">
                <a:solidFill>
                  <a:srgbClr val="FF0000"/>
                </a:solidFill>
              </a:rPr>
              <a:t>high (2.0)</a:t>
            </a:r>
            <a:r>
              <a:rPr lang="en-US" sz="2400" dirty="0" smtClean="0"/>
              <a:t> eleg-30 &gt; 0: </a:t>
            </a:r>
            <a:r>
              <a:rPr lang="en-US" sz="2400" dirty="0" smtClean="0">
                <a:solidFill>
                  <a:srgbClr val="FF0000"/>
                </a:solidFill>
              </a:rPr>
              <a:t>high (2.0)</a:t>
            </a:r>
            <a:r>
              <a:rPr lang="en-US" sz="2400" dirty="0" smtClean="0"/>
              <a:t>appl-5 &gt; 0: </a:t>
            </a:r>
            <a:r>
              <a:rPr lang="en-US" sz="2400" dirty="0" smtClean="0">
                <a:solidFill>
                  <a:srgbClr val="FF0000"/>
                </a:solidFill>
              </a:rPr>
              <a:t>high (2.0)</a:t>
            </a:r>
            <a:r>
              <a:rPr lang="en-US" sz="2400" dirty="0" smtClean="0"/>
              <a:t>fruit-37 &gt; 0.17: </a:t>
            </a:r>
            <a:r>
              <a:rPr lang="en-US" sz="2400" dirty="0" smtClean="0">
                <a:solidFill>
                  <a:srgbClr val="FF0000"/>
                </a:solidFill>
              </a:rPr>
              <a:t>high (5.0) </a:t>
            </a:r>
            <a:r>
              <a:rPr lang="en-US" sz="2400" dirty="0" smtClean="0"/>
              <a:t>herbal-53 &gt; 0.36: </a:t>
            </a:r>
            <a:r>
              <a:rPr lang="en-US" sz="2400" dirty="0" smtClean="0">
                <a:solidFill>
                  <a:srgbClr val="FF0000"/>
                </a:solidFill>
              </a:rPr>
              <a:t>high (3.0)</a:t>
            </a:r>
            <a:endParaRPr lang="en-US" sz="2400" dirty="0"/>
          </a:p>
        </p:txBody>
      </p:sp>
      <p:cxnSp>
        <p:nvCxnSpPr>
          <p:cNvPr id="5" name="Straight Arrow Connector 4"/>
          <p:cNvCxnSpPr/>
          <p:nvPr/>
        </p:nvCxnSpPr>
        <p:spPr>
          <a:xfrm>
            <a:off x="6934200" y="1295400"/>
            <a:ext cx="1066800" cy="45720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t>
            </a:r>
            <a:r>
              <a:rPr lang="en-NZ" dirty="0" err="1" smtClean="0">
                <a:solidFill>
                  <a:schemeClr val="tx2">
                    <a:lumMod val="60000"/>
                    <a:lumOff val="40000"/>
                  </a:schemeClr>
                </a:solidFill>
              </a:rPr>
              <a:t>terroir</a:t>
            </a:r>
            <a:r>
              <a:rPr lang="en-NZ" dirty="0" smtClean="0"/>
              <a:t>” and “</a:t>
            </a:r>
            <a:r>
              <a:rPr lang="en-NZ" dirty="0" err="1" smtClean="0">
                <a:solidFill>
                  <a:srgbClr val="FF0000"/>
                </a:solidFill>
              </a:rPr>
              <a:t>cultiva</a:t>
            </a:r>
            <a:r>
              <a:rPr lang="en-NZ" dirty="0" smtClean="0"/>
              <a:t>” </a:t>
            </a:r>
            <a:endParaRPr lang="en-NZ" dirty="0"/>
          </a:p>
        </p:txBody>
      </p:sp>
      <p:sp>
        <p:nvSpPr>
          <p:cNvPr id="3" name="Content Placeholder 2"/>
          <p:cNvSpPr>
            <a:spLocks noGrp="1"/>
          </p:cNvSpPr>
          <p:nvPr>
            <p:ph idx="1"/>
          </p:nvPr>
        </p:nvSpPr>
        <p:spPr/>
        <p:txBody>
          <a:bodyPr>
            <a:normAutofit/>
          </a:bodyPr>
          <a:lstStyle/>
          <a:p>
            <a:r>
              <a:rPr lang="en-NZ" b="1" dirty="0"/>
              <a:t>A " </a:t>
            </a:r>
            <a:r>
              <a:rPr lang="en-NZ" b="1" dirty="0" err="1">
                <a:solidFill>
                  <a:schemeClr val="tx2">
                    <a:lumMod val="60000"/>
                    <a:lumOff val="40000"/>
                  </a:schemeClr>
                </a:solidFill>
              </a:rPr>
              <a:t>terroir</a:t>
            </a:r>
            <a:r>
              <a:rPr lang="en-NZ" b="1" dirty="0"/>
              <a:t> " is a group of vineyards (or even vines) from the </a:t>
            </a:r>
            <a:r>
              <a:rPr lang="en-NZ" b="1" dirty="0">
                <a:solidFill>
                  <a:schemeClr val="tx2">
                    <a:lumMod val="60000"/>
                    <a:lumOff val="40000"/>
                  </a:schemeClr>
                </a:solidFill>
              </a:rPr>
              <a:t>same region</a:t>
            </a:r>
            <a:r>
              <a:rPr lang="en-NZ" b="1" dirty="0"/>
              <a:t>, belonging to a </a:t>
            </a:r>
            <a:r>
              <a:rPr lang="en-NZ" b="1" dirty="0">
                <a:solidFill>
                  <a:srgbClr val="C00000"/>
                </a:solidFill>
              </a:rPr>
              <a:t>specific</a:t>
            </a:r>
            <a:r>
              <a:rPr lang="en-NZ" b="1" dirty="0"/>
              <a:t> </a:t>
            </a:r>
            <a:r>
              <a:rPr lang="en-NZ" b="1" dirty="0">
                <a:solidFill>
                  <a:srgbClr val="C00000"/>
                </a:solidFill>
              </a:rPr>
              <a:t>appellation</a:t>
            </a:r>
            <a:r>
              <a:rPr lang="en-NZ" b="1" dirty="0"/>
              <a:t>, and </a:t>
            </a:r>
            <a:r>
              <a:rPr lang="en-NZ" b="1" dirty="0">
                <a:solidFill>
                  <a:srgbClr val="00B050"/>
                </a:solidFill>
              </a:rPr>
              <a:t>sharing the same </a:t>
            </a:r>
            <a:r>
              <a:rPr lang="en-NZ" b="1" dirty="0">
                <a:solidFill>
                  <a:srgbClr val="0070C0"/>
                </a:solidFill>
              </a:rPr>
              <a:t>type of soil</a:t>
            </a:r>
            <a:r>
              <a:rPr lang="en-NZ" b="1" dirty="0">
                <a:solidFill>
                  <a:schemeClr val="tx2">
                    <a:lumMod val="60000"/>
                    <a:lumOff val="40000"/>
                  </a:schemeClr>
                </a:solidFill>
              </a:rPr>
              <a:t>,</a:t>
            </a:r>
            <a:r>
              <a:rPr lang="en-NZ" b="1" dirty="0">
                <a:solidFill>
                  <a:srgbClr val="00B050"/>
                </a:solidFill>
              </a:rPr>
              <a:t> </a:t>
            </a:r>
            <a:r>
              <a:rPr lang="en-NZ" b="1" dirty="0">
                <a:solidFill>
                  <a:srgbClr val="00B0F0"/>
                </a:solidFill>
              </a:rPr>
              <a:t>weather conditions,</a:t>
            </a:r>
            <a:r>
              <a:rPr lang="en-NZ" b="1" dirty="0">
                <a:solidFill>
                  <a:srgbClr val="00B050"/>
                </a:solidFill>
              </a:rPr>
              <a:t> </a:t>
            </a:r>
            <a:r>
              <a:rPr lang="en-NZ" b="1" dirty="0">
                <a:solidFill>
                  <a:srgbClr val="FF0000"/>
                </a:solidFill>
              </a:rPr>
              <a:t>grapes</a:t>
            </a:r>
            <a:r>
              <a:rPr lang="en-NZ" b="1" dirty="0">
                <a:solidFill>
                  <a:srgbClr val="00B050"/>
                </a:solidFill>
              </a:rPr>
              <a:t> </a:t>
            </a:r>
            <a:r>
              <a:rPr lang="en-NZ" b="1" dirty="0">
                <a:solidFill>
                  <a:srgbClr val="002060"/>
                </a:solidFill>
              </a:rPr>
              <a:t>and</a:t>
            </a:r>
            <a:r>
              <a:rPr lang="en-NZ" b="1" dirty="0">
                <a:solidFill>
                  <a:srgbClr val="00B050"/>
                </a:solidFill>
              </a:rPr>
              <a:t> </a:t>
            </a:r>
            <a:r>
              <a:rPr lang="en-NZ" b="1" dirty="0">
                <a:solidFill>
                  <a:srgbClr val="7030A0"/>
                </a:solidFill>
              </a:rPr>
              <a:t>wine making savoir-faire</a:t>
            </a:r>
            <a:r>
              <a:rPr lang="en-NZ" b="1" dirty="0"/>
              <a:t>, which contribute to give its </a:t>
            </a:r>
            <a:r>
              <a:rPr lang="en-NZ" b="1" dirty="0">
                <a:solidFill>
                  <a:schemeClr val="accent2"/>
                </a:solidFill>
              </a:rPr>
              <a:t>specific </a:t>
            </a:r>
            <a:r>
              <a:rPr lang="en-NZ" b="1" dirty="0" smtClean="0">
                <a:solidFill>
                  <a:schemeClr val="accent2"/>
                </a:solidFill>
              </a:rPr>
              <a:t>personality </a:t>
            </a:r>
            <a:r>
              <a:rPr lang="en-NZ" b="1" dirty="0"/>
              <a:t>to </a:t>
            </a:r>
            <a:r>
              <a:rPr lang="en-NZ" b="1" dirty="0" smtClean="0"/>
              <a:t>the wine.</a:t>
            </a:r>
          </a:p>
          <a:p>
            <a:pPr marL="0" indent="0">
              <a:buNone/>
            </a:pPr>
            <a:endParaRPr lang="en-NZ" b="1" dirty="0"/>
          </a:p>
          <a:p>
            <a:pPr marL="0" indent="0">
              <a:buNone/>
            </a:pPr>
            <a:r>
              <a:rPr lang="en-NZ" sz="2800" dirty="0" smtClean="0"/>
              <a:t>http://</a:t>
            </a:r>
            <a:r>
              <a:rPr lang="en-NZ" sz="2800" dirty="0" err="1" smtClean="0"/>
              <a:t>www.terroir-france.com</a:t>
            </a:r>
            <a:r>
              <a:rPr lang="en-NZ" sz="2800" dirty="0" smtClean="0"/>
              <a:t>/</a:t>
            </a:r>
            <a:r>
              <a:rPr lang="en-NZ" sz="2800" dirty="0" err="1" smtClean="0"/>
              <a:t>theclub</a:t>
            </a:r>
            <a:r>
              <a:rPr lang="en-NZ" sz="2800" dirty="0" smtClean="0"/>
              <a:t>/</a:t>
            </a:r>
            <a:r>
              <a:rPr lang="en-NZ" sz="2800" dirty="0" err="1" smtClean="0"/>
              <a:t>meaning.htm</a:t>
            </a:r>
            <a:endParaRPr lang="en-NZ" sz="2800" dirty="0"/>
          </a:p>
        </p:txBody>
      </p:sp>
    </p:spTree>
    <p:extLst>
      <p:ext uri="{BB962C8B-B14F-4D97-AF65-F5344CB8AC3E}">
        <p14:creationId xmlns:p14="http://schemas.microsoft.com/office/powerpoint/2010/main" val="13743464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srcRect/>
          <a:stretch>
            <a:fillRect/>
          </a:stretch>
        </p:blipFill>
        <p:spPr bwMode="auto">
          <a:xfrm>
            <a:off x="3276600" y="2819400"/>
            <a:ext cx="2352675" cy="2608108"/>
          </a:xfrm>
          <a:prstGeom prst="rect">
            <a:avLst/>
          </a:prstGeom>
          <a:noFill/>
          <a:ln w="9525">
            <a:noFill/>
            <a:miter lim="800000"/>
            <a:headEnd/>
            <a:tailEnd/>
          </a:ln>
          <a:effectLst/>
        </p:spPr>
      </p:pic>
      <p:sp>
        <p:nvSpPr>
          <p:cNvPr id="4" name="Rectangle 3"/>
          <p:cNvSpPr/>
          <p:nvPr/>
        </p:nvSpPr>
        <p:spPr>
          <a:xfrm>
            <a:off x="381000" y="2895600"/>
            <a:ext cx="3352800" cy="1477328"/>
          </a:xfrm>
          <a:prstGeom prst="rect">
            <a:avLst/>
          </a:prstGeom>
        </p:spPr>
        <p:txBody>
          <a:bodyPr wrap="square">
            <a:spAutoFit/>
          </a:bodyPr>
          <a:lstStyle/>
          <a:p>
            <a:pPr lvl="0" eaLnBrk="0" fontAlgn="base" hangingPunct="0">
              <a:spcBef>
                <a:spcPct val="0"/>
              </a:spcBef>
              <a:spcAft>
                <a:spcPct val="0"/>
              </a:spcAft>
            </a:pPr>
            <a:r>
              <a:rPr lang="en-NZ" u="sng" dirty="0" err="1" smtClean="0">
                <a:latin typeface="Trebuchet MS" pitchFamily="34" charset="0"/>
                <a:ea typeface="SimSun" pitchFamily="2" charset="-122"/>
                <a:cs typeface="Courier New" pitchFamily="49" charset="0"/>
              </a:rPr>
              <a:t>Waipara</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toast-8 &lt;= 0.26</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citru-3 &lt;= 0: </a:t>
            </a:r>
            <a:r>
              <a:rPr lang="en-NZ" dirty="0" smtClean="0">
                <a:solidFill>
                  <a:srgbClr val="00B050"/>
                </a:solidFill>
                <a:latin typeface="Trebuchet MS" pitchFamily="34" charset="0"/>
                <a:ea typeface="SimSun" pitchFamily="2" charset="-122"/>
                <a:cs typeface="Courier New" pitchFamily="49" charset="0"/>
              </a:rPr>
              <a:t>med (8.0/2.0)</a:t>
            </a:r>
            <a:endParaRPr lang="en-US" sz="3200" dirty="0" smtClean="0">
              <a:solidFill>
                <a:srgbClr val="00B05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citru-3 &gt; 0: </a:t>
            </a:r>
            <a:r>
              <a:rPr lang="en-NZ" dirty="0" smtClean="0">
                <a:solidFill>
                  <a:srgbClr val="FF0000"/>
                </a:solidFill>
                <a:latin typeface="Trebuchet MS" pitchFamily="34" charset="0"/>
                <a:ea typeface="SimSun" pitchFamily="2" charset="-122"/>
                <a:cs typeface="Courier New" pitchFamily="49" charset="0"/>
              </a:rPr>
              <a:t>high (2.0/1.0)</a:t>
            </a:r>
            <a:endParaRPr lang="en-US" sz="3200" dirty="0" smtClean="0">
              <a:solidFill>
                <a:srgbClr val="FF000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toast-8 &gt; 0.26: </a:t>
            </a:r>
            <a:r>
              <a:rPr lang="en-NZ" dirty="0" smtClean="0">
                <a:solidFill>
                  <a:srgbClr val="FF0000"/>
                </a:solidFill>
                <a:latin typeface="Trebuchet MS" pitchFamily="34" charset="0"/>
                <a:ea typeface="SimSun" pitchFamily="2" charset="-122"/>
                <a:cs typeface="Courier New" pitchFamily="49" charset="0"/>
              </a:rPr>
              <a:t>high (3.0)</a:t>
            </a:r>
            <a:endParaRPr lang="en-US" sz="3200" dirty="0" smtClean="0">
              <a:solidFill>
                <a:srgbClr val="FF0000"/>
              </a:solidFill>
              <a:latin typeface="Arial" pitchFamily="34" charset="0"/>
            </a:endParaRPr>
          </a:p>
        </p:txBody>
      </p:sp>
      <p:sp>
        <p:nvSpPr>
          <p:cNvPr id="5" name="Rectangle 4"/>
          <p:cNvSpPr/>
          <p:nvPr/>
        </p:nvSpPr>
        <p:spPr>
          <a:xfrm>
            <a:off x="4572000" y="381000"/>
            <a:ext cx="4038600" cy="2585323"/>
          </a:xfrm>
          <a:prstGeom prst="rect">
            <a:avLst/>
          </a:prstGeom>
        </p:spPr>
        <p:txBody>
          <a:bodyPr wrap="square">
            <a:spAutoFit/>
          </a:bodyPr>
          <a:lstStyle/>
          <a:p>
            <a:pPr lvl="0" fontAlgn="base">
              <a:spcBef>
                <a:spcPct val="0"/>
              </a:spcBef>
              <a:spcAft>
                <a:spcPct val="0"/>
              </a:spcAft>
            </a:pPr>
            <a:r>
              <a:rPr lang="en-NZ" u="sng" dirty="0" err="1" smtClean="0">
                <a:latin typeface="Trebuchet MS" pitchFamily="34" charset="0"/>
                <a:ea typeface="SimSun" pitchFamily="2" charset="-122"/>
                <a:cs typeface="Courier New" pitchFamily="49" charset="0"/>
              </a:rPr>
              <a:t>Gisborne</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sweet-19 &lt;= 0</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spice-18 &lt;= 0</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   appl-1 &lt;= 0.27: </a:t>
            </a:r>
            <a:r>
              <a:rPr lang="en-NZ" dirty="0" smtClean="0">
                <a:solidFill>
                  <a:srgbClr val="00B050"/>
                </a:solidFill>
                <a:latin typeface="Trebuchet MS" pitchFamily="34" charset="0"/>
                <a:ea typeface="SimSun" pitchFamily="2" charset="-122"/>
                <a:cs typeface="Courier New" pitchFamily="49" charset="0"/>
              </a:rPr>
              <a:t>med (28.0/7.0)</a:t>
            </a:r>
            <a:endParaRPr lang="en-US" sz="3200" dirty="0" smtClean="0">
              <a:solidFill>
                <a:srgbClr val="00B05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   appl-1 &gt; 0.27: </a:t>
            </a:r>
            <a:r>
              <a:rPr lang="en-NZ" dirty="0" smtClean="0">
                <a:solidFill>
                  <a:srgbClr val="FF0000"/>
                </a:solidFill>
                <a:latin typeface="Trebuchet MS" pitchFamily="34" charset="0"/>
                <a:ea typeface="SimSun" pitchFamily="2" charset="-122"/>
                <a:cs typeface="Courier New" pitchFamily="49" charset="0"/>
              </a:rPr>
              <a:t>high (2.0)</a:t>
            </a:r>
            <a:endParaRPr lang="en-US" sz="3200" dirty="0" smtClean="0">
              <a:solidFill>
                <a:srgbClr val="FF000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spice-18 &gt; 0: </a:t>
            </a:r>
            <a:r>
              <a:rPr lang="en-NZ" dirty="0" smtClean="0">
                <a:solidFill>
                  <a:srgbClr val="FF0000"/>
                </a:solidFill>
                <a:latin typeface="Trebuchet MS" pitchFamily="34" charset="0"/>
                <a:ea typeface="SimSun" pitchFamily="2" charset="-122"/>
                <a:cs typeface="Courier New" pitchFamily="49" charset="0"/>
              </a:rPr>
              <a:t>high (3.0/2.0)</a:t>
            </a:r>
            <a:endParaRPr lang="en-US" sz="3200" dirty="0" smtClean="0">
              <a:solidFill>
                <a:srgbClr val="FF000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sweet-19 &gt; 0</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vanilla-23 &lt;= 0: </a:t>
            </a:r>
            <a:r>
              <a:rPr lang="en-NZ" dirty="0" smtClean="0">
                <a:solidFill>
                  <a:srgbClr val="00B050"/>
                </a:solidFill>
                <a:latin typeface="Trebuchet MS" pitchFamily="34" charset="0"/>
                <a:ea typeface="SimSun" pitchFamily="2" charset="-122"/>
                <a:cs typeface="Courier New" pitchFamily="49" charset="0"/>
              </a:rPr>
              <a:t>med (3.0)</a:t>
            </a:r>
            <a:endParaRPr lang="en-US" sz="3200" dirty="0" smtClean="0">
              <a:solidFill>
                <a:srgbClr val="00B05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vanilla-23 &gt; 0: </a:t>
            </a:r>
            <a:r>
              <a:rPr lang="en-NZ" dirty="0" smtClean="0">
                <a:solidFill>
                  <a:srgbClr val="FFC000"/>
                </a:solidFill>
                <a:latin typeface="Trebuchet MS" pitchFamily="34" charset="0"/>
                <a:ea typeface="SimSun" pitchFamily="2" charset="-122"/>
                <a:cs typeface="Courier New" pitchFamily="49" charset="0"/>
              </a:rPr>
              <a:t>low (3.0)</a:t>
            </a:r>
          </a:p>
        </p:txBody>
      </p:sp>
      <p:sp>
        <p:nvSpPr>
          <p:cNvPr id="6" name="Rectangle 5"/>
          <p:cNvSpPr/>
          <p:nvPr/>
        </p:nvSpPr>
        <p:spPr>
          <a:xfrm>
            <a:off x="4572000" y="4572000"/>
            <a:ext cx="4572000" cy="1754326"/>
          </a:xfrm>
          <a:prstGeom prst="rect">
            <a:avLst/>
          </a:prstGeom>
        </p:spPr>
        <p:txBody>
          <a:bodyPr>
            <a:spAutoFit/>
          </a:bodyPr>
          <a:lstStyle/>
          <a:p>
            <a:pPr lvl="0" eaLnBrk="0" fontAlgn="base" hangingPunct="0">
              <a:spcBef>
                <a:spcPct val="0"/>
              </a:spcBef>
              <a:spcAft>
                <a:spcPct val="0"/>
              </a:spcAft>
            </a:pPr>
            <a:r>
              <a:rPr lang="en-NZ" u="sng" dirty="0" smtClean="0">
                <a:latin typeface="Trebuchet MS" pitchFamily="34" charset="0"/>
                <a:ea typeface="SimSun" pitchFamily="2" charset="-122"/>
                <a:cs typeface="Courier New" pitchFamily="49" charset="0"/>
              </a:rPr>
              <a:t>Hawke’s Bay</a:t>
            </a:r>
            <a:endParaRPr lang="en-US" sz="3200" dirty="0" smtClean="0">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   |   |   honei-17 &gt; 0: </a:t>
            </a:r>
            <a:r>
              <a:rPr lang="en-NZ" dirty="0" smtClean="0">
                <a:solidFill>
                  <a:srgbClr val="FF0000"/>
                </a:solidFill>
                <a:latin typeface="Trebuchet MS" pitchFamily="34" charset="0"/>
                <a:ea typeface="SimSun" pitchFamily="2" charset="-122"/>
                <a:cs typeface="Courier New" pitchFamily="49" charset="0"/>
              </a:rPr>
              <a:t>high (2.0)</a:t>
            </a:r>
            <a:endParaRPr lang="en-US" sz="3200" dirty="0" smtClean="0">
              <a:solidFill>
                <a:srgbClr val="FF000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   |   creami-9 &gt; 0: </a:t>
            </a:r>
            <a:r>
              <a:rPr lang="en-NZ" dirty="0" smtClean="0">
                <a:solidFill>
                  <a:srgbClr val="FF0000"/>
                </a:solidFill>
                <a:latin typeface="Trebuchet MS" pitchFamily="34" charset="0"/>
                <a:ea typeface="SimSun" pitchFamily="2" charset="-122"/>
                <a:cs typeface="Courier New" pitchFamily="49" charset="0"/>
              </a:rPr>
              <a:t>high (2.0)</a:t>
            </a:r>
            <a:endParaRPr lang="en-US" sz="3200" dirty="0" smtClean="0">
              <a:solidFill>
                <a:srgbClr val="FF000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   orang-23 &gt; 0: </a:t>
            </a:r>
            <a:r>
              <a:rPr lang="en-NZ" dirty="0" smtClean="0">
                <a:solidFill>
                  <a:srgbClr val="FF0000"/>
                </a:solidFill>
                <a:latin typeface="Trebuchet MS" pitchFamily="34" charset="0"/>
                <a:ea typeface="SimSun" pitchFamily="2" charset="-122"/>
                <a:cs typeface="Courier New" pitchFamily="49" charset="0"/>
              </a:rPr>
              <a:t>high (3.0)</a:t>
            </a:r>
            <a:endParaRPr lang="en-US" sz="3200" dirty="0" smtClean="0">
              <a:solidFill>
                <a:srgbClr val="FF000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   ripe-28 &gt; 0.23: </a:t>
            </a:r>
            <a:r>
              <a:rPr lang="en-NZ" dirty="0" smtClean="0">
                <a:solidFill>
                  <a:srgbClr val="00B050"/>
                </a:solidFill>
                <a:latin typeface="Trebuchet MS" pitchFamily="34" charset="0"/>
                <a:ea typeface="SimSun" pitchFamily="2" charset="-122"/>
                <a:cs typeface="Courier New" pitchFamily="49" charset="0"/>
              </a:rPr>
              <a:t>med (8.0/1.0)</a:t>
            </a:r>
            <a:endParaRPr lang="en-US" sz="3200" dirty="0" smtClean="0">
              <a:solidFill>
                <a:srgbClr val="00B050"/>
              </a:solidFill>
              <a:latin typeface="Arial" pitchFamily="34" charset="0"/>
            </a:endParaRPr>
          </a:p>
          <a:p>
            <a:pPr lvl="0" eaLnBrk="0" fontAlgn="base" hangingPunct="0">
              <a:spcBef>
                <a:spcPct val="0"/>
              </a:spcBef>
              <a:spcAft>
                <a:spcPct val="0"/>
              </a:spcAft>
            </a:pPr>
            <a:r>
              <a:rPr lang="en-NZ" dirty="0" smtClean="0">
                <a:latin typeface="Trebuchet MS" pitchFamily="34" charset="0"/>
                <a:ea typeface="SimSun" pitchFamily="2" charset="-122"/>
                <a:cs typeface="Courier New" pitchFamily="49" charset="0"/>
              </a:rPr>
              <a:t>lime-19 &gt; 0: </a:t>
            </a:r>
            <a:r>
              <a:rPr lang="en-NZ" dirty="0" smtClean="0">
                <a:solidFill>
                  <a:srgbClr val="00B050"/>
                </a:solidFill>
                <a:latin typeface="Trebuchet MS" pitchFamily="34" charset="0"/>
                <a:ea typeface="SimSun" pitchFamily="2" charset="-122"/>
                <a:cs typeface="Courier New" pitchFamily="49" charset="0"/>
              </a:rPr>
              <a:t>med (6.0/1.0)</a:t>
            </a:r>
          </a:p>
        </p:txBody>
      </p:sp>
      <p:sp>
        <p:nvSpPr>
          <p:cNvPr id="7" name="Title 6"/>
          <p:cNvSpPr>
            <a:spLocks noGrp="1"/>
          </p:cNvSpPr>
          <p:nvPr>
            <p:ph type="title"/>
          </p:nvPr>
        </p:nvSpPr>
        <p:spPr>
          <a:xfrm>
            <a:off x="533400" y="762000"/>
            <a:ext cx="3810000" cy="1143000"/>
          </a:xfrm>
        </p:spPr>
        <p:txBody>
          <a:bodyPr>
            <a:normAutofit fontScale="90000"/>
          </a:bodyPr>
          <a:lstStyle/>
          <a:p>
            <a:r>
              <a:rPr lang="en-US" dirty="0" smtClean="0"/>
              <a:t>NZ </a:t>
            </a:r>
            <a:r>
              <a:rPr lang="en-US" dirty="0" smtClean="0">
                <a:solidFill>
                  <a:srgbClr val="00B050"/>
                </a:solidFill>
              </a:rPr>
              <a:t>Chardonnay </a:t>
            </a:r>
            <a:r>
              <a:rPr lang="en-US" dirty="0" smtClean="0"/>
              <a:t>descriptors</a:t>
            </a:r>
            <a:endParaRPr lang="en-US" dirty="0"/>
          </a:p>
        </p:txBody>
      </p:sp>
      <p:cxnSp>
        <p:nvCxnSpPr>
          <p:cNvPr id="10" name="Straight Arrow Connector 9"/>
          <p:cNvCxnSpPr/>
          <p:nvPr/>
        </p:nvCxnSpPr>
        <p:spPr>
          <a:xfrm>
            <a:off x="3810000" y="3886200"/>
            <a:ext cx="1066800" cy="228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5334000" y="3048000"/>
            <a:ext cx="990600" cy="609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a:off x="5105400" y="3886200"/>
            <a:ext cx="990600" cy="609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Point based</a:t>
            </a:r>
            <a:endParaRPr lang="en-NZ"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447799"/>
            <a:ext cx="3810000" cy="4152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1119187"/>
            <a:ext cx="1649263"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4000" y="1270041"/>
            <a:ext cx="3200400" cy="530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9800" y="4648200"/>
            <a:ext cx="3038475" cy="189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93911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NZ_Wineries_appallations.jpg"/>
          <p:cNvPicPr>
            <a:picLocks noChangeAspect="1"/>
          </p:cNvPicPr>
          <p:nvPr/>
        </p:nvPicPr>
        <p:blipFill>
          <a:blip r:embed="rId3" cstate="print"/>
          <a:stretch>
            <a:fillRect/>
          </a:stretch>
        </p:blipFill>
        <p:spPr>
          <a:xfrm>
            <a:off x="-381000" y="1254604"/>
            <a:ext cx="6656293" cy="5143499"/>
          </a:xfrm>
          <a:prstGeom prst="rect">
            <a:avLst/>
          </a:prstGeom>
        </p:spPr>
      </p:pic>
      <p:pic>
        <p:nvPicPr>
          <p:cNvPr id="8" name="Picture 7" descr="NZ_Wineries_air_frost.jpg"/>
          <p:cNvPicPr>
            <a:picLocks noChangeAspect="1"/>
          </p:cNvPicPr>
          <p:nvPr/>
        </p:nvPicPr>
        <p:blipFill>
          <a:blip r:embed="rId4" cstate="print"/>
          <a:stretch>
            <a:fillRect/>
          </a:stretch>
        </p:blipFill>
        <p:spPr>
          <a:xfrm>
            <a:off x="5708069" y="4495801"/>
            <a:ext cx="3254187" cy="2514599"/>
          </a:xfrm>
          <a:prstGeom prst="rect">
            <a:avLst/>
          </a:prstGeom>
        </p:spPr>
      </p:pic>
      <p:sp>
        <p:nvSpPr>
          <p:cNvPr id="3" name="Title 2"/>
          <p:cNvSpPr>
            <a:spLocks noGrp="1"/>
          </p:cNvSpPr>
          <p:nvPr>
            <p:ph type="title"/>
          </p:nvPr>
        </p:nvSpPr>
        <p:spPr>
          <a:xfrm>
            <a:off x="217393" y="503238"/>
            <a:ext cx="6019800" cy="639762"/>
          </a:xfrm>
        </p:spPr>
        <p:txBody>
          <a:bodyPr>
            <a:normAutofit fontScale="90000"/>
          </a:bodyPr>
          <a:lstStyle/>
          <a:p>
            <a:r>
              <a:rPr lang="en-NZ" dirty="0" smtClean="0"/>
              <a:t>Polygon based </a:t>
            </a:r>
            <a:br>
              <a:rPr lang="en-NZ" dirty="0" smtClean="0"/>
            </a:br>
            <a:r>
              <a:rPr lang="en-NZ" dirty="0" smtClean="0"/>
              <a:t>@ the regional scale </a:t>
            </a:r>
            <a:endParaRPr lang="en-NZ" dirty="0"/>
          </a:p>
        </p:txBody>
      </p:sp>
      <p:pic>
        <p:nvPicPr>
          <p:cNvPr id="5" name="Picture 4" descr="nz growing degree days.bmp"/>
          <p:cNvPicPr>
            <a:picLocks noChangeAspect="1"/>
          </p:cNvPicPr>
          <p:nvPr/>
        </p:nvPicPr>
        <p:blipFill>
          <a:blip r:embed="rId5" cstate="print"/>
          <a:stretch>
            <a:fillRect/>
          </a:stretch>
        </p:blipFill>
        <p:spPr>
          <a:xfrm>
            <a:off x="5715000" y="-81592"/>
            <a:ext cx="3352800" cy="2672392"/>
          </a:xfrm>
          <a:prstGeom prst="rect">
            <a:avLst/>
          </a:prstGeom>
        </p:spPr>
      </p:pic>
      <p:pic>
        <p:nvPicPr>
          <p:cNvPr id="6" name="Picture 5" descr="NZ_Wineries_rainfall.jpg"/>
          <p:cNvPicPr>
            <a:picLocks noChangeAspect="1"/>
          </p:cNvPicPr>
          <p:nvPr/>
        </p:nvPicPr>
        <p:blipFill>
          <a:blip r:embed="rId6" cstate="print"/>
          <a:stretch>
            <a:fillRect/>
          </a:stretch>
        </p:blipFill>
        <p:spPr>
          <a:xfrm>
            <a:off x="5708070" y="2116282"/>
            <a:ext cx="3276600" cy="2531918"/>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_2000.jpg"/>
          <p:cNvPicPr>
            <a:picLocks noChangeAspect="1"/>
          </p:cNvPicPr>
          <p:nvPr/>
        </p:nvPicPr>
        <p:blipFill>
          <a:blip r:embed="rId3" cstate="print"/>
          <a:stretch>
            <a:fillRect/>
          </a:stretch>
        </p:blipFill>
        <p:spPr>
          <a:xfrm>
            <a:off x="-228600" y="0"/>
            <a:ext cx="5423647" cy="4191000"/>
          </a:xfrm>
          <a:prstGeom prst="rect">
            <a:avLst/>
          </a:prstGeom>
        </p:spPr>
      </p:pic>
      <p:grpSp>
        <p:nvGrpSpPr>
          <p:cNvPr id="2" name="Group 1"/>
          <p:cNvGrpSpPr/>
          <p:nvPr/>
        </p:nvGrpSpPr>
        <p:grpSpPr>
          <a:xfrm>
            <a:off x="0" y="1295400"/>
            <a:ext cx="9525000" cy="5562600"/>
            <a:chOff x="0" y="1295400"/>
            <a:chExt cx="9525000" cy="5562600"/>
          </a:xfrm>
        </p:grpSpPr>
        <p:pic>
          <p:nvPicPr>
            <p:cNvPr id="5" name="Picture 4" descr="REd_2001.jpg"/>
            <p:cNvPicPr>
              <a:picLocks noChangeAspect="1"/>
            </p:cNvPicPr>
            <p:nvPr/>
          </p:nvPicPr>
          <p:blipFill>
            <a:blip r:embed="rId4" cstate="print"/>
            <a:stretch>
              <a:fillRect/>
            </a:stretch>
          </p:blipFill>
          <p:spPr>
            <a:xfrm>
              <a:off x="0" y="4114800"/>
              <a:ext cx="1981200" cy="1530927"/>
            </a:xfrm>
            <a:prstGeom prst="rect">
              <a:avLst/>
            </a:prstGeom>
          </p:spPr>
        </p:pic>
        <p:pic>
          <p:nvPicPr>
            <p:cNvPr id="6" name="Picture 5" descr="REd_2002.jpg"/>
            <p:cNvPicPr>
              <a:picLocks noChangeAspect="1"/>
            </p:cNvPicPr>
            <p:nvPr/>
          </p:nvPicPr>
          <p:blipFill>
            <a:blip r:embed="rId5" cstate="print"/>
            <a:stretch>
              <a:fillRect/>
            </a:stretch>
          </p:blipFill>
          <p:spPr>
            <a:xfrm>
              <a:off x="1143000" y="4800600"/>
              <a:ext cx="1752600" cy="1354282"/>
            </a:xfrm>
            <a:prstGeom prst="rect">
              <a:avLst/>
            </a:prstGeom>
          </p:spPr>
        </p:pic>
        <p:pic>
          <p:nvPicPr>
            <p:cNvPr id="7" name="Picture 6" descr="REd_2003.jpg"/>
            <p:cNvPicPr>
              <a:picLocks noChangeAspect="1"/>
            </p:cNvPicPr>
            <p:nvPr/>
          </p:nvPicPr>
          <p:blipFill>
            <a:blip r:embed="rId6" cstate="print"/>
            <a:stretch>
              <a:fillRect/>
            </a:stretch>
          </p:blipFill>
          <p:spPr>
            <a:xfrm>
              <a:off x="2209800" y="5486401"/>
              <a:ext cx="1775012" cy="1371599"/>
            </a:xfrm>
            <a:prstGeom prst="rect">
              <a:avLst/>
            </a:prstGeom>
          </p:spPr>
        </p:pic>
        <p:pic>
          <p:nvPicPr>
            <p:cNvPr id="13" name="Picture 12" descr="REd_2004.jpg"/>
            <p:cNvPicPr>
              <a:picLocks noChangeAspect="1"/>
            </p:cNvPicPr>
            <p:nvPr/>
          </p:nvPicPr>
          <p:blipFill>
            <a:blip r:embed="rId7" cstate="print"/>
            <a:stretch>
              <a:fillRect/>
            </a:stretch>
          </p:blipFill>
          <p:spPr>
            <a:xfrm>
              <a:off x="3429000" y="4648200"/>
              <a:ext cx="2057400" cy="1589809"/>
            </a:xfrm>
            <a:prstGeom prst="rect">
              <a:avLst/>
            </a:prstGeom>
          </p:spPr>
        </p:pic>
        <p:pic>
          <p:nvPicPr>
            <p:cNvPr id="9" name="Picture 8" descr="REd_2005.jpg"/>
            <p:cNvPicPr>
              <a:picLocks noChangeAspect="1"/>
            </p:cNvPicPr>
            <p:nvPr/>
          </p:nvPicPr>
          <p:blipFill>
            <a:blip r:embed="rId8" cstate="print"/>
            <a:stretch>
              <a:fillRect/>
            </a:stretch>
          </p:blipFill>
          <p:spPr>
            <a:xfrm>
              <a:off x="4953000" y="4980709"/>
              <a:ext cx="2429435" cy="1877291"/>
            </a:xfrm>
            <a:prstGeom prst="rect">
              <a:avLst/>
            </a:prstGeom>
          </p:spPr>
        </p:pic>
        <p:pic>
          <p:nvPicPr>
            <p:cNvPr id="11" name="Picture 10" descr="REd_2007.jpg"/>
            <p:cNvPicPr>
              <a:picLocks noChangeAspect="1"/>
            </p:cNvPicPr>
            <p:nvPr/>
          </p:nvPicPr>
          <p:blipFill>
            <a:blip r:embed="rId9" cstate="print"/>
            <a:stretch>
              <a:fillRect/>
            </a:stretch>
          </p:blipFill>
          <p:spPr>
            <a:xfrm>
              <a:off x="6553200" y="3429000"/>
              <a:ext cx="2971800" cy="2296391"/>
            </a:xfrm>
            <a:prstGeom prst="rect">
              <a:avLst/>
            </a:prstGeom>
          </p:spPr>
        </p:pic>
        <p:pic>
          <p:nvPicPr>
            <p:cNvPr id="3" name="Picture 2" descr="REd_2008.jpg"/>
            <p:cNvPicPr>
              <a:picLocks noChangeAspect="1"/>
            </p:cNvPicPr>
            <p:nvPr/>
          </p:nvPicPr>
          <p:blipFill>
            <a:blip r:embed="rId10" cstate="print"/>
            <a:stretch>
              <a:fillRect/>
            </a:stretch>
          </p:blipFill>
          <p:spPr>
            <a:xfrm>
              <a:off x="6382870" y="1295400"/>
              <a:ext cx="2761130" cy="21336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hite_2000.jpg"/>
          <p:cNvPicPr>
            <a:picLocks noChangeAspect="1"/>
          </p:cNvPicPr>
          <p:nvPr/>
        </p:nvPicPr>
        <p:blipFill>
          <a:blip r:embed="rId3" cstate="print"/>
          <a:stretch>
            <a:fillRect/>
          </a:stretch>
        </p:blipFill>
        <p:spPr>
          <a:xfrm>
            <a:off x="-228600" y="2590800"/>
            <a:ext cx="4953000" cy="3827318"/>
          </a:xfrm>
          <a:prstGeom prst="rect">
            <a:avLst/>
          </a:prstGeom>
        </p:spPr>
      </p:pic>
      <p:grpSp>
        <p:nvGrpSpPr>
          <p:cNvPr id="11" name="Group 10"/>
          <p:cNvGrpSpPr/>
          <p:nvPr/>
        </p:nvGrpSpPr>
        <p:grpSpPr>
          <a:xfrm>
            <a:off x="-228600" y="381000"/>
            <a:ext cx="9372600" cy="4426527"/>
            <a:chOff x="-228600" y="381000"/>
            <a:chExt cx="9372600" cy="4426527"/>
          </a:xfrm>
        </p:grpSpPr>
        <p:pic>
          <p:nvPicPr>
            <p:cNvPr id="4" name="Picture 3" descr="white_2001.jpg"/>
            <p:cNvPicPr>
              <a:picLocks noChangeAspect="1"/>
            </p:cNvPicPr>
            <p:nvPr/>
          </p:nvPicPr>
          <p:blipFill>
            <a:blip r:embed="rId4" cstate="print"/>
            <a:stretch>
              <a:fillRect/>
            </a:stretch>
          </p:blipFill>
          <p:spPr>
            <a:xfrm>
              <a:off x="-228600" y="381000"/>
              <a:ext cx="2057400" cy="1589809"/>
            </a:xfrm>
            <a:prstGeom prst="rect">
              <a:avLst/>
            </a:prstGeom>
          </p:spPr>
        </p:pic>
        <p:pic>
          <p:nvPicPr>
            <p:cNvPr id="5" name="Picture 4" descr="white_2002.jpg"/>
            <p:cNvPicPr>
              <a:picLocks noChangeAspect="1"/>
            </p:cNvPicPr>
            <p:nvPr/>
          </p:nvPicPr>
          <p:blipFill>
            <a:blip r:embed="rId5" cstate="print"/>
            <a:stretch>
              <a:fillRect/>
            </a:stretch>
          </p:blipFill>
          <p:spPr>
            <a:xfrm>
              <a:off x="1228164" y="381000"/>
              <a:ext cx="1972236" cy="1524000"/>
            </a:xfrm>
            <a:prstGeom prst="rect">
              <a:avLst/>
            </a:prstGeom>
          </p:spPr>
        </p:pic>
        <p:pic>
          <p:nvPicPr>
            <p:cNvPr id="2" name="Picture 1" descr="white_2008.jpg"/>
            <p:cNvPicPr>
              <a:picLocks noChangeAspect="1"/>
            </p:cNvPicPr>
            <p:nvPr/>
          </p:nvPicPr>
          <p:blipFill>
            <a:blip r:embed="rId6" cstate="print"/>
            <a:stretch>
              <a:fillRect/>
            </a:stretch>
          </p:blipFill>
          <p:spPr>
            <a:xfrm>
              <a:off x="7162800" y="3276600"/>
              <a:ext cx="1981200" cy="1530927"/>
            </a:xfrm>
            <a:prstGeom prst="rect">
              <a:avLst/>
            </a:prstGeom>
          </p:spPr>
        </p:pic>
        <p:pic>
          <p:nvPicPr>
            <p:cNvPr id="6" name="Picture 5" descr="white_2003.jpg"/>
            <p:cNvPicPr>
              <a:picLocks noChangeAspect="1"/>
            </p:cNvPicPr>
            <p:nvPr/>
          </p:nvPicPr>
          <p:blipFill>
            <a:blip r:embed="rId7" cstate="print"/>
            <a:stretch>
              <a:fillRect/>
            </a:stretch>
          </p:blipFill>
          <p:spPr>
            <a:xfrm>
              <a:off x="2577353" y="381000"/>
              <a:ext cx="2070847" cy="1600200"/>
            </a:xfrm>
            <a:prstGeom prst="rect">
              <a:avLst/>
            </a:prstGeom>
          </p:spPr>
        </p:pic>
        <p:pic>
          <p:nvPicPr>
            <p:cNvPr id="10" name="Picture 9" descr="white_2007.jpg"/>
            <p:cNvPicPr>
              <a:picLocks noChangeAspect="1"/>
            </p:cNvPicPr>
            <p:nvPr/>
          </p:nvPicPr>
          <p:blipFill>
            <a:blip r:embed="rId8" cstate="print"/>
            <a:stretch>
              <a:fillRect/>
            </a:stretch>
          </p:blipFill>
          <p:spPr>
            <a:xfrm>
              <a:off x="7270377" y="1905000"/>
              <a:ext cx="1873623" cy="1447799"/>
            </a:xfrm>
            <a:prstGeom prst="rect">
              <a:avLst/>
            </a:prstGeom>
          </p:spPr>
        </p:pic>
        <p:pic>
          <p:nvPicPr>
            <p:cNvPr id="7" name="Picture 6" descr="white_2004.jpg"/>
            <p:cNvPicPr>
              <a:picLocks noChangeAspect="1"/>
            </p:cNvPicPr>
            <p:nvPr/>
          </p:nvPicPr>
          <p:blipFill>
            <a:blip r:embed="rId9" cstate="print"/>
            <a:stretch>
              <a:fillRect/>
            </a:stretch>
          </p:blipFill>
          <p:spPr>
            <a:xfrm>
              <a:off x="3962400" y="457200"/>
              <a:ext cx="1981200" cy="1530928"/>
            </a:xfrm>
            <a:prstGeom prst="rect">
              <a:avLst/>
            </a:prstGeom>
          </p:spPr>
        </p:pic>
        <p:pic>
          <p:nvPicPr>
            <p:cNvPr id="8" name="Picture 7" descr="white_2005.jpg"/>
            <p:cNvPicPr>
              <a:picLocks noChangeAspect="1"/>
            </p:cNvPicPr>
            <p:nvPr/>
          </p:nvPicPr>
          <p:blipFill>
            <a:blip r:embed="rId10" cstate="print"/>
            <a:stretch>
              <a:fillRect/>
            </a:stretch>
          </p:blipFill>
          <p:spPr>
            <a:xfrm>
              <a:off x="5410200" y="457200"/>
              <a:ext cx="1981200" cy="1530927"/>
            </a:xfrm>
            <a:prstGeom prst="rect">
              <a:avLst/>
            </a:prstGeom>
          </p:spPr>
        </p:pic>
        <p:pic>
          <p:nvPicPr>
            <p:cNvPr id="9" name="Picture 8" descr="white_2006.jpg"/>
            <p:cNvPicPr>
              <a:picLocks noChangeAspect="1"/>
            </p:cNvPicPr>
            <p:nvPr/>
          </p:nvPicPr>
          <p:blipFill>
            <a:blip r:embed="rId11" cstate="print"/>
            <a:stretch>
              <a:fillRect/>
            </a:stretch>
          </p:blipFill>
          <p:spPr>
            <a:xfrm>
              <a:off x="6858000" y="533400"/>
              <a:ext cx="1828800" cy="1413163"/>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Polygon based</a:t>
            </a:r>
            <a:endParaRPr lang="en-US" dirty="0"/>
          </a:p>
        </p:txBody>
      </p:sp>
      <p:sp>
        <p:nvSpPr>
          <p:cNvPr id="4" name="Content Placeholder 3"/>
          <p:cNvSpPr>
            <a:spLocks noGrp="1"/>
          </p:cNvSpPr>
          <p:nvPr>
            <p:ph sz="half" idx="1"/>
          </p:nvPr>
        </p:nvSpPr>
        <p:spPr>
          <a:xfrm>
            <a:off x="0" y="1295400"/>
            <a:ext cx="2971800" cy="4525963"/>
          </a:xfrm>
        </p:spPr>
        <p:txBody>
          <a:bodyPr>
            <a:noAutofit/>
          </a:bodyPr>
          <a:lstStyle/>
          <a:p>
            <a:pPr>
              <a:buFont typeface="+mj-lt"/>
              <a:buAutoNum type="arabicPeriod"/>
            </a:pPr>
            <a:r>
              <a:rPr lang="en-GB" sz="1400" dirty="0"/>
              <a:t>Rainfall</a:t>
            </a:r>
            <a:endParaRPr lang="en-NZ" sz="1400" dirty="0"/>
          </a:p>
          <a:p>
            <a:pPr>
              <a:buFont typeface="+mj-lt"/>
              <a:buAutoNum type="arabicPeriod"/>
            </a:pPr>
            <a:r>
              <a:rPr lang="en-GB" sz="1400" dirty="0"/>
              <a:t>Mean Air Temperature</a:t>
            </a:r>
            <a:endParaRPr lang="en-NZ" sz="1400" dirty="0"/>
          </a:p>
          <a:p>
            <a:pPr>
              <a:buFont typeface="+mj-lt"/>
              <a:buAutoNum type="arabicPeriod"/>
            </a:pPr>
            <a:r>
              <a:rPr lang="en-GB" sz="1400" dirty="0"/>
              <a:t>Extreme Maximum Air Temperature</a:t>
            </a:r>
            <a:endParaRPr lang="en-NZ" sz="1400" dirty="0"/>
          </a:p>
          <a:p>
            <a:pPr>
              <a:buFont typeface="+mj-lt"/>
              <a:buAutoNum type="arabicPeriod"/>
            </a:pPr>
            <a:r>
              <a:rPr lang="en-GB" sz="1400" dirty="0"/>
              <a:t>Mean </a:t>
            </a:r>
            <a:r>
              <a:rPr lang="en-GB" sz="1400" dirty="0" err="1"/>
              <a:t>20cc</a:t>
            </a:r>
            <a:r>
              <a:rPr lang="en-GB" sz="1400" dirty="0"/>
              <a:t> Earth Temperature</a:t>
            </a:r>
            <a:endParaRPr lang="en-NZ" sz="1400" dirty="0"/>
          </a:p>
          <a:p>
            <a:pPr>
              <a:buFont typeface="+mj-lt"/>
              <a:buAutoNum type="arabicPeriod"/>
            </a:pPr>
            <a:r>
              <a:rPr lang="en-GB" sz="1400" dirty="0"/>
              <a:t>Mean </a:t>
            </a:r>
            <a:r>
              <a:rPr lang="en-GB" sz="1400" dirty="0" err="1"/>
              <a:t>20cc</a:t>
            </a:r>
            <a:r>
              <a:rPr lang="en-GB" sz="1400" dirty="0"/>
              <a:t> Earth Temperature</a:t>
            </a:r>
            <a:endParaRPr lang="en-NZ" sz="1400" dirty="0"/>
          </a:p>
          <a:p>
            <a:pPr>
              <a:buFont typeface="+mj-lt"/>
              <a:buAutoNum type="arabicPeriod"/>
            </a:pPr>
            <a:r>
              <a:rPr lang="en-GB" sz="1400" dirty="0"/>
              <a:t>Mean Vapour pressure</a:t>
            </a:r>
            <a:endParaRPr lang="en-NZ" sz="1400" dirty="0"/>
          </a:p>
          <a:p>
            <a:pPr>
              <a:buFont typeface="+mj-lt"/>
              <a:buAutoNum type="arabicPeriod"/>
            </a:pPr>
            <a:r>
              <a:rPr lang="en-GB" sz="1400" dirty="0"/>
              <a:t>Growing degree days (</a:t>
            </a:r>
            <a:r>
              <a:rPr lang="en-GB" sz="1400" dirty="0" err="1"/>
              <a:t>GDD</a:t>
            </a:r>
            <a:r>
              <a:rPr lang="en-GB" sz="1400" dirty="0"/>
              <a:t>)</a:t>
            </a:r>
            <a:endParaRPr lang="en-NZ" sz="1400" dirty="0"/>
          </a:p>
          <a:p>
            <a:pPr>
              <a:buFont typeface="+mj-lt"/>
              <a:buAutoNum type="arabicPeriod"/>
            </a:pPr>
            <a:r>
              <a:rPr lang="en-GB" sz="1400" dirty="0"/>
              <a:t>Days of Snow</a:t>
            </a:r>
            <a:endParaRPr lang="en-NZ" sz="1400" dirty="0"/>
          </a:p>
          <a:p>
            <a:pPr>
              <a:buFont typeface="+mj-lt"/>
              <a:buAutoNum type="arabicPeriod"/>
            </a:pPr>
            <a:r>
              <a:rPr lang="en-GB" sz="1400" dirty="0"/>
              <a:t>Low Maximum Air Temperature</a:t>
            </a:r>
            <a:endParaRPr lang="en-NZ" sz="1400" dirty="0"/>
          </a:p>
          <a:p>
            <a:pPr>
              <a:buFont typeface="+mj-lt"/>
              <a:buAutoNum type="arabicPeriod"/>
            </a:pPr>
            <a:r>
              <a:rPr lang="en-GB" sz="1400" dirty="0"/>
              <a:t>Standard (</a:t>
            </a:r>
            <a:r>
              <a:rPr lang="en-GB" sz="1400" dirty="0" err="1"/>
              <a:t>std</a:t>
            </a:r>
            <a:r>
              <a:rPr lang="en-GB" sz="1400" dirty="0"/>
              <a:t>) Day mean Temperature</a:t>
            </a:r>
            <a:endParaRPr lang="en-NZ" sz="1400" dirty="0"/>
          </a:p>
          <a:p>
            <a:pPr>
              <a:buFont typeface="+mj-lt"/>
              <a:buAutoNum type="arabicPeriod"/>
            </a:pPr>
            <a:r>
              <a:rPr lang="en-GB" sz="1400" dirty="0"/>
              <a:t>Low Daily Mean Temperature</a:t>
            </a:r>
            <a:endParaRPr lang="en-NZ" sz="1400" dirty="0"/>
          </a:p>
          <a:p>
            <a:pPr>
              <a:buFont typeface="+mj-lt"/>
              <a:buAutoNum type="arabicPeriod"/>
            </a:pPr>
            <a:r>
              <a:rPr lang="en-GB" sz="1400" dirty="0"/>
              <a:t>High (hi) Daily Mean Temperature</a:t>
            </a:r>
            <a:endParaRPr lang="en-NZ" sz="1400" dirty="0"/>
          </a:p>
          <a:p>
            <a:pPr>
              <a:buFont typeface="+mj-lt"/>
              <a:buAutoNum type="arabicPeriod"/>
            </a:pPr>
            <a:r>
              <a:rPr lang="en-GB" sz="1400" dirty="0"/>
              <a:t>Mean 9 am Relative Humidity (RH)</a:t>
            </a:r>
            <a:endParaRPr lang="en-NZ" sz="1400" dirty="0"/>
          </a:p>
          <a:p>
            <a:pPr>
              <a:buFont typeface="+mj-lt"/>
              <a:buAutoNum type="arabicPeriod"/>
            </a:pPr>
            <a:r>
              <a:rPr lang="en-GB" sz="1400" dirty="0"/>
              <a:t>Mean 9 am </a:t>
            </a:r>
            <a:r>
              <a:rPr lang="en-GB" sz="1400" dirty="0" smtClean="0"/>
              <a:t>Temperature</a:t>
            </a:r>
            <a:endParaRPr lang="en-NZ" sz="1400"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4885" y="1276350"/>
            <a:ext cx="6105765" cy="2869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2931" y="4047416"/>
            <a:ext cx="3019719" cy="2146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4562" y="4047415"/>
            <a:ext cx="3119438" cy="210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wine rating and independent variables</a:t>
            </a:r>
            <a:endParaRPr lang="en-NZ"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143000"/>
            <a:ext cx="4343400" cy="394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1066800"/>
            <a:ext cx="39758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0" y="120134"/>
            <a:ext cx="4210050" cy="369332"/>
          </a:xfrm>
          <a:prstGeom prst="rect">
            <a:avLst/>
          </a:prstGeom>
          <a:noFill/>
        </p:spPr>
        <p:txBody>
          <a:bodyPr wrap="square" rtlCol="0">
            <a:spAutoFit/>
          </a:bodyPr>
          <a:lstStyle/>
          <a:p>
            <a:r>
              <a:rPr lang="en-NZ" dirty="0" smtClean="0"/>
              <a:t>@ the regional scale</a:t>
            </a:r>
            <a:endParaRPr lang="en-NZ" dirty="0"/>
          </a:p>
        </p:txBody>
      </p:sp>
      <p:sp>
        <p:nvSpPr>
          <p:cNvPr id="4" name="Rectangle 3"/>
          <p:cNvSpPr/>
          <p:nvPr/>
        </p:nvSpPr>
        <p:spPr>
          <a:xfrm>
            <a:off x="4619625" y="6204883"/>
            <a:ext cx="4572000" cy="646331"/>
          </a:xfrm>
          <a:prstGeom prst="rect">
            <a:avLst/>
          </a:prstGeom>
        </p:spPr>
        <p:txBody>
          <a:bodyPr>
            <a:spAutoFit/>
          </a:bodyPr>
          <a:lstStyle/>
          <a:p>
            <a:r>
              <a:rPr lang="en-GB" dirty="0"/>
              <a:t>red wine regional rating is March mean 9 am relative humidity (RH) </a:t>
            </a:r>
            <a:endParaRPr lang="en-NZ" dirty="0"/>
          </a:p>
        </p:txBody>
      </p:sp>
      <p:sp>
        <p:nvSpPr>
          <p:cNvPr id="5" name="Rectangle 4"/>
          <p:cNvSpPr/>
          <p:nvPr/>
        </p:nvSpPr>
        <p:spPr>
          <a:xfrm>
            <a:off x="285750" y="5604718"/>
            <a:ext cx="4333875" cy="1200329"/>
          </a:xfrm>
          <a:prstGeom prst="rect">
            <a:avLst/>
          </a:prstGeom>
        </p:spPr>
        <p:txBody>
          <a:bodyPr wrap="square">
            <a:spAutoFit/>
          </a:bodyPr>
          <a:lstStyle/>
          <a:p>
            <a:r>
              <a:rPr lang="en-GB" dirty="0" smtClean="0"/>
              <a:t>Auckland: August </a:t>
            </a:r>
            <a:r>
              <a:rPr lang="en-GB" dirty="0"/>
              <a:t>low maximum (max) air </a:t>
            </a:r>
            <a:r>
              <a:rPr lang="en-GB" dirty="0" smtClean="0"/>
              <a:t>temperate. Other regions December</a:t>
            </a:r>
            <a:r>
              <a:rPr lang="en-GB" dirty="0"/>
              <a:t>, February and March monthly total rainfall as deterministic factors</a:t>
            </a:r>
            <a:endParaRPr lang="en-NZ" dirty="0"/>
          </a:p>
        </p:txBody>
      </p:sp>
    </p:spTree>
    <p:extLst>
      <p:ext uri="{BB962C8B-B14F-4D97-AF65-F5344CB8AC3E}">
        <p14:creationId xmlns:p14="http://schemas.microsoft.com/office/powerpoint/2010/main" val="400091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Raster based </a:t>
            </a:r>
            <a:endParaRPr lang="en-NZ" dirty="0"/>
          </a:p>
        </p:txBody>
      </p:sp>
      <p:sp>
        <p:nvSpPr>
          <p:cNvPr id="3" name="Text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8871485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methodology</a:t>
            </a:r>
            <a:endParaRPr lang="en-NZ" dirty="0"/>
          </a:p>
        </p:txBody>
      </p:sp>
      <p:sp>
        <p:nvSpPr>
          <p:cNvPr id="3" name="Rectangle 2"/>
          <p:cNvSpPr/>
          <p:nvPr/>
        </p:nvSpPr>
        <p:spPr>
          <a:xfrm>
            <a:off x="533400" y="2286000"/>
            <a:ext cx="2286000" cy="6858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Raster images</a:t>
            </a:r>
            <a:endParaRPr lang="en-US" dirty="0"/>
          </a:p>
        </p:txBody>
      </p:sp>
      <p:sp>
        <p:nvSpPr>
          <p:cNvPr id="4" name="Rectangle 3"/>
          <p:cNvSpPr/>
          <p:nvPr/>
        </p:nvSpPr>
        <p:spPr>
          <a:xfrm>
            <a:off x="533400" y="3505200"/>
            <a:ext cx="2286000" cy="6858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err="1" smtClean="0"/>
              <a:t>Rasterise</a:t>
            </a:r>
            <a:r>
              <a:rPr lang="en-US" dirty="0" smtClean="0"/>
              <a:t> (sample)</a:t>
            </a:r>
            <a:endParaRPr lang="en-US" dirty="0"/>
          </a:p>
        </p:txBody>
      </p:sp>
      <p:cxnSp>
        <p:nvCxnSpPr>
          <p:cNvPr id="6" name="Straight Arrow Connector 5"/>
          <p:cNvCxnSpPr>
            <a:stCxn id="3" idx="2"/>
            <a:endCxn id="4" idx="0"/>
          </p:cNvCxnSpPr>
          <p:nvPr/>
        </p:nvCxnSpPr>
        <p:spPr>
          <a:xfrm>
            <a:off x="1676400" y="29718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33400" y="4572000"/>
            <a:ext cx="2286000" cy="6858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Cluster (unsupervised)</a:t>
            </a:r>
            <a:endParaRPr lang="en-US" dirty="0"/>
          </a:p>
        </p:txBody>
      </p:sp>
      <p:cxnSp>
        <p:nvCxnSpPr>
          <p:cNvPr id="8" name="Straight Arrow Connector 7"/>
          <p:cNvCxnSpPr>
            <a:stCxn id="4" idx="2"/>
            <a:endCxn id="7" idx="0"/>
          </p:cNvCxnSpPr>
          <p:nvPr/>
        </p:nvCxnSpPr>
        <p:spPr>
          <a:xfrm>
            <a:off x="1676400" y="41910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429000" y="4572000"/>
            <a:ext cx="2286000" cy="6858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Re project cluster results / profile </a:t>
            </a:r>
            <a:endParaRPr lang="en-US" dirty="0"/>
          </a:p>
        </p:txBody>
      </p:sp>
      <p:cxnSp>
        <p:nvCxnSpPr>
          <p:cNvPr id="12" name="Straight Arrow Connector 11"/>
          <p:cNvCxnSpPr>
            <a:stCxn id="7" idx="3"/>
            <a:endCxn id="11" idx="1"/>
          </p:cNvCxnSpPr>
          <p:nvPr/>
        </p:nvCxnSpPr>
        <p:spPr>
          <a:xfrm>
            <a:off x="2819400" y="4914900"/>
            <a:ext cx="60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324600" y="4495800"/>
            <a:ext cx="2286000" cy="6858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err="1" smtClean="0"/>
              <a:t>Analyse</a:t>
            </a:r>
            <a:r>
              <a:rPr lang="en-US" dirty="0" smtClean="0"/>
              <a:t> results</a:t>
            </a:r>
            <a:endParaRPr lang="en-US" dirty="0"/>
          </a:p>
        </p:txBody>
      </p:sp>
      <p:cxnSp>
        <p:nvCxnSpPr>
          <p:cNvPr id="16" name="Straight Arrow Connector 15"/>
          <p:cNvCxnSpPr/>
          <p:nvPr/>
        </p:nvCxnSpPr>
        <p:spPr>
          <a:xfrm>
            <a:off x="5715000" y="4876800"/>
            <a:ext cx="609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72750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4235" y="79205"/>
            <a:ext cx="6456019" cy="7159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274638"/>
            <a:ext cx="3394720" cy="3298378"/>
          </a:xfrm>
        </p:spPr>
        <p:txBody>
          <a:bodyPr/>
          <a:lstStyle/>
          <a:p>
            <a:r>
              <a:rPr lang="en-NZ" dirty="0" smtClean="0"/>
              <a:t>New Zealand Vineyards</a:t>
            </a:r>
            <a:endParaRPr lang="en-NZ" dirty="0"/>
          </a:p>
        </p:txBody>
      </p:sp>
    </p:spTree>
    <p:extLst>
      <p:ext uri="{BB962C8B-B14F-4D97-AF65-F5344CB8AC3E}">
        <p14:creationId xmlns:p14="http://schemas.microsoft.com/office/powerpoint/2010/main" val="4257595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t>
            </a:r>
            <a:r>
              <a:rPr lang="en-NZ" dirty="0" err="1" smtClean="0">
                <a:solidFill>
                  <a:srgbClr val="00B0F0"/>
                </a:solidFill>
              </a:rPr>
              <a:t>Terroir</a:t>
            </a:r>
            <a:r>
              <a:rPr lang="en-NZ" dirty="0" smtClean="0"/>
              <a:t>” X “</a:t>
            </a:r>
            <a:r>
              <a:rPr lang="en-NZ" dirty="0" err="1" smtClean="0">
                <a:solidFill>
                  <a:srgbClr val="FF0000"/>
                </a:solidFill>
              </a:rPr>
              <a:t>Cultiva</a:t>
            </a:r>
            <a:r>
              <a:rPr lang="en-NZ" dirty="0" smtClean="0"/>
              <a:t>”</a:t>
            </a:r>
            <a:endParaRPr lang="en-NZ" dirty="0"/>
          </a:p>
        </p:txBody>
      </p:sp>
      <p:sp>
        <p:nvSpPr>
          <p:cNvPr id="3" name="Content Placeholder 2"/>
          <p:cNvSpPr>
            <a:spLocks noGrp="1"/>
          </p:cNvSpPr>
          <p:nvPr>
            <p:ph sz="half" idx="1"/>
          </p:nvPr>
        </p:nvSpPr>
        <p:spPr/>
        <p:txBody>
          <a:bodyPr/>
          <a:lstStyle/>
          <a:p>
            <a:r>
              <a:rPr lang="en-NZ" dirty="0">
                <a:solidFill>
                  <a:srgbClr val="FF0000"/>
                </a:solidFill>
              </a:rPr>
              <a:t>Variety</a:t>
            </a:r>
          </a:p>
          <a:p>
            <a:r>
              <a:rPr lang="en-NZ" dirty="0">
                <a:solidFill>
                  <a:srgbClr val="FF0000"/>
                </a:solidFill>
              </a:rPr>
              <a:t>Clone</a:t>
            </a:r>
          </a:p>
          <a:p>
            <a:r>
              <a:rPr lang="en-NZ" dirty="0">
                <a:solidFill>
                  <a:srgbClr val="FF0000"/>
                </a:solidFill>
              </a:rPr>
              <a:t>Rootstock</a:t>
            </a:r>
          </a:p>
          <a:p>
            <a:r>
              <a:rPr lang="en-NZ" dirty="0">
                <a:solidFill>
                  <a:srgbClr val="00B0F0"/>
                </a:solidFill>
              </a:rPr>
              <a:t>Soil</a:t>
            </a:r>
          </a:p>
          <a:p>
            <a:r>
              <a:rPr lang="en-NZ" dirty="0">
                <a:solidFill>
                  <a:srgbClr val="7030A0"/>
                </a:solidFill>
              </a:rPr>
              <a:t>Canopy management</a:t>
            </a:r>
          </a:p>
          <a:p>
            <a:r>
              <a:rPr lang="en-NZ" dirty="0">
                <a:solidFill>
                  <a:srgbClr val="00B0F0"/>
                </a:solidFill>
              </a:rPr>
              <a:t>Terrain </a:t>
            </a:r>
          </a:p>
          <a:p>
            <a:r>
              <a:rPr lang="en-NZ" dirty="0">
                <a:solidFill>
                  <a:srgbClr val="7030A0"/>
                </a:solidFill>
              </a:rPr>
              <a:t>Pest Pressure</a:t>
            </a:r>
          </a:p>
          <a:p>
            <a:r>
              <a:rPr lang="en-NZ" dirty="0">
                <a:solidFill>
                  <a:srgbClr val="7030A0"/>
                </a:solidFill>
              </a:rPr>
              <a:t>Disease Pressure</a:t>
            </a:r>
          </a:p>
          <a:p>
            <a:endParaRPr lang="en-NZ" dirty="0"/>
          </a:p>
        </p:txBody>
      </p:sp>
      <p:sp>
        <p:nvSpPr>
          <p:cNvPr id="4" name="Content Placeholder 3"/>
          <p:cNvSpPr>
            <a:spLocks noGrp="1"/>
          </p:cNvSpPr>
          <p:nvPr>
            <p:ph sz="half" idx="2"/>
          </p:nvPr>
        </p:nvSpPr>
        <p:spPr/>
        <p:txBody>
          <a:bodyPr/>
          <a:lstStyle/>
          <a:p>
            <a:r>
              <a:rPr lang="en-NZ" dirty="0">
                <a:solidFill>
                  <a:srgbClr val="00B0F0"/>
                </a:solidFill>
              </a:rPr>
              <a:t>Climate</a:t>
            </a:r>
          </a:p>
          <a:p>
            <a:pPr lvl="1"/>
            <a:r>
              <a:rPr lang="en-NZ" dirty="0">
                <a:solidFill>
                  <a:srgbClr val="00B0F0"/>
                </a:solidFill>
              </a:rPr>
              <a:t>Rainfall</a:t>
            </a:r>
          </a:p>
          <a:p>
            <a:pPr lvl="1"/>
            <a:r>
              <a:rPr lang="en-NZ" dirty="0">
                <a:solidFill>
                  <a:srgbClr val="00B0F0"/>
                </a:solidFill>
              </a:rPr>
              <a:t>Humidity</a:t>
            </a:r>
          </a:p>
          <a:p>
            <a:pPr lvl="1"/>
            <a:r>
              <a:rPr lang="en-NZ" dirty="0">
                <a:solidFill>
                  <a:srgbClr val="00B0F0"/>
                </a:solidFill>
              </a:rPr>
              <a:t>Sunshine</a:t>
            </a:r>
          </a:p>
          <a:p>
            <a:r>
              <a:rPr lang="en-NZ" dirty="0">
                <a:solidFill>
                  <a:srgbClr val="00B0F0"/>
                </a:solidFill>
              </a:rPr>
              <a:t>Wind speed</a:t>
            </a:r>
          </a:p>
          <a:p>
            <a:r>
              <a:rPr lang="en-NZ" dirty="0">
                <a:solidFill>
                  <a:srgbClr val="00B0F0"/>
                </a:solidFill>
              </a:rPr>
              <a:t>Cluster microclimate</a:t>
            </a:r>
          </a:p>
          <a:p>
            <a:r>
              <a:rPr lang="en-NZ" dirty="0">
                <a:solidFill>
                  <a:srgbClr val="00B0F0"/>
                </a:solidFill>
              </a:rPr>
              <a:t>Seasonal Variation</a:t>
            </a:r>
          </a:p>
          <a:p>
            <a:r>
              <a:rPr lang="en-NZ" dirty="0">
                <a:solidFill>
                  <a:srgbClr val="7030A0"/>
                </a:solidFill>
              </a:rPr>
              <a:t>Vineyard Practices</a:t>
            </a:r>
          </a:p>
          <a:p>
            <a:endParaRPr lang="en-NZ" dirty="0"/>
          </a:p>
        </p:txBody>
      </p:sp>
      <p:sp>
        <p:nvSpPr>
          <p:cNvPr id="5" name="Rectangle 4"/>
          <p:cNvSpPr/>
          <p:nvPr/>
        </p:nvSpPr>
        <p:spPr>
          <a:xfrm>
            <a:off x="533400" y="6052066"/>
            <a:ext cx="7772400" cy="646331"/>
          </a:xfrm>
          <a:prstGeom prst="rect">
            <a:avLst/>
          </a:prstGeom>
        </p:spPr>
        <p:txBody>
          <a:bodyPr wrap="square">
            <a:spAutoFit/>
          </a:bodyPr>
          <a:lstStyle/>
          <a:p>
            <a:r>
              <a:rPr lang="en-NZ" i="1" dirty="0" err="1"/>
              <a:t>Source:http</a:t>
            </a:r>
            <a:r>
              <a:rPr lang="en-NZ" i="1" dirty="0"/>
              <a:t>://</a:t>
            </a:r>
            <a:r>
              <a:rPr lang="en-NZ" i="1" dirty="0" err="1"/>
              <a:t>lfbisson.ucdavis.edu</a:t>
            </a:r>
            <a:r>
              <a:rPr lang="en-NZ" i="1" dirty="0" smtClean="0"/>
              <a:t>/</a:t>
            </a:r>
          </a:p>
          <a:p>
            <a:r>
              <a:rPr lang="en-NZ" i="1" dirty="0" err="1" smtClean="0"/>
              <a:t>lfbisson.ucdavis.edu</a:t>
            </a:r>
            <a:r>
              <a:rPr lang="en-NZ" i="1" dirty="0" smtClean="0"/>
              <a:t>/</a:t>
            </a:r>
            <a:r>
              <a:rPr lang="en-NZ" b="1" i="1" dirty="0" err="1" smtClean="0"/>
              <a:t>PPT</a:t>
            </a:r>
            <a:r>
              <a:rPr lang="en-NZ" i="1" dirty="0" smtClean="0"/>
              <a:t>/</a:t>
            </a:r>
            <a:r>
              <a:rPr lang="en-NZ" i="1" dirty="0" err="1" smtClean="0"/>
              <a:t>VEN124_Sec_I_Lec_01.</a:t>
            </a:r>
            <a:r>
              <a:rPr lang="en-NZ" b="1" i="1" dirty="0" err="1" smtClean="0"/>
              <a:t>ppt</a:t>
            </a:r>
            <a:endParaRPr lang="en-NZ" dirty="0"/>
          </a:p>
        </p:txBody>
      </p:sp>
      <p:sp>
        <p:nvSpPr>
          <p:cNvPr id="6" name="TextBox 5"/>
          <p:cNvSpPr txBox="1"/>
          <p:nvPr/>
        </p:nvSpPr>
        <p:spPr>
          <a:xfrm>
            <a:off x="4876800" y="5638800"/>
            <a:ext cx="3962400" cy="646331"/>
          </a:xfrm>
          <a:prstGeom prst="rect">
            <a:avLst/>
          </a:prstGeom>
          <a:noFill/>
        </p:spPr>
        <p:txBody>
          <a:bodyPr wrap="square" rtlCol="0">
            <a:spAutoFit/>
          </a:bodyPr>
          <a:lstStyle/>
          <a:p>
            <a:r>
              <a:rPr lang="en-US" sz="3600" dirty="0" smtClean="0">
                <a:solidFill>
                  <a:srgbClr val="7030A0"/>
                </a:solidFill>
              </a:rPr>
              <a:t>Cultivation practices</a:t>
            </a:r>
            <a:endParaRPr lang="en-US" sz="3600" dirty="0">
              <a:solidFill>
                <a:srgbClr val="7030A0"/>
              </a:solidFill>
            </a:endParaRPr>
          </a:p>
        </p:txBody>
      </p:sp>
    </p:spTree>
    <p:extLst>
      <p:ext uri="{BB962C8B-B14F-4D97-AF65-F5344CB8AC3E}">
        <p14:creationId xmlns:p14="http://schemas.microsoft.com/office/powerpoint/2010/main" val="31340617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4114514671"/>
              </p:ext>
            </p:extLst>
          </p:nvPr>
        </p:nvGraphicFramePr>
        <p:xfrm>
          <a:off x="683568" y="1117848"/>
          <a:ext cx="7667625" cy="31146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2410436196"/>
              </p:ext>
            </p:extLst>
          </p:nvPr>
        </p:nvGraphicFramePr>
        <p:xfrm>
          <a:off x="683568" y="4286200"/>
          <a:ext cx="7677150" cy="2095128"/>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3"/>
          <p:cNvSpPr>
            <a:spLocks noGrp="1"/>
          </p:cNvSpPr>
          <p:nvPr>
            <p:ph type="title"/>
          </p:nvPr>
        </p:nvSpPr>
        <p:spPr/>
        <p:txBody>
          <a:bodyPr>
            <a:normAutofit/>
          </a:bodyPr>
          <a:lstStyle/>
          <a:p>
            <a:r>
              <a:rPr lang="en-NZ" dirty="0"/>
              <a:t>by Region (tonnes crushed</a:t>
            </a:r>
            <a:r>
              <a:rPr lang="en-NZ" dirty="0" smtClean="0"/>
              <a:t>)</a:t>
            </a:r>
            <a:endParaRPr lang="en-NZ" dirty="0"/>
          </a:p>
        </p:txBody>
      </p:sp>
    </p:spTree>
    <p:extLst>
      <p:ext uri="{BB962C8B-B14F-4D97-AF65-F5344CB8AC3E}">
        <p14:creationId xmlns:p14="http://schemas.microsoft.com/office/powerpoint/2010/main" val="21708199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2962672" cy="1143000"/>
          </a:xfrm>
        </p:spPr>
        <p:txBody>
          <a:bodyPr>
            <a:normAutofit fontScale="90000"/>
          </a:bodyPr>
          <a:lstStyle/>
          <a:p>
            <a:r>
              <a:rPr lang="en-NZ" dirty="0" smtClean="0"/>
              <a:t>Digital Elevation Map DEM</a:t>
            </a:r>
            <a:br>
              <a:rPr lang="en-NZ" dirty="0" smtClean="0"/>
            </a:br>
            <a:r>
              <a:rPr lang="en-NZ" dirty="0" smtClean="0"/>
              <a:t>hill shade</a:t>
            </a:r>
            <a:endParaRPr lang="en-NZ"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780928"/>
            <a:ext cx="220761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1787376" y="-248155"/>
            <a:ext cx="7033096" cy="7225003"/>
            <a:chOff x="1787376" y="-248155"/>
            <a:chExt cx="7033096" cy="7225003"/>
          </a:xfrm>
        </p:grpSpPr>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7904" y="-248155"/>
              <a:ext cx="5112568" cy="7225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V="1">
              <a:off x="1787376" y="2996952"/>
              <a:ext cx="220856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138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88640"/>
            <a:ext cx="4827655" cy="6822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4800" y="1295400"/>
            <a:ext cx="3352800" cy="2554545"/>
          </a:xfrm>
          <a:prstGeom prst="rect">
            <a:avLst/>
          </a:prstGeom>
        </p:spPr>
        <p:txBody>
          <a:bodyPr wrap="square">
            <a:spAutoFit/>
          </a:bodyPr>
          <a:lstStyle/>
          <a:p>
            <a:pPr algn="ctr"/>
            <a:r>
              <a:rPr lang="en-NZ" sz="4000" dirty="0" smtClean="0"/>
              <a:t>Digital Elevation Map DEM</a:t>
            </a:r>
            <a:br>
              <a:rPr lang="en-NZ" sz="4000" dirty="0" smtClean="0"/>
            </a:br>
            <a:r>
              <a:rPr lang="en-NZ" sz="4000" dirty="0" smtClean="0"/>
              <a:t>Hill shade</a:t>
            </a:r>
            <a:endParaRPr lang="en-US" sz="4000" dirty="0"/>
          </a:p>
        </p:txBody>
      </p:sp>
    </p:spTree>
    <p:extLst>
      <p:ext uri="{BB962C8B-B14F-4D97-AF65-F5344CB8AC3E}">
        <p14:creationId xmlns:p14="http://schemas.microsoft.com/office/powerpoint/2010/main" val="14657586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780928"/>
            <a:ext cx="220761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1981200" y="-1524000"/>
            <a:ext cx="7890023" cy="8382000"/>
            <a:chOff x="2365315" y="0"/>
            <a:chExt cx="6649094" cy="7072254"/>
          </a:xfrm>
        </p:grpSpPr>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9931" y="0"/>
              <a:ext cx="5004478" cy="707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flipV="1">
              <a:off x="2365315" y="2852936"/>
              <a:ext cx="2206685" cy="11332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7" name="Title 1"/>
          <p:cNvSpPr txBox="1">
            <a:spLocks/>
          </p:cNvSpPr>
          <p:nvPr/>
        </p:nvSpPr>
        <p:spPr>
          <a:xfrm>
            <a:off x="457200" y="381000"/>
            <a:ext cx="2962672"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NZ" sz="3600" dirty="0" smtClean="0"/>
              <a:t>Digital Elevation Map DEM</a:t>
            </a:r>
            <a:br>
              <a:rPr lang="en-NZ" sz="3600" dirty="0" smtClean="0"/>
            </a:br>
            <a:r>
              <a:rPr lang="en-NZ" sz="3600" dirty="0" smtClean="0"/>
              <a:t>Elevation</a:t>
            </a:r>
            <a:endParaRPr lang="en-NZ" sz="3600" dirty="0"/>
          </a:p>
        </p:txBody>
      </p:sp>
    </p:spTree>
    <p:extLst>
      <p:ext uri="{BB962C8B-B14F-4D97-AF65-F5344CB8AC3E}">
        <p14:creationId xmlns:p14="http://schemas.microsoft.com/office/powerpoint/2010/main" val="226589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88640"/>
            <a:ext cx="6554397" cy="6587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8144" y="908720"/>
            <a:ext cx="21240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09442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Dependent variables for NZ vineyard polygons</a:t>
            </a:r>
            <a:endParaRPr lang="en-US" dirty="0"/>
          </a:p>
        </p:txBody>
      </p:sp>
      <p:sp>
        <p:nvSpPr>
          <p:cNvPr id="3" name="Content Placeholder 2"/>
          <p:cNvSpPr>
            <a:spLocks noGrp="1"/>
          </p:cNvSpPr>
          <p:nvPr>
            <p:ph idx="1"/>
          </p:nvPr>
        </p:nvSpPr>
        <p:spPr>
          <a:xfrm>
            <a:off x="76200" y="1524000"/>
            <a:ext cx="3352800" cy="4525963"/>
          </a:xfrm>
        </p:spPr>
        <p:txBody>
          <a:bodyPr>
            <a:normAutofit fontScale="92500" lnSpcReduction="20000"/>
          </a:bodyPr>
          <a:lstStyle/>
          <a:p>
            <a:pPr marL="266700" indent="-266700">
              <a:buFont typeface="+mj-lt"/>
              <a:buAutoNum type="arabicPeriod"/>
            </a:pPr>
            <a:r>
              <a:rPr lang="en-NZ" dirty="0"/>
              <a:t>Water balance	</a:t>
            </a:r>
            <a:endParaRPr lang="en-NZ" dirty="0" smtClean="0"/>
          </a:p>
          <a:p>
            <a:pPr marL="266700" indent="-266700">
              <a:buFont typeface="+mj-lt"/>
              <a:buAutoNum type="arabicPeriod"/>
            </a:pPr>
            <a:r>
              <a:rPr lang="en-NZ" dirty="0" smtClean="0"/>
              <a:t>Soil particle size</a:t>
            </a:r>
          </a:p>
          <a:p>
            <a:pPr marL="266700" indent="-266700">
              <a:buFont typeface="+mj-lt"/>
              <a:buAutoNum type="arabicPeriod"/>
            </a:pPr>
            <a:r>
              <a:rPr lang="en-NZ" dirty="0" smtClean="0"/>
              <a:t>Slope</a:t>
            </a:r>
            <a:r>
              <a:rPr lang="en-NZ" dirty="0"/>
              <a:t>	</a:t>
            </a:r>
            <a:endParaRPr lang="en-NZ" dirty="0" smtClean="0"/>
          </a:p>
          <a:p>
            <a:pPr marL="266700" indent="-266700">
              <a:buFont typeface="+mj-lt"/>
              <a:buAutoNum type="arabicPeriod"/>
            </a:pPr>
            <a:r>
              <a:rPr lang="en-NZ" dirty="0" smtClean="0"/>
              <a:t>Water deficiency</a:t>
            </a:r>
          </a:p>
          <a:p>
            <a:pPr marL="266700" indent="-266700">
              <a:buFont typeface="+mj-lt"/>
              <a:buAutoNum type="arabicPeriod"/>
            </a:pPr>
            <a:r>
              <a:rPr lang="en-NZ" dirty="0" smtClean="0"/>
              <a:t>Elevation</a:t>
            </a:r>
            <a:r>
              <a:rPr lang="en-NZ" dirty="0"/>
              <a:t>	</a:t>
            </a:r>
            <a:endParaRPr lang="en-NZ" dirty="0" smtClean="0"/>
          </a:p>
          <a:p>
            <a:pPr marL="266700" indent="-266700">
              <a:buFont typeface="+mj-lt"/>
              <a:buAutoNum type="arabicPeriod"/>
            </a:pPr>
            <a:r>
              <a:rPr lang="en-NZ" dirty="0" smtClean="0"/>
              <a:t>Temp </a:t>
            </a:r>
            <a:r>
              <a:rPr lang="en-NZ" dirty="0"/>
              <a:t>Min	</a:t>
            </a:r>
            <a:endParaRPr lang="en-NZ" dirty="0" smtClean="0"/>
          </a:p>
          <a:p>
            <a:pPr marL="266700" indent="-266700">
              <a:buFont typeface="+mj-lt"/>
              <a:buAutoNum type="arabicPeriod"/>
            </a:pPr>
            <a:r>
              <a:rPr lang="en-NZ" dirty="0" smtClean="0"/>
              <a:t>Annual </a:t>
            </a:r>
            <a:r>
              <a:rPr lang="en-NZ" dirty="0"/>
              <a:t>Solar	</a:t>
            </a:r>
            <a:endParaRPr lang="en-NZ" dirty="0" smtClean="0"/>
          </a:p>
          <a:p>
            <a:pPr marL="266700" indent="-266700">
              <a:buFont typeface="+mj-lt"/>
              <a:buAutoNum type="arabicPeriod"/>
            </a:pPr>
            <a:r>
              <a:rPr lang="en-NZ" dirty="0" smtClean="0"/>
              <a:t>Drainage</a:t>
            </a:r>
          </a:p>
          <a:p>
            <a:pPr marL="266700" indent="-266700">
              <a:buFont typeface="+mj-lt"/>
              <a:buAutoNum type="arabicPeriod"/>
            </a:pPr>
            <a:r>
              <a:rPr lang="en-NZ" dirty="0" smtClean="0"/>
              <a:t>For 27343 pixels</a:t>
            </a:r>
            <a:endParaRPr lang="en-NZ" dirty="0"/>
          </a:p>
          <a:p>
            <a:pPr marL="0" indent="0">
              <a:buNone/>
            </a:pPr>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1676400"/>
            <a:ext cx="5792950" cy="3539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Pixel (data) clustering with </a:t>
            </a:r>
            <a:r>
              <a:rPr lang="en-NZ" dirty="0" err="1" smtClean="0"/>
              <a:t>SOM</a:t>
            </a:r>
            <a:endParaRPr lang="en-NZ" dirty="0"/>
          </a:p>
        </p:txBody>
      </p:sp>
      <p:pic>
        <p:nvPicPr>
          <p:cNvPr id="3"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699" y="1371600"/>
            <a:ext cx="5943600" cy="357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8495" y="4495800"/>
            <a:ext cx="6353412" cy="2166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60429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315200" y="474372"/>
            <a:ext cx="1752600" cy="2264065"/>
            <a:chOff x="7315200" y="474372"/>
            <a:chExt cx="1752600" cy="2264065"/>
          </a:xfrm>
        </p:grpSpPr>
        <p:pic>
          <p:nvPicPr>
            <p:cNvPr id="36" name="Picture 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474372"/>
              <a:ext cx="1752600" cy="133993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69502" y="1947862"/>
              <a:ext cx="945590" cy="7905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772400" y="533400"/>
              <a:ext cx="419100" cy="369332"/>
            </a:xfrm>
            <a:prstGeom prst="rect">
              <a:avLst/>
            </a:prstGeom>
            <a:noFill/>
          </p:spPr>
          <p:txBody>
            <a:bodyPr wrap="square" rtlCol="0">
              <a:spAutoFit/>
            </a:bodyPr>
            <a:lstStyle/>
            <a:p>
              <a:r>
                <a:rPr lang="en-NZ" dirty="0" smtClean="0"/>
                <a:t>1</a:t>
              </a:r>
              <a:endParaRPr lang="en-NZ" dirty="0"/>
            </a:p>
          </p:txBody>
        </p:sp>
        <p:sp>
          <p:nvSpPr>
            <p:cNvPr id="24" name="TextBox 23"/>
            <p:cNvSpPr txBox="1"/>
            <p:nvPr/>
          </p:nvSpPr>
          <p:spPr>
            <a:xfrm>
              <a:off x="8534400" y="870466"/>
              <a:ext cx="419100" cy="369332"/>
            </a:xfrm>
            <a:prstGeom prst="rect">
              <a:avLst/>
            </a:prstGeom>
            <a:noFill/>
          </p:spPr>
          <p:txBody>
            <a:bodyPr wrap="square" rtlCol="0">
              <a:spAutoFit/>
            </a:bodyPr>
            <a:lstStyle/>
            <a:p>
              <a:r>
                <a:rPr lang="en-NZ" dirty="0" smtClean="0"/>
                <a:t>2</a:t>
              </a:r>
              <a:endParaRPr lang="en-NZ" dirty="0"/>
            </a:p>
          </p:txBody>
        </p:sp>
        <p:sp>
          <p:nvSpPr>
            <p:cNvPr id="25" name="TextBox 24"/>
            <p:cNvSpPr txBox="1"/>
            <p:nvPr/>
          </p:nvSpPr>
          <p:spPr>
            <a:xfrm>
              <a:off x="7523197" y="1228130"/>
              <a:ext cx="419100" cy="369332"/>
            </a:xfrm>
            <a:prstGeom prst="rect">
              <a:avLst/>
            </a:prstGeom>
            <a:noFill/>
          </p:spPr>
          <p:txBody>
            <a:bodyPr wrap="square" rtlCol="0">
              <a:spAutoFit/>
            </a:bodyPr>
            <a:lstStyle/>
            <a:p>
              <a:r>
                <a:rPr lang="en-NZ" dirty="0" smtClean="0"/>
                <a:t>3</a:t>
              </a:r>
              <a:endParaRPr lang="en-NZ" dirty="0"/>
            </a:p>
          </p:txBody>
        </p:sp>
      </p:grpSp>
      <p:grpSp>
        <p:nvGrpSpPr>
          <p:cNvPr id="34" name="Group 33"/>
          <p:cNvGrpSpPr/>
          <p:nvPr/>
        </p:nvGrpSpPr>
        <p:grpSpPr>
          <a:xfrm>
            <a:off x="3735702" y="225467"/>
            <a:ext cx="3733800" cy="5276226"/>
            <a:chOff x="3735702" y="225467"/>
            <a:chExt cx="3733800" cy="5276226"/>
          </a:xfrm>
        </p:grpSpPr>
        <p:grpSp>
          <p:nvGrpSpPr>
            <p:cNvPr id="33" name="Group 32"/>
            <p:cNvGrpSpPr/>
            <p:nvPr/>
          </p:nvGrpSpPr>
          <p:grpSpPr>
            <a:xfrm>
              <a:off x="3735702" y="225467"/>
              <a:ext cx="3733800" cy="5276226"/>
              <a:chOff x="3735702" y="225467"/>
              <a:chExt cx="3733800" cy="5276226"/>
            </a:xfrm>
          </p:grpSpPr>
          <p:pic>
            <p:nvPicPr>
              <p:cNvPr id="3" name="Picture 2" descr="3clusters&amp;water_def.jpg"/>
              <p:cNvPicPr>
                <a:picLocks noChangeAspect="1"/>
              </p:cNvPicPr>
              <p:nvPr/>
            </p:nvPicPr>
            <p:blipFill>
              <a:blip r:embed="rId5" cstate="print"/>
              <a:stretch>
                <a:fillRect/>
              </a:stretch>
            </p:blipFill>
            <p:spPr>
              <a:xfrm>
                <a:off x="3735702" y="225467"/>
                <a:ext cx="3733800" cy="5276226"/>
              </a:xfrm>
              <a:prstGeom prst="rect">
                <a:avLst/>
              </a:prstGeom>
            </p:spPr>
          </p:pic>
          <p:sp>
            <p:nvSpPr>
              <p:cNvPr id="26" name="Oval 25"/>
              <p:cNvSpPr/>
              <p:nvPr/>
            </p:nvSpPr>
            <p:spPr>
              <a:xfrm>
                <a:off x="5867400" y="2103146"/>
                <a:ext cx="1066800" cy="762000"/>
              </a:xfrm>
              <a:prstGeom prst="ellipse">
                <a:avLst/>
              </a:prstGeom>
              <a:noFill/>
              <a:ln>
                <a:solidFill>
                  <a:srgbClr val="FFFF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NZ" sz="3200" b="1" dirty="0"/>
                  <a:t>1</a:t>
                </a:r>
              </a:p>
            </p:txBody>
          </p:sp>
          <p:sp>
            <p:nvSpPr>
              <p:cNvPr id="41" name="Oval 40"/>
              <p:cNvSpPr/>
              <p:nvPr/>
            </p:nvSpPr>
            <p:spPr>
              <a:xfrm>
                <a:off x="4554852" y="3276600"/>
                <a:ext cx="1066800" cy="762000"/>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NZ" sz="3200" b="1" dirty="0" smtClean="0">
                    <a:solidFill>
                      <a:srgbClr val="FF0000"/>
                    </a:solidFill>
                  </a:rPr>
                  <a:t>2</a:t>
                </a:r>
                <a:endParaRPr lang="en-NZ" sz="3200" b="1" dirty="0">
                  <a:solidFill>
                    <a:srgbClr val="FF0000"/>
                  </a:solidFill>
                </a:endParaRPr>
              </a:p>
            </p:txBody>
          </p:sp>
          <p:sp>
            <p:nvSpPr>
              <p:cNvPr id="42" name="Oval 41"/>
              <p:cNvSpPr/>
              <p:nvPr/>
            </p:nvSpPr>
            <p:spPr>
              <a:xfrm>
                <a:off x="5334000" y="902732"/>
                <a:ext cx="1066800" cy="762000"/>
              </a:xfrm>
              <a:prstGeom prst="ellipse">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NZ" sz="3200" b="1" dirty="0" smtClean="0">
                    <a:solidFill>
                      <a:srgbClr val="00B0F0"/>
                    </a:solidFill>
                  </a:rPr>
                  <a:t>3</a:t>
                </a:r>
                <a:endParaRPr lang="en-NZ" sz="3200" b="1" dirty="0">
                  <a:solidFill>
                    <a:srgbClr val="00B0F0"/>
                  </a:solidFill>
                </a:endParaRPr>
              </a:p>
            </p:txBody>
          </p:sp>
        </p:grpSp>
        <p:sp>
          <p:nvSpPr>
            <p:cNvPr id="32" name="TextBox 31"/>
            <p:cNvSpPr txBox="1"/>
            <p:nvPr/>
          </p:nvSpPr>
          <p:spPr>
            <a:xfrm>
              <a:off x="4038600" y="381000"/>
              <a:ext cx="1990952" cy="369332"/>
            </a:xfrm>
            <a:prstGeom prst="rect">
              <a:avLst/>
            </a:prstGeom>
            <a:noFill/>
          </p:spPr>
          <p:txBody>
            <a:bodyPr wrap="square" rtlCol="0">
              <a:spAutoFit/>
            </a:bodyPr>
            <a:lstStyle/>
            <a:p>
              <a:r>
                <a:rPr lang="en-NZ" dirty="0" smtClean="0"/>
                <a:t>Water deficiency</a:t>
              </a:r>
              <a:endParaRPr lang="en-NZ" dirty="0"/>
            </a:p>
          </p:txBody>
        </p:sp>
      </p:grpSp>
      <p:grpSp>
        <p:nvGrpSpPr>
          <p:cNvPr id="30" name="Group 29"/>
          <p:cNvGrpSpPr/>
          <p:nvPr/>
        </p:nvGrpSpPr>
        <p:grpSpPr>
          <a:xfrm>
            <a:off x="0" y="19050"/>
            <a:ext cx="4044305" cy="6838950"/>
            <a:chOff x="0" y="19050"/>
            <a:chExt cx="4044305" cy="6838950"/>
          </a:xfrm>
        </p:grpSpPr>
        <p:pic>
          <p:nvPicPr>
            <p:cNvPr id="6" name="Picture 5" descr="3clusters.jpg"/>
            <p:cNvPicPr>
              <a:picLocks noChangeAspect="1"/>
            </p:cNvPicPr>
            <p:nvPr/>
          </p:nvPicPr>
          <p:blipFill>
            <a:blip r:embed="rId6" cstate="print"/>
            <a:stretch>
              <a:fillRect/>
            </a:stretch>
          </p:blipFill>
          <p:spPr>
            <a:xfrm>
              <a:off x="0" y="228600"/>
              <a:ext cx="4044305" cy="5715000"/>
            </a:xfrm>
            <a:prstGeom prst="rect">
              <a:avLst/>
            </a:prstGeom>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92098" y="854512"/>
              <a:ext cx="3238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600" y="2343149"/>
              <a:ext cx="3619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43968" y="19050"/>
              <a:ext cx="371475"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10" cstate="print"/>
            <a:srcRect/>
            <a:stretch>
              <a:fillRect/>
            </a:stretch>
          </p:blipFill>
          <p:spPr bwMode="auto">
            <a:xfrm>
              <a:off x="228600" y="4453847"/>
              <a:ext cx="1371600" cy="2404153"/>
            </a:xfrm>
            <a:prstGeom prst="rect">
              <a:avLst/>
            </a:prstGeom>
            <a:noFill/>
            <a:ln w="9525">
              <a:noFill/>
              <a:miter lim="800000"/>
              <a:headEnd/>
              <a:tailEnd/>
            </a:ln>
          </p:spPr>
        </p:pic>
      </p:grpSp>
      <p:pic>
        <p:nvPicPr>
          <p:cNvPr id="2051"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419600" y="4495800"/>
            <a:ext cx="4228822"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ox(in)">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ox(in)">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box(in)">
                                      <p:cBhvr>
                                        <p:cTn id="1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C&amp;Tmin.jpg"/>
          <p:cNvPicPr>
            <a:picLocks noChangeAspect="1"/>
          </p:cNvPicPr>
          <p:nvPr/>
        </p:nvPicPr>
        <p:blipFill>
          <a:blip r:embed="rId3" cstate="print"/>
          <a:stretch>
            <a:fillRect/>
          </a:stretch>
        </p:blipFill>
        <p:spPr>
          <a:xfrm>
            <a:off x="2819400" y="1981200"/>
            <a:ext cx="2893383" cy="4088634"/>
          </a:xfrm>
          <a:prstGeom prst="rect">
            <a:avLst/>
          </a:prstGeom>
        </p:spPr>
      </p:pic>
      <p:pic>
        <p:nvPicPr>
          <p:cNvPr id="5" name="Picture 4" descr="3clusters&amp;Drainage.jpg"/>
          <p:cNvPicPr>
            <a:picLocks noChangeAspect="1"/>
          </p:cNvPicPr>
          <p:nvPr/>
        </p:nvPicPr>
        <p:blipFill>
          <a:blip r:embed="rId4" cstate="print"/>
          <a:stretch>
            <a:fillRect/>
          </a:stretch>
        </p:blipFill>
        <p:spPr>
          <a:xfrm>
            <a:off x="5638800" y="1981200"/>
            <a:ext cx="2893383" cy="4088634"/>
          </a:xfrm>
          <a:prstGeom prst="rect">
            <a:avLst/>
          </a:prstGeom>
        </p:spPr>
      </p:pic>
      <p:sp>
        <p:nvSpPr>
          <p:cNvPr id="6" name="TextBox 5"/>
          <p:cNvSpPr txBox="1"/>
          <p:nvPr/>
        </p:nvSpPr>
        <p:spPr>
          <a:xfrm>
            <a:off x="228600" y="6069834"/>
            <a:ext cx="8610600" cy="369332"/>
          </a:xfrm>
          <a:prstGeom prst="rect">
            <a:avLst/>
          </a:prstGeom>
          <a:noFill/>
        </p:spPr>
        <p:txBody>
          <a:bodyPr wrap="square" rtlCol="0">
            <a:spAutoFit/>
          </a:bodyPr>
          <a:lstStyle/>
          <a:p>
            <a:r>
              <a:rPr lang="en-NZ" dirty="0" smtClean="0"/>
              <a:t>     Annual temperature	      Temperature minimum		Drainage</a:t>
            </a:r>
            <a:endParaRPr lang="en-NZ" dirty="0"/>
          </a:p>
        </p:txBody>
      </p:sp>
      <p:grpSp>
        <p:nvGrpSpPr>
          <p:cNvPr id="11" name="Group 10"/>
          <p:cNvGrpSpPr/>
          <p:nvPr/>
        </p:nvGrpSpPr>
        <p:grpSpPr>
          <a:xfrm>
            <a:off x="-52388" y="170962"/>
            <a:ext cx="2945771" cy="5898872"/>
            <a:chOff x="-52388" y="170962"/>
            <a:chExt cx="2945771" cy="5898872"/>
          </a:xfrm>
        </p:grpSpPr>
        <p:pic>
          <p:nvPicPr>
            <p:cNvPr id="3" name="Picture 2" descr="3C&amp;AnnualT.jpg"/>
            <p:cNvPicPr>
              <a:picLocks noChangeAspect="1"/>
            </p:cNvPicPr>
            <p:nvPr/>
          </p:nvPicPr>
          <p:blipFill>
            <a:blip r:embed="rId5" cstate="print"/>
            <a:stretch>
              <a:fillRect/>
            </a:stretch>
          </p:blipFill>
          <p:spPr>
            <a:xfrm>
              <a:off x="0" y="1981200"/>
              <a:ext cx="2893383" cy="4088634"/>
            </a:xfrm>
            <a:prstGeom prst="rect">
              <a:avLst/>
            </a:prstGeom>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388" y="2676525"/>
              <a:ext cx="132397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46691" y="4419600"/>
              <a:ext cx="1362075"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46691" y="838200"/>
              <a:ext cx="1266825"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9" cstate="print"/>
            <a:srcRect/>
            <a:stretch>
              <a:fillRect/>
            </a:stretch>
          </p:blipFill>
          <p:spPr bwMode="auto">
            <a:xfrm>
              <a:off x="76200" y="170962"/>
              <a:ext cx="1295400" cy="1810238"/>
            </a:xfrm>
            <a:prstGeom prst="rect">
              <a:avLst/>
            </a:prstGeom>
            <a:noFill/>
            <a:ln w="9525">
              <a:noFill/>
              <a:miter lim="800000"/>
              <a:headEnd/>
              <a:tailEnd/>
            </a:ln>
          </p:spPr>
        </p:pic>
      </p:grpSp>
      <p:pic>
        <p:nvPicPr>
          <p:cNvPr id="3074" name="Picture 2"/>
          <p:cNvPicPr>
            <a:picLocks noChangeAspect="1" noChangeArrowheads="1"/>
          </p:cNvPicPr>
          <p:nvPr/>
        </p:nvPicPr>
        <p:blipFill>
          <a:blip r:embed="rId10" cstate="print"/>
          <a:srcRect/>
          <a:stretch>
            <a:fillRect/>
          </a:stretch>
        </p:blipFill>
        <p:spPr bwMode="auto">
          <a:xfrm>
            <a:off x="7848600" y="5181600"/>
            <a:ext cx="685800" cy="66179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29062" y="24714"/>
            <a:ext cx="4601062" cy="6394072"/>
            <a:chOff x="-29062" y="24714"/>
            <a:chExt cx="4601062" cy="6394072"/>
          </a:xfrm>
        </p:grpSpPr>
        <p:grpSp>
          <p:nvGrpSpPr>
            <p:cNvPr id="42" name="Group 41"/>
            <p:cNvGrpSpPr/>
            <p:nvPr/>
          </p:nvGrpSpPr>
          <p:grpSpPr>
            <a:xfrm>
              <a:off x="-29062" y="24714"/>
              <a:ext cx="4601062" cy="6394072"/>
              <a:chOff x="-29062" y="24714"/>
              <a:chExt cx="4601062" cy="6394072"/>
            </a:xfrm>
          </p:grpSpPr>
          <p:grpSp>
            <p:nvGrpSpPr>
              <p:cNvPr id="40" name="Group 39"/>
              <p:cNvGrpSpPr/>
              <p:nvPr/>
            </p:nvGrpSpPr>
            <p:grpSpPr>
              <a:xfrm>
                <a:off x="-29062" y="24714"/>
                <a:ext cx="4601062" cy="6394072"/>
                <a:chOff x="-29062" y="24714"/>
                <a:chExt cx="4601062" cy="6394072"/>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62" y="24714"/>
                  <a:ext cx="4524861" cy="6394072"/>
                </a:xfrm>
                <a:prstGeom prst="rect">
                  <a:avLst/>
                </a:prstGeom>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0149" y="228600"/>
                  <a:ext cx="9334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8550" y="1162050"/>
                  <a:ext cx="93345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8" name="Straight Arrow Connector 37"/>
                <p:cNvCxnSpPr/>
                <p:nvPr/>
              </p:nvCxnSpPr>
              <p:spPr>
                <a:xfrm>
                  <a:off x="2085973" y="1162050"/>
                  <a:ext cx="595070" cy="2000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cxnSp>
            <p:nvCxnSpPr>
              <p:cNvPr id="9" name="Straight Arrow Connector 8"/>
              <p:cNvCxnSpPr/>
              <p:nvPr/>
            </p:nvCxnSpPr>
            <p:spPr>
              <a:xfrm>
                <a:off x="2895600" y="2667000"/>
                <a:ext cx="809625"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29000" y="304800"/>
              <a:ext cx="552450"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4" name="Group 43"/>
          <p:cNvGrpSpPr/>
          <p:nvPr/>
        </p:nvGrpSpPr>
        <p:grpSpPr>
          <a:xfrm>
            <a:off x="504824" y="1242536"/>
            <a:ext cx="3796815" cy="5167789"/>
            <a:chOff x="504824" y="1242536"/>
            <a:chExt cx="3796815" cy="5167789"/>
          </a:xfrm>
        </p:grpSpPr>
        <p:pic>
          <p:nvPicPr>
            <p:cNvPr id="4"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48000" y="4495800"/>
              <a:ext cx="1253639"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4824" y="1242536"/>
              <a:ext cx="75247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85693" y="3695700"/>
              <a:ext cx="895350"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p:nvPr/>
          </p:nvCxnSpPr>
          <p:spPr>
            <a:xfrm>
              <a:off x="1371600" y="3962400"/>
              <a:ext cx="761999" cy="3508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038347" y="3444359"/>
              <a:ext cx="95252" cy="7693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1371600" y="2545951"/>
              <a:ext cx="666747" cy="1210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1447800" y="1856215"/>
              <a:ext cx="1447800" cy="5821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4343400" y="-361950"/>
            <a:ext cx="4800600" cy="5482643"/>
            <a:chOff x="4343400" y="-361950"/>
            <a:chExt cx="4800600" cy="5482643"/>
          </a:xfrm>
        </p:grpSpPr>
        <p:pic>
          <p:nvPicPr>
            <p:cNvPr id="29" name="Picture 28" descr="3clusters.jpg"/>
            <p:cNvPicPr>
              <a:picLocks noChangeAspect="1"/>
            </p:cNvPicPr>
            <p:nvPr/>
          </p:nvPicPr>
          <p:blipFill>
            <a:blip r:embed="rId10" cstate="print"/>
            <a:stretch>
              <a:fillRect/>
            </a:stretch>
          </p:blipFill>
          <p:spPr>
            <a:xfrm>
              <a:off x="4343400" y="-152400"/>
              <a:ext cx="3731583" cy="5273093"/>
            </a:xfrm>
            <a:prstGeom prst="rect">
              <a:avLst/>
            </a:prstGeom>
          </p:spPr>
        </p:pic>
        <p:pic>
          <p:nvPicPr>
            <p:cNvPr id="34"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35498" y="473512"/>
              <a:ext cx="3238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953000" y="1962149"/>
              <a:ext cx="3619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87368" y="-361950"/>
              <a:ext cx="371475"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7" name="Group 46"/>
            <p:cNvGrpSpPr/>
            <p:nvPr/>
          </p:nvGrpSpPr>
          <p:grpSpPr>
            <a:xfrm>
              <a:off x="7848600" y="0"/>
              <a:ext cx="1295400" cy="2057400"/>
              <a:chOff x="7315200" y="474372"/>
              <a:chExt cx="1752600" cy="2264065"/>
            </a:xfrm>
          </p:grpSpPr>
          <p:pic>
            <p:nvPicPr>
              <p:cNvPr id="48" name="Picture 4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15200" y="474372"/>
                <a:ext cx="1752600" cy="133993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469502" y="1947862"/>
                <a:ext cx="945590" cy="790575"/>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7772400" y="533400"/>
                <a:ext cx="419100" cy="369332"/>
              </a:xfrm>
              <a:prstGeom prst="rect">
                <a:avLst/>
              </a:prstGeom>
              <a:noFill/>
            </p:spPr>
            <p:txBody>
              <a:bodyPr wrap="square" rtlCol="0">
                <a:spAutoFit/>
              </a:bodyPr>
              <a:lstStyle/>
              <a:p>
                <a:r>
                  <a:rPr lang="en-NZ" dirty="0" smtClean="0"/>
                  <a:t>1</a:t>
                </a:r>
                <a:endParaRPr lang="en-NZ" dirty="0"/>
              </a:p>
            </p:txBody>
          </p:sp>
          <p:sp>
            <p:nvSpPr>
              <p:cNvPr id="51" name="TextBox 50"/>
              <p:cNvSpPr txBox="1"/>
              <p:nvPr/>
            </p:nvSpPr>
            <p:spPr>
              <a:xfrm>
                <a:off x="8534400" y="870466"/>
                <a:ext cx="419100" cy="369332"/>
              </a:xfrm>
              <a:prstGeom prst="rect">
                <a:avLst/>
              </a:prstGeom>
              <a:noFill/>
            </p:spPr>
            <p:txBody>
              <a:bodyPr wrap="square" rtlCol="0">
                <a:spAutoFit/>
              </a:bodyPr>
              <a:lstStyle/>
              <a:p>
                <a:r>
                  <a:rPr lang="en-NZ" dirty="0" smtClean="0"/>
                  <a:t>2</a:t>
                </a:r>
                <a:endParaRPr lang="en-NZ" dirty="0"/>
              </a:p>
            </p:txBody>
          </p:sp>
          <p:sp>
            <p:nvSpPr>
              <p:cNvPr id="52" name="TextBox 51"/>
              <p:cNvSpPr txBox="1"/>
              <p:nvPr/>
            </p:nvSpPr>
            <p:spPr>
              <a:xfrm>
                <a:off x="7523197" y="1228130"/>
                <a:ext cx="419100" cy="369332"/>
              </a:xfrm>
              <a:prstGeom prst="rect">
                <a:avLst/>
              </a:prstGeom>
              <a:noFill/>
            </p:spPr>
            <p:txBody>
              <a:bodyPr wrap="square" rtlCol="0">
                <a:spAutoFit/>
              </a:bodyPr>
              <a:lstStyle/>
              <a:p>
                <a:r>
                  <a:rPr lang="en-NZ" dirty="0" smtClean="0"/>
                  <a:t>3</a:t>
                </a:r>
                <a:endParaRPr lang="en-NZ" dirty="0"/>
              </a:p>
            </p:txBody>
          </p:sp>
        </p:grpSp>
      </p:grpSp>
      <p:grpSp>
        <p:nvGrpSpPr>
          <p:cNvPr id="6" name="Group 5"/>
          <p:cNvGrpSpPr/>
          <p:nvPr/>
        </p:nvGrpSpPr>
        <p:grpSpPr>
          <a:xfrm>
            <a:off x="4648200" y="4267200"/>
            <a:ext cx="4252581" cy="2286000"/>
            <a:chOff x="4762500" y="1076325"/>
            <a:chExt cx="4252581" cy="2286000"/>
          </a:xfrm>
        </p:grpSpPr>
        <p:pic>
          <p:nvPicPr>
            <p:cNvPr id="5" name="Picture 4"/>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794773" y="1076325"/>
              <a:ext cx="4220308"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5276850" y="2362200"/>
              <a:ext cx="419100" cy="369332"/>
            </a:xfrm>
            <a:prstGeom prst="rect">
              <a:avLst/>
            </a:prstGeom>
            <a:noFill/>
          </p:spPr>
          <p:txBody>
            <a:bodyPr wrap="square" rtlCol="0">
              <a:spAutoFit/>
            </a:bodyPr>
            <a:lstStyle/>
            <a:p>
              <a:r>
                <a:rPr lang="en-NZ" dirty="0" smtClean="0"/>
                <a:t>1</a:t>
              </a:r>
              <a:endParaRPr lang="en-NZ" dirty="0"/>
            </a:p>
          </p:txBody>
        </p:sp>
        <p:sp>
          <p:nvSpPr>
            <p:cNvPr id="30" name="TextBox 29"/>
            <p:cNvSpPr txBox="1"/>
            <p:nvPr/>
          </p:nvSpPr>
          <p:spPr>
            <a:xfrm>
              <a:off x="4762500" y="1143000"/>
              <a:ext cx="419100" cy="369332"/>
            </a:xfrm>
            <a:prstGeom prst="rect">
              <a:avLst/>
            </a:prstGeom>
            <a:noFill/>
          </p:spPr>
          <p:txBody>
            <a:bodyPr wrap="square" rtlCol="0">
              <a:spAutoFit/>
            </a:bodyPr>
            <a:lstStyle/>
            <a:p>
              <a:r>
                <a:rPr lang="en-NZ" dirty="0" smtClean="0"/>
                <a:t>2</a:t>
              </a:r>
              <a:endParaRPr lang="en-NZ" dirty="0"/>
            </a:p>
          </p:txBody>
        </p:sp>
        <p:sp>
          <p:nvSpPr>
            <p:cNvPr id="31" name="TextBox 30"/>
            <p:cNvSpPr txBox="1"/>
            <p:nvPr/>
          </p:nvSpPr>
          <p:spPr>
            <a:xfrm>
              <a:off x="6852173" y="2752882"/>
              <a:ext cx="419100" cy="369332"/>
            </a:xfrm>
            <a:prstGeom prst="rect">
              <a:avLst/>
            </a:prstGeom>
            <a:noFill/>
          </p:spPr>
          <p:txBody>
            <a:bodyPr wrap="square" rtlCol="0">
              <a:spAutoFit/>
            </a:bodyPr>
            <a:lstStyle/>
            <a:p>
              <a:r>
                <a:rPr lang="en-NZ" dirty="0" smtClean="0"/>
                <a:t>3</a:t>
              </a:r>
              <a:endParaRPr lang="en-NZ" dirty="0"/>
            </a:p>
          </p:txBody>
        </p:sp>
        <p:sp>
          <p:nvSpPr>
            <p:cNvPr id="32" name="TextBox 31"/>
            <p:cNvSpPr txBox="1"/>
            <p:nvPr/>
          </p:nvSpPr>
          <p:spPr>
            <a:xfrm>
              <a:off x="6869374" y="1611868"/>
              <a:ext cx="419100" cy="369332"/>
            </a:xfrm>
            <a:prstGeom prst="rect">
              <a:avLst/>
            </a:prstGeom>
            <a:noFill/>
          </p:spPr>
          <p:txBody>
            <a:bodyPr wrap="square" rtlCol="0">
              <a:spAutoFit/>
            </a:bodyPr>
            <a:lstStyle/>
            <a:p>
              <a:r>
                <a:rPr lang="en-NZ" dirty="0" smtClean="0"/>
                <a:t>4</a:t>
              </a:r>
              <a:endParaRPr lang="en-NZ" dirty="0"/>
            </a:p>
          </p:txBody>
        </p:sp>
        <p:sp>
          <p:nvSpPr>
            <p:cNvPr id="33" name="TextBox 32"/>
            <p:cNvSpPr txBox="1"/>
            <p:nvPr/>
          </p:nvSpPr>
          <p:spPr>
            <a:xfrm>
              <a:off x="5867400" y="1242536"/>
              <a:ext cx="419100" cy="369332"/>
            </a:xfrm>
            <a:prstGeom prst="rect">
              <a:avLst/>
            </a:prstGeom>
            <a:noFill/>
          </p:spPr>
          <p:txBody>
            <a:bodyPr wrap="square" rtlCol="0">
              <a:spAutoFit/>
            </a:bodyPr>
            <a:lstStyle/>
            <a:p>
              <a:r>
                <a:rPr lang="en-NZ" dirty="0"/>
                <a:t>5</a:t>
              </a:r>
            </a:p>
          </p:txBody>
        </p:sp>
      </p:grpSp>
    </p:spTree>
    <p:extLst>
      <p:ext uri="{BB962C8B-B14F-4D97-AF65-F5344CB8AC3E}">
        <p14:creationId xmlns:p14="http://schemas.microsoft.com/office/powerpoint/2010/main" val="262085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ox(in)">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box(in)">
                                      <p:cBhvr>
                                        <p:cTn id="17" dur="500"/>
                                        <p:tgtEl>
                                          <p:spTgt spid="4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box(in)">
                                      <p:cBhvr>
                                        <p:cTn id="2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Grape varieties (“</a:t>
            </a:r>
            <a:r>
              <a:rPr lang="en-US" dirty="0" err="1" smtClean="0"/>
              <a:t>cultiva</a:t>
            </a:r>
            <a:r>
              <a:rPr lang="en-US" dirty="0" smtClean="0"/>
              <a:t>”)</a:t>
            </a:r>
            <a:endParaRPr lang="en-US" dirty="0"/>
          </a:p>
        </p:txBody>
      </p:sp>
      <p:pic>
        <p:nvPicPr>
          <p:cNvPr id="3" name="Picture 2" descr="Vineyards Orchards Img"/>
          <p:cNvPicPr>
            <a:picLocks noChangeAspect="1" noChangeArrowheads="1"/>
          </p:cNvPicPr>
          <p:nvPr/>
        </p:nvPicPr>
        <p:blipFill>
          <a:blip r:embed="rId3" cstate="print"/>
          <a:srcRect/>
          <a:stretch>
            <a:fillRect/>
          </a:stretch>
        </p:blipFill>
        <p:spPr bwMode="auto">
          <a:xfrm>
            <a:off x="2643177" y="3714755"/>
            <a:ext cx="2786079" cy="2786079"/>
          </a:xfrm>
          <a:prstGeom prst="rect">
            <a:avLst/>
          </a:prstGeom>
          <a:noFill/>
          <a:ln w="9525">
            <a:noFill/>
            <a:miter lim="800000"/>
            <a:headEnd/>
            <a:tailEnd/>
          </a:ln>
        </p:spPr>
      </p:pic>
      <p:pic>
        <p:nvPicPr>
          <p:cNvPr id="4" name="Picture 7" descr="http://www.theworldwidewine.com/Varieties/sauvignon_blanc_white_grape_variety.jpg"/>
          <p:cNvPicPr>
            <a:picLocks noChangeAspect="1" noChangeArrowheads="1"/>
          </p:cNvPicPr>
          <p:nvPr/>
        </p:nvPicPr>
        <p:blipFill>
          <a:blip r:embed="rId4" cstate="print"/>
          <a:srcRect/>
          <a:stretch>
            <a:fillRect/>
          </a:stretch>
        </p:blipFill>
        <p:spPr bwMode="auto">
          <a:xfrm>
            <a:off x="500034" y="3714752"/>
            <a:ext cx="1857388" cy="2803315"/>
          </a:xfrm>
          <a:prstGeom prst="rect">
            <a:avLst/>
          </a:prstGeom>
          <a:noFill/>
          <a:ln w="9525">
            <a:noFill/>
            <a:miter lim="800000"/>
            <a:headEnd/>
            <a:tailEnd/>
          </a:ln>
        </p:spPr>
      </p:pic>
      <p:pic>
        <p:nvPicPr>
          <p:cNvPr id="5" name="Picture 2" descr="grape-berry-color.jpg"/>
          <p:cNvPicPr>
            <a:picLocks noChangeAspect="1"/>
          </p:cNvPicPr>
          <p:nvPr/>
        </p:nvPicPr>
        <p:blipFill>
          <a:blip r:embed="rId5" cstate="print"/>
          <a:srcRect/>
          <a:stretch>
            <a:fillRect/>
          </a:stretch>
        </p:blipFill>
        <p:spPr bwMode="auto">
          <a:xfrm>
            <a:off x="5634044" y="1500174"/>
            <a:ext cx="3357556" cy="473360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520" y="4434822"/>
            <a:ext cx="1768722" cy="2499378"/>
          </a:xfrm>
          <a:prstGeom prst="rect">
            <a:avLst/>
          </a:prstGeom>
        </p:spPr>
      </p:pic>
      <p:pic>
        <p:nvPicPr>
          <p:cNvPr id="2055" name="Picture 7"/>
          <p:cNvPicPr>
            <a:picLocks noChangeAspect="1" noChangeArrowheads="1"/>
          </p:cNvPicPr>
          <p:nvPr/>
        </p:nvPicPr>
        <p:blipFill>
          <a:blip r:embed="rId4" cstate="print"/>
          <a:srcRect/>
          <a:stretch>
            <a:fillRect/>
          </a:stretch>
        </p:blipFill>
        <p:spPr bwMode="auto">
          <a:xfrm>
            <a:off x="6324600" y="0"/>
            <a:ext cx="2163763" cy="3344862"/>
          </a:xfrm>
          <a:prstGeom prst="rect">
            <a:avLst/>
          </a:prstGeom>
          <a:noFill/>
          <a:ln w="9525">
            <a:noFill/>
            <a:miter lim="800000"/>
            <a:headEnd/>
            <a:tailEnd/>
          </a:ln>
          <a:effectLst/>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4599" y="4376753"/>
            <a:ext cx="1799984" cy="2543554"/>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6600" y="457200"/>
            <a:ext cx="2964750" cy="418948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08990" y="4286321"/>
            <a:ext cx="1863980" cy="2633986"/>
          </a:xfrm>
          <a:prstGeom prst="rect">
            <a:avLst/>
          </a:prstGeom>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84583" y="4376752"/>
            <a:ext cx="1842611" cy="2603789"/>
          </a:xfrm>
          <a:prstGeom prst="rect">
            <a:avLst/>
          </a:prstGeom>
        </p:spPr>
      </p:pic>
      <p:sp>
        <p:nvSpPr>
          <p:cNvPr id="9" name="TextBox 8"/>
          <p:cNvSpPr txBox="1"/>
          <p:nvPr/>
        </p:nvSpPr>
        <p:spPr>
          <a:xfrm>
            <a:off x="588392" y="6399804"/>
            <a:ext cx="1447800" cy="307777"/>
          </a:xfrm>
          <a:prstGeom prst="rect">
            <a:avLst/>
          </a:prstGeom>
          <a:noFill/>
        </p:spPr>
        <p:txBody>
          <a:bodyPr wrap="square" rtlCol="0">
            <a:spAutoFit/>
          </a:bodyPr>
          <a:lstStyle/>
          <a:p>
            <a:r>
              <a:rPr lang="en-NZ" sz="1400" dirty="0" smtClean="0"/>
              <a:t>Water deficiency</a:t>
            </a:r>
            <a:endParaRPr lang="en-NZ" sz="1400" dirty="0"/>
          </a:p>
        </p:txBody>
      </p:sp>
      <p:sp>
        <p:nvSpPr>
          <p:cNvPr id="19" name="TextBox 18"/>
          <p:cNvSpPr txBox="1"/>
          <p:nvPr/>
        </p:nvSpPr>
        <p:spPr>
          <a:xfrm>
            <a:off x="4305300" y="6416369"/>
            <a:ext cx="1447800" cy="307777"/>
          </a:xfrm>
          <a:prstGeom prst="rect">
            <a:avLst/>
          </a:prstGeom>
          <a:noFill/>
        </p:spPr>
        <p:txBody>
          <a:bodyPr wrap="square" rtlCol="0">
            <a:spAutoFit/>
          </a:bodyPr>
          <a:lstStyle/>
          <a:p>
            <a:r>
              <a:rPr lang="en-NZ" sz="1400" dirty="0" smtClean="0"/>
              <a:t>drainage</a:t>
            </a:r>
            <a:endParaRPr lang="en-NZ" sz="1400" dirty="0"/>
          </a:p>
        </p:txBody>
      </p:sp>
      <p:sp>
        <p:nvSpPr>
          <p:cNvPr id="21" name="TextBox 20"/>
          <p:cNvSpPr txBox="1"/>
          <p:nvPr/>
        </p:nvSpPr>
        <p:spPr>
          <a:xfrm>
            <a:off x="6000750" y="6398314"/>
            <a:ext cx="1447800" cy="307777"/>
          </a:xfrm>
          <a:prstGeom prst="rect">
            <a:avLst/>
          </a:prstGeom>
          <a:noFill/>
        </p:spPr>
        <p:txBody>
          <a:bodyPr wrap="square" rtlCol="0">
            <a:spAutoFit/>
          </a:bodyPr>
          <a:lstStyle/>
          <a:p>
            <a:r>
              <a:rPr lang="en-NZ" sz="1400" dirty="0" smtClean="0"/>
              <a:t>elevation</a:t>
            </a:r>
            <a:endParaRPr lang="en-NZ" sz="1400" dirty="0"/>
          </a:p>
        </p:txBody>
      </p:sp>
      <p:sp>
        <p:nvSpPr>
          <p:cNvPr id="22" name="TextBox 21"/>
          <p:cNvSpPr txBox="1"/>
          <p:nvPr/>
        </p:nvSpPr>
        <p:spPr>
          <a:xfrm>
            <a:off x="7696200" y="6398313"/>
            <a:ext cx="1447800" cy="307777"/>
          </a:xfrm>
          <a:prstGeom prst="rect">
            <a:avLst/>
          </a:prstGeom>
          <a:noFill/>
        </p:spPr>
        <p:txBody>
          <a:bodyPr wrap="square" rtlCol="0">
            <a:spAutoFit/>
          </a:bodyPr>
          <a:lstStyle/>
          <a:p>
            <a:r>
              <a:rPr lang="en-NZ" sz="1400" dirty="0" smtClean="0"/>
              <a:t>Temp annual</a:t>
            </a:r>
            <a:endParaRPr lang="en-NZ" sz="1400" dirty="0"/>
          </a:p>
        </p:txBody>
      </p:sp>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86000" y="4389986"/>
            <a:ext cx="1799984" cy="2543554"/>
          </a:xfrm>
          <a:prstGeom prst="rect">
            <a:avLst/>
          </a:prstGeom>
        </p:spPr>
      </p:pic>
      <p:sp>
        <p:nvSpPr>
          <p:cNvPr id="18" name="TextBox 17"/>
          <p:cNvSpPr txBox="1"/>
          <p:nvPr/>
        </p:nvSpPr>
        <p:spPr>
          <a:xfrm>
            <a:off x="2362200" y="6398312"/>
            <a:ext cx="1447800" cy="307777"/>
          </a:xfrm>
          <a:prstGeom prst="rect">
            <a:avLst/>
          </a:prstGeom>
          <a:noFill/>
        </p:spPr>
        <p:txBody>
          <a:bodyPr wrap="square" rtlCol="0">
            <a:spAutoFit/>
          </a:bodyPr>
          <a:lstStyle/>
          <a:p>
            <a:r>
              <a:rPr lang="en-NZ" sz="1400" dirty="0" smtClean="0"/>
              <a:t>Temp minimum</a:t>
            </a:r>
            <a:endParaRPr lang="en-NZ" sz="1400" dirty="0"/>
          </a:p>
        </p:txBody>
      </p:sp>
      <p:cxnSp>
        <p:nvCxnSpPr>
          <p:cNvPr id="27" name="Straight Arrow Connector 26"/>
          <p:cNvCxnSpPr/>
          <p:nvPr/>
        </p:nvCxnSpPr>
        <p:spPr>
          <a:xfrm flipH="1">
            <a:off x="5105400" y="762000"/>
            <a:ext cx="2743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5257800" y="1524000"/>
            <a:ext cx="2133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1066800" y="990600"/>
            <a:ext cx="3733800" cy="3200400"/>
            <a:chOff x="1066800" y="990600"/>
            <a:chExt cx="3733800" cy="3200400"/>
          </a:xfrm>
        </p:grpSpPr>
        <p:pic>
          <p:nvPicPr>
            <p:cNvPr id="2056" name="Picture 8"/>
            <p:cNvPicPr>
              <a:picLocks noChangeAspect="1" noChangeArrowheads="1"/>
            </p:cNvPicPr>
            <p:nvPr/>
          </p:nvPicPr>
          <p:blipFill>
            <a:blip r:embed="rId10" cstate="print"/>
            <a:srcRect/>
            <a:stretch>
              <a:fillRect/>
            </a:stretch>
          </p:blipFill>
          <p:spPr bwMode="auto">
            <a:xfrm>
              <a:off x="1066800" y="990600"/>
              <a:ext cx="2263775" cy="3200400"/>
            </a:xfrm>
            <a:prstGeom prst="rect">
              <a:avLst/>
            </a:prstGeom>
            <a:noFill/>
            <a:ln w="9525">
              <a:noFill/>
              <a:miter lim="800000"/>
              <a:headEnd/>
              <a:tailEnd/>
            </a:ln>
            <a:effectLst/>
          </p:spPr>
        </p:pic>
        <p:cxnSp>
          <p:nvCxnSpPr>
            <p:cNvPr id="43" name="Straight Arrow Connector 42"/>
            <p:cNvCxnSpPr/>
            <p:nvPr/>
          </p:nvCxnSpPr>
          <p:spPr>
            <a:xfrm>
              <a:off x="3124200" y="1981200"/>
              <a:ext cx="1676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2362200" y="2514600"/>
              <a:ext cx="17526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838200" y="2962275"/>
            <a:ext cx="323850" cy="923925"/>
            <a:chOff x="838200" y="2962275"/>
            <a:chExt cx="323850" cy="923925"/>
          </a:xfrm>
        </p:grpSpPr>
        <p:sp>
          <p:nvSpPr>
            <p:cNvPr id="12" name="Right Arrow 11"/>
            <p:cNvSpPr/>
            <p:nvPr/>
          </p:nvSpPr>
          <p:spPr>
            <a:xfrm>
              <a:off x="838200" y="3581400"/>
              <a:ext cx="304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ight Arrow 23"/>
            <p:cNvSpPr/>
            <p:nvPr/>
          </p:nvSpPr>
          <p:spPr>
            <a:xfrm>
              <a:off x="838200" y="3810000"/>
              <a:ext cx="304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5" name="Right Arrow 24"/>
            <p:cNvSpPr/>
            <p:nvPr/>
          </p:nvSpPr>
          <p:spPr>
            <a:xfrm>
              <a:off x="857250" y="2962275"/>
              <a:ext cx="3048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Tree>
    <p:extLst>
      <p:ext uri="{BB962C8B-B14F-4D97-AF65-F5344CB8AC3E}">
        <p14:creationId xmlns:p14="http://schemas.microsoft.com/office/powerpoint/2010/main" val="1264194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500"/>
                                        <p:tgtEl>
                                          <p:spTgt spid="29"/>
                                        </p:tgtEl>
                                      </p:cBhvr>
                                    </p:animEffect>
                                  </p:childTnLst>
                                </p:cTn>
                              </p:par>
                              <p:par>
                                <p:cTn id="8" presetID="4" presetClass="entr" presetSubtype="16"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box(in)">
                                      <p:cBhvr>
                                        <p:cTn id="10" dur="500"/>
                                        <p:tgtEl>
                                          <p:spTgt spid="27"/>
                                        </p:tgtEl>
                                      </p:cBhvr>
                                    </p:animEffect>
                                  </p:childTnLst>
                                </p:cTn>
                              </p:par>
                              <p:par>
                                <p:cTn id="11" presetID="4" presetClass="entr" presetSubtype="16" fill="hold" nodeType="withEffect">
                                  <p:stCondLst>
                                    <p:cond delay="0"/>
                                  </p:stCondLst>
                                  <p:childTnLst>
                                    <p:set>
                                      <p:cBhvr>
                                        <p:cTn id="12" dur="1" fill="hold">
                                          <p:stCondLst>
                                            <p:cond delay="0"/>
                                          </p:stCondLst>
                                        </p:cTn>
                                        <p:tgtEl>
                                          <p:spTgt spid="2055"/>
                                        </p:tgtEl>
                                        <p:attrNameLst>
                                          <p:attrName>style.visibility</p:attrName>
                                        </p:attrNameLst>
                                      </p:cBhvr>
                                      <p:to>
                                        <p:strVal val="visible"/>
                                      </p:to>
                                    </p:set>
                                    <p:animEffect transition="in" filter="box(in)">
                                      <p:cBhvr>
                                        <p:cTn id="13" dur="500"/>
                                        <p:tgtEl>
                                          <p:spTgt spid="2055"/>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par>
                                <p:cTn id="19" presetID="4" presetClass="entr" presetSubtype="16"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ox(in)">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box(in)">
                                      <p:cBhvr>
                                        <p:cTn id="26" dur="500"/>
                                        <p:tgtEl>
                                          <p:spTgt spid="50"/>
                                        </p:tgtEl>
                                      </p:cBhvr>
                                    </p:animEffect>
                                  </p:childTnLst>
                                </p:cTn>
                              </p:par>
                              <p:par>
                                <p:cTn id="27" presetID="4"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ox(in)">
                                      <p:cBhvr>
                                        <p:cTn id="29" dur="500"/>
                                        <p:tgtEl>
                                          <p:spTgt spid="4"/>
                                        </p:tgtEl>
                                      </p:cBhvr>
                                    </p:animEffect>
                                  </p:childTnLst>
                                </p:cTn>
                              </p:par>
                              <p:par>
                                <p:cTn id="30" presetID="4" presetClass="entr" presetSubtype="16"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ox(in)">
                                      <p:cBhvr>
                                        <p:cTn id="32" dur="500"/>
                                        <p:tgtEl>
                                          <p:spTgt spid="18"/>
                                        </p:tgtEl>
                                      </p:cBhvr>
                                    </p:animEffect>
                                  </p:childTnLst>
                                </p:cTn>
                              </p:par>
                              <p:par>
                                <p:cTn id="33" presetID="4" presetClass="entr" presetSubtype="16"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ox(in)">
                                      <p:cBhvr>
                                        <p:cTn id="35" dur="500"/>
                                        <p:tgtEl>
                                          <p:spTgt spid="3"/>
                                        </p:tgtEl>
                                      </p:cBhvr>
                                    </p:animEffect>
                                  </p:childTnLst>
                                </p:cTn>
                              </p:par>
                              <p:par>
                                <p:cTn id="36" presetID="4" presetClass="entr" presetSubtype="16"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ox(in)">
                                      <p:cBhvr>
                                        <p:cTn id="38" dur="500"/>
                                        <p:tgtEl>
                                          <p:spTgt spid="19"/>
                                        </p:tgtEl>
                                      </p:cBhvr>
                                    </p:animEffect>
                                  </p:childTnLst>
                                </p:cTn>
                              </p:par>
                              <p:par>
                                <p:cTn id="39" presetID="4" presetClass="entr" presetSubtype="16"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ox(in)">
                                      <p:cBhvr>
                                        <p:cTn id="41" dur="500"/>
                                        <p:tgtEl>
                                          <p:spTgt spid="8"/>
                                        </p:tgtEl>
                                      </p:cBhvr>
                                    </p:animEffect>
                                  </p:childTnLst>
                                </p:cTn>
                              </p:par>
                              <p:par>
                                <p:cTn id="42" presetID="4" presetClass="entr" presetSubtype="16"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ox(in)">
                                      <p:cBhvr>
                                        <p:cTn id="44" dur="500"/>
                                        <p:tgtEl>
                                          <p:spTgt spid="21"/>
                                        </p:tgtEl>
                                      </p:cBhvr>
                                    </p:animEffect>
                                  </p:childTnLst>
                                </p:cTn>
                              </p:par>
                              <p:par>
                                <p:cTn id="45" presetID="4" presetClass="entr" presetSubtype="16"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ox(in)">
                                      <p:cBhvr>
                                        <p:cTn id="47" dur="500"/>
                                        <p:tgtEl>
                                          <p:spTgt spid="7"/>
                                        </p:tgtEl>
                                      </p:cBhvr>
                                    </p:animEffect>
                                  </p:childTnLst>
                                </p:cTn>
                              </p:par>
                              <p:par>
                                <p:cTn id="48" presetID="4" presetClass="entr" presetSubtype="16"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box(in)">
                                      <p:cBhvr>
                                        <p:cTn id="50" dur="5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2420" y="4267200"/>
            <a:ext cx="1081580" cy="1651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5358914" y="381000"/>
            <a:ext cx="3327886" cy="1945710"/>
            <a:chOff x="4648200" y="381000"/>
            <a:chExt cx="3327886" cy="1945710"/>
          </a:xfrm>
        </p:grpSpPr>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81000"/>
              <a:ext cx="813286" cy="19457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8200" y="381000"/>
              <a:ext cx="2396873" cy="1828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152401" y="-217297"/>
            <a:ext cx="5410201" cy="7380097"/>
            <a:chOff x="-152401" y="-217297"/>
            <a:chExt cx="5410201" cy="7380097"/>
          </a:xfrm>
        </p:grpSpPr>
        <p:grpSp>
          <p:nvGrpSpPr>
            <p:cNvPr id="12" name="Group 11"/>
            <p:cNvGrpSpPr/>
            <p:nvPr/>
          </p:nvGrpSpPr>
          <p:grpSpPr>
            <a:xfrm>
              <a:off x="-152401" y="-217297"/>
              <a:ext cx="5410201" cy="7380097"/>
              <a:chOff x="-152401" y="-217297"/>
              <a:chExt cx="5006939" cy="7075297"/>
            </a:xfrm>
          </p:grpSpPr>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1" y="-217297"/>
                <a:ext cx="5006939" cy="7075297"/>
              </a:xfrm>
              <a:prstGeom prst="rect">
                <a:avLst/>
              </a:prstGeom>
            </p:spPr>
          </p:pic>
          <p:sp>
            <p:nvSpPr>
              <p:cNvPr id="10" name="Oval 9"/>
              <p:cNvSpPr/>
              <p:nvPr/>
            </p:nvSpPr>
            <p:spPr>
              <a:xfrm>
                <a:off x="838200" y="5105400"/>
                <a:ext cx="457200" cy="6096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NZ"/>
              </a:p>
            </p:txBody>
          </p:sp>
        </p:grpSp>
        <p:pic>
          <p:nvPicPr>
            <p:cNvPr id="6146" name="Picture 2"/>
            <p:cNvPicPr>
              <a:picLocks noChangeAspect="1" noChangeArrowheads="1"/>
            </p:cNvPicPr>
            <p:nvPr/>
          </p:nvPicPr>
          <p:blipFill>
            <a:blip r:embed="rId7" cstate="print"/>
            <a:srcRect/>
            <a:stretch>
              <a:fillRect/>
            </a:stretch>
          </p:blipFill>
          <p:spPr bwMode="auto">
            <a:xfrm>
              <a:off x="304800" y="457200"/>
              <a:ext cx="914400" cy="4441368"/>
            </a:xfrm>
            <a:prstGeom prst="rect">
              <a:avLst/>
            </a:prstGeom>
            <a:noFill/>
            <a:ln w="9525">
              <a:noFill/>
              <a:miter lim="800000"/>
              <a:headEnd/>
              <a:tailEnd/>
            </a:ln>
          </p:spPr>
        </p:pic>
      </p:gr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00400" y="4267200"/>
            <a:ext cx="4622884"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9569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box(in)">
                                      <p:cBhvr>
                                        <p:cTn id="11" dur="500"/>
                                        <p:tgtEl>
                                          <p:spTgt spid="1026"/>
                                        </p:tgtEl>
                                      </p:cBhvr>
                                    </p:animEffect>
                                  </p:childTnLst>
                                </p:cTn>
                              </p:par>
                              <p:par>
                                <p:cTn id="12" presetID="4" presetClass="entr" presetSubtype="16"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ox(in)">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7724" y="562791"/>
            <a:ext cx="4427937" cy="6257109"/>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 y="562791"/>
            <a:ext cx="4454898" cy="6295209"/>
          </a:xfrm>
          <a:prstGeom prst="rect">
            <a:avLst/>
          </a:prstGeom>
        </p:spPr>
      </p:pic>
      <p:sp>
        <p:nvSpPr>
          <p:cNvPr id="5" name="TextBox 4"/>
          <p:cNvSpPr txBox="1"/>
          <p:nvPr/>
        </p:nvSpPr>
        <p:spPr>
          <a:xfrm>
            <a:off x="457200" y="990600"/>
            <a:ext cx="1447800" cy="523220"/>
          </a:xfrm>
          <a:prstGeom prst="rect">
            <a:avLst/>
          </a:prstGeom>
          <a:noFill/>
        </p:spPr>
        <p:txBody>
          <a:bodyPr wrap="square" rtlCol="0">
            <a:spAutoFit/>
          </a:bodyPr>
          <a:lstStyle/>
          <a:p>
            <a:r>
              <a:rPr lang="en-NZ" sz="1400" dirty="0" smtClean="0"/>
              <a:t>Temperature annual</a:t>
            </a:r>
            <a:endParaRPr lang="en-NZ" sz="1400" dirty="0"/>
          </a:p>
        </p:txBody>
      </p:sp>
      <p:sp>
        <p:nvSpPr>
          <p:cNvPr id="6" name="TextBox 5"/>
          <p:cNvSpPr txBox="1"/>
          <p:nvPr/>
        </p:nvSpPr>
        <p:spPr>
          <a:xfrm>
            <a:off x="5181600" y="990600"/>
            <a:ext cx="1690092" cy="523220"/>
          </a:xfrm>
          <a:prstGeom prst="rect">
            <a:avLst/>
          </a:prstGeom>
          <a:noFill/>
        </p:spPr>
        <p:txBody>
          <a:bodyPr wrap="square" rtlCol="0">
            <a:spAutoFit/>
          </a:bodyPr>
          <a:lstStyle/>
          <a:p>
            <a:r>
              <a:rPr lang="en-NZ" sz="1400" dirty="0" smtClean="0"/>
              <a:t>Temperature minimu</a:t>
            </a:r>
            <a:r>
              <a:rPr lang="en-NZ" sz="1400" dirty="0"/>
              <a:t>m</a:t>
            </a:r>
          </a:p>
        </p:txBody>
      </p:sp>
    </p:spTree>
    <p:extLst>
      <p:ext uri="{BB962C8B-B14F-4D97-AF65-F5344CB8AC3E}">
        <p14:creationId xmlns:p14="http://schemas.microsoft.com/office/powerpoint/2010/main" val="25605942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724400" y="304800"/>
            <a:ext cx="1745046" cy="2057400"/>
          </a:xfrm>
          <a:prstGeom prst="rect">
            <a:avLst/>
          </a:prstGeom>
          <a:noFill/>
          <a:ln w="9525">
            <a:noFill/>
            <a:miter lim="800000"/>
            <a:headEnd/>
            <a:tailEnd/>
          </a:ln>
          <a:effec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0"/>
            <a:ext cx="4853166" cy="6858000"/>
          </a:xfrm>
          <a:prstGeom prst="rect">
            <a:avLst/>
          </a:prstGeom>
        </p:spPr>
      </p:pic>
      <p:sp>
        <p:nvSpPr>
          <p:cNvPr id="7" name="TextBox 6"/>
          <p:cNvSpPr txBox="1"/>
          <p:nvPr/>
        </p:nvSpPr>
        <p:spPr>
          <a:xfrm>
            <a:off x="914400" y="685800"/>
            <a:ext cx="1661934" cy="307777"/>
          </a:xfrm>
          <a:prstGeom prst="rect">
            <a:avLst/>
          </a:prstGeom>
          <a:noFill/>
        </p:spPr>
        <p:txBody>
          <a:bodyPr wrap="square" rtlCol="0">
            <a:spAutoFit/>
          </a:bodyPr>
          <a:lstStyle/>
          <a:p>
            <a:r>
              <a:rPr lang="en-NZ" sz="1400" dirty="0" smtClean="0"/>
              <a:t>Temperature annual</a:t>
            </a:r>
            <a:endParaRPr lang="en-NZ" sz="1400" dirty="0"/>
          </a:p>
        </p:txBody>
      </p:sp>
      <p:pic>
        <p:nvPicPr>
          <p:cNvPr id="3078" name="Picture 6"/>
          <p:cNvPicPr>
            <a:picLocks noChangeAspect="1" noChangeArrowheads="1"/>
          </p:cNvPicPr>
          <p:nvPr/>
        </p:nvPicPr>
        <p:blipFill>
          <a:blip r:embed="rId5" cstate="print"/>
          <a:srcRect/>
          <a:stretch>
            <a:fillRect/>
          </a:stretch>
        </p:blipFill>
        <p:spPr bwMode="auto">
          <a:xfrm>
            <a:off x="4419600" y="2667000"/>
            <a:ext cx="1809580" cy="2209800"/>
          </a:xfrm>
          <a:prstGeom prst="rect">
            <a:avLst/>
          </a:prstGeom>
          <a:noFill/>
          <a:ln w="9525">
            <a:noFill/>
            <a:miter lim="800000"/>
            <a:headEnd/>
            <a:tailEnd/>
          </a:ln>
          <a:effectLst/>
        </p:spPr>
      </p:pic>
      <p:pic>
        <p:nvPicPr>
          <p:cNvPr id="3079" name="Picture 7"/>
          <p:cNvPicPr>
            <a:picLocks noChangeAspect="1" noChangeArrowheads="1"/>
          </p:cNvPicPr>
          <p:nvPr/>
        </p:nvPicPr>
        <p:blipFill>
          <a:blip r:embed="rId6" cstate="print"/>
          <a:srcRect/>
          <a:stretch>
            <a:fillRect/>
          </a:stretch>
        </p:blipFill>
        <p:spPr bwMode="auto">
          <a:xfrm>
            <a:off x="2342666" y="4191000"/>
            <a:ext cx="2000734" cy="2286000"/>
          </a:xfrm>
          <a:prstGeom prst="rect">
            <a:avLst/>
          </a:prstGeom>
          <a:noFill/>
          <a:ln w="9525">
            <a:noFill/>
            <a:miter lim="800000"/>
            <a:headEnd/>
            <a:tailEnd/>
          </a:ln>
          <a:effectLst/>
        </p:spPr>
      </p:pic>
    </p:spTree>
    <p:extLst>
      <p:ext uri="{BB962C8B-B14F-4D97-AF65-F5344CB8AC3E}">
        <p14:creationId xmlns:p14="http://schemas.microsoft.com/office/powerpoint/2010/main" val="11177433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in)">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78"/>
                                        </p:tgtEl>
                                        <p:attrNameLst>
                                          <p:attrName>style.visibility</p:attrName>
                                        </p:attrNameLst>
                                      </p:cBhvr>
                                      <p:to>
                                        <p:strVal val="visible"/>
                                      </p:to>
                                    </p:set>
                                    <p:animEffect transition="in" filter="box(in)">
                                      <p:cBhvr>
                                        <p:cTn id="12" dur="500"/>
                                        <p:tgtEl>
                                          <p:spTgt spid="307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079"/>
                                        </p:tgtEl>
                                        <p:attrNameLst>
                                          <p:attrName>style.visibility</p:attrName>
                                        </p:attrNameLst>
                                      </p:cBhvr>
                                      <p:to>
                                        <p:strVal val="visible"/>
                                      </p:to>
                                    </p:set>
                                    <p:animEffect transition="in" filter="box(in)">
                                      <p:cBhvr>
                                        <p:cTn id="17" dur="500"/>
                                        <p:tgtEl>
                                          <p:spTgt spid="30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8956" y="-230519"/>
            <a:ext cx="5161956" cy="7294350"/>
          </a:xfrm>
          <a:prstGeom prst="rect">
            <a:avLst/>
          </a:prstGeom>
        </p:spPr>
      </p:pic>
      <p:sp>
        <p:nvSpPr>
          <p:cNvPr id="10" name="TextBox 9"/>
          <p:cNvSpPr txBox="1"/>
          <p:nvPr/>
        </p:nvSpPr>
        <p:spPr>
          <a:xfrm>
            <a:off x="0" y="6488668"/>
            <a:ext cx="1371600" cy="369332"/>
          </a:xfrm>
          <a:prstGeom prst="rect">
            <a:avLst/>
          </a:prstGeom>
          <a:noFill/>
        </p:spPr>
        <p:txBody>
          <a:bodyPr wrap="square" rtlCol="0">
            <a:spAutoFit/>
          </a:bodyPr>
          <a:lstStyle/>
          <a:p>
            <a:r>
              <a:rPr lang="en-US" dirty="0" smtClean="0"/>
              <a:t>Drainage</a:t>
            </a:r>
            <a:endParaRPr lang="en-US" dirty="0"/>
          </a:p>
        </p:txBody>
      </p:sp>
      <p:pic>
        <p:nvPicPr>
          <p:cNvPr id="4098" name="Picture 2"/>
          <p:cNvPicPr>
            <a:picLocks noChangeAspect="1" noChangeArrowheads="1"/>
          </p:cNvPicPr>
          <p:nvPr/>
        </p:nvPicPr>
        <p:blipFill>
          <a:blip r:embed="rId4" cstate="print"/>
          <a:srcRect/>
          <a:stretch>
            <a:fillRect/>
          </a:stretch>
        </p:blipFill>
        <p:spPr bwMode="auto">
          <a:xfrm>
            <a:off x="5693888" y="0"/>
            <a:ext cx="2667000" cy="3065640"/>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cstate="print"/>
          <a:srcRect/>
          <a:stretch>
            <a:fillRect/>
          </a:stretch>
        </p:blipFill>
        <p:spPr bwMode="auto">
          <a:xfrm>
            <a:off x="5693887" y="3429000"/>
            <a:ext cx="2688113" cy="3257149"/>
          </a:xfrm>
          <a:prstGeom prst="rect">
            <a:avLst/>
          </a:prstGeom>
          <a:noFill/>
          <a:ln w="9525">
            <a:noFill/>
            <a:miter lim="800000"/>
            <a:headEnd/>
            <a:tailEnd/>
          </a:ln>
          <a:effectLst/>
        </p:spPr>
      </p:pic>
      <p:pic>
        <p:nvPicPr>
          <p:cNvPr id="1026" name="Picture 2"/>
          <p:cNvPicPr>
            <a:picLocks noChangeAspect="1" noChangeArrowheads="1"/>
          </p:cNvPicPr>
          <p:nvPr/>
        </p:nvPicPr>
        <p:blipFill>
          <a:blip r:embed="rId6" cstate="print"/>
          <a:srcRect/>
          <a:stretch>
            <a:fillRect/>
          </a:stretch>
        </p:blipFill>
        <p:spPr bwMode="auto">
          <a:xfrm>
            <a:off x="4724400" y="3733800"/>
            <a:ext cx="457200" cy="2552700"/>
          </a:xfrm>
          <a:prstGeom prst="rect">
            <a:avLst/>
          </a:prstGeom>
          <a:noFill/>
          <a:ln w="9525">
            <a:noFill/>
            <a:miter lim="800000"/>
            <a:headEnd/>
            <a:tailEnd/>
          </a:ln>
        </p:spPr>
      </p:pic>
      <p:pic>
        <p:nvPicPr>
          <p:cNvPr id="1027" name="Picture 3"/>
          <p:cNvPicPr>
            <a:picLocks noChangeAspect="1" noChangeArrowheads="1"/>
          </p:cNvPicPr>
          <p:nvPr/>
        </p:nvPicPr>
        <p:blipFill>
          <a:blip r:embed="rId7" cstate="print"/>
          <a:srcRect/>
          <a:stretch>
            <a:fillRect/>
          </a:stretch>
        </p:blipFill>
        <p:spPr bwMode="auto">
          <a:xfrm>
            <a:off x="4114800" y="0"/>
            <a:ext cx="1189391" cy="1147762"/>
          </a:xfrm>
          <a:prstGeom prst="rect">
            <a:avLst/>
          </a:prstGeom>
          <a:noFill/>
          <a:ln w="9525">
            <a:noFill/>
            <a:miter lim="800000"/>
            <a:headEnd/>
            <a:tailEnd/>
          </a:ln>
        </p:spPr>
      </p:pic>
    </p:spTree>
    <p:extLst>
      <p:ext uri="{BB962C8B-B14F-4D97-AF65-F5344CB8AC3E}">
        <p14:creationId xmlns:p14="http://schemas.microsoft.com/office/powerpoint/2010/main" val="4083234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ox(in)">
                                      <p:cBhvr>
                                        <p:cTn id="7" dur="500"/>
                                        <p:tgtEl>
                                          <p:spTgt spid="4098"/>
                                        </p:tgtEl>
                                      </p:cBhvr>
                                    </p:animEffect>
                                  </p:childTnLst>
                                </p:cTn>
                              </p:par>
                              <p:par>
                                <p:cTn id="8" presetID="4" presetClass="entr" presetSubtype="16"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box(in)">
                                      <p:cBhvr>
                                        <p:cTn id="10"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0"/>
            <a:ext cx="4853166" cy="6858000"/>
          </a:xfrm>
          <a:prstGeom prst="rect">
            <a:avLst/>
          </a:prstGeom>
        </p:spPr>
      </p:pic>
      <p:pic>
        <p:nvPicPr>
          <p:cNvPr id="3" name="Picture 2"/>
          <p:cNvPicPr>
            <a:picLocks noChangeAspect="1" noChangeArrowheads="1"/>
          </p:cNvPicPr>
          <p:nvPr/>
        </p:nvPicPr>
        <p:blipFill>
          <a:blip r:embed="rId4" cstate="print"/>
          <a:srcRect/>
          <a:stretch>
            <a:fillRect/>
          </a:stretch>
        </p:blipFill>
        <p:spPr bwMode="auto">
          <a:xfrm>
            <a:off x="381001" y="0"/>
            <a:ext cx="2667000" cy="3065640"/>
          </a:xfrm>
          <a:prstGeom prst="rect">
            <a:avLst/>
          </a:prstGeom>
          <a:noFill/>
          <a:ln w="9525">
            <a:noFill/>
            <a:miter lim="800000"/>
            <a:headEnd/>
            <a:tailEnd/>
          </a:ln>
          <a:effectLst/>
        </p:spPr>
      </p:pic>
      <p:pic>
        <p:nvPicPr>
          <p:cNvPr id="4" name="Picture 3"/>
          <p:cNvPicPr>
            <a:picLocks noChangeAspect="1" noChangeArrowheads="1"/>
          </p:cNvPicPr>
          <p:nvPr/>
        </p:nvPicPr>
        <p:blipFill>
          <a:blip r:embed="rId5" cstate="print"/>
          <a:srcRect/>
          <a:stretch>
            <a:fillRect/>
          </a:stretch>
        </p:blipFill>
        <p:spPr bwMode="auto">
          <a:xfrm>
            <a:off x="381000" y="3429000"/>
            <a:ext cx="2688113" cy="3257149"/>
          </a:xfrm>
          <a:prstGeom prst="rect">
            <a:avLst/>
          </a:prstGeom>
          <a:noFill/>
          <a:ln w="9525">
            <a:noFill/>
            <a:miter lim="800000"/>
            <a:headEnd/>
            <a:tailEnd/>
          </a:ln>
          <a:effectLst/>
        </p:spPr>
      </p:pic>
      <p:pic>
        <p:nvPicPr>
          <p:cNvPr id="2050" name="Picture 2"/>
          <p:cNvPicPr>
            <a:picLocks noChangeAspect="1" noChangeArrowheads="1"/>
          </p:cNvPicPr>
          <p:nvPr/>
        </p:nvPicPr>
        <p:blipFill>
          <a:blip r:embed="rId6" cstate="print"/>
          <a:srcRect/>
          <a:stretch>
            <a:fillRect/>
          </a:stretch>
        </p:blipFill>
        <p:spPr bwMode="auto">
          <a:xfrm>
            <a:off x="3429000" y="4648200"/>
            <a:ext cx="304800" cy="1701800"/>
          </a:xfrm>
          <a:prstGeom prst="rect">
            <a:avLst/>
          </a:prstGeom>
          <a:noFill/>
          <a:ln w="9525">
            <a:noFill/>
            <a:miter lim="800000"/>
            <a:headEnd/>
            <a:tailEnd/>
          </a:ln>
        </p:spPr>
      </p:pic>
      <p:pic>
        <p:nvPicPr>
          <p:cNvPr id="2051" name="Picture 3"/>
          <p:cNvPicPr>
            <a:picLocks noChangeAspect="1" noChangeArrowheads="1"/>
          </p:cNvPicPr>
          <p:nvPr/>
        </p:nvPicPr>
        <p:blipFill>
          <a:blip r:embed="rId7" cstate="print"/>
          <a:srcRect/>
          <a:stretch>
            <a:fillRect/>
          </a:stretch>
        </p:blipFill>
        <p:spPr bwMode="auto">
          <a:xfrm>
            <a:off x="7875646" y="5634038"/>
            <a:ext cx="1268354" cy="1223962"/>
          </a:xfrm>
          <a:prstGeom prst="rect">
            <a:avLst/>
          </a:prstGeom>
          <a:noFill/>
          <a:ln w="9525">
            <a:noFill/>
            <a:miter lim="800000"/>
            <a:headEnd/>
            <a:tailEnd/>
          </a:ln>
        </p:spPr>
      </p:pic>
    </p:spTree>
    <p:extLst>
      <p:ext uri="{BB962C8B-B14F-4D97-AF65-F5344CB8AC3E}">
        <p14:creationId xmlns:p14="http://schemas.microsoft.com/office/powerpoint/2010/main" val="95689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par>
                                <p:cTn id="8" presetID="4"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i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381000"/>
            <a:ext cx="7558606" cy="4953000"/>
          </a:xfrm>
          <a:prstGeom prst="rect">
            <a:avLst/>
          </a:prstGeom>
        </p:spPr>
      </p:pic>
      <p:pic>
        <p:nvPicPr>
          <p:cNvPr id="4098" name="Picture 2"/>
          <p:cNvPicPr>
            <a:picLocks noChangeAspect="1" noChangeArrowheads="1"/>
          </p:cNvPicPr>
          <p:nvPr/>
        </p:nvPicPr>
        <p:blipFill>
          <a:blip r:embed="rId4" cstate="print"/>
          <a:srcRect/>
          <a:stretch>
            <a:fillRect/>
          </a:stretch>
        </p:blipFill>
        <p:spPr bwMode="auto">
          <a:xfrm>
            <a:off x="1600200" y="4343400"/>
            <a:ext cx="1905000" cy="1838325"/>
          </a:xfrm>
          <a:prstGeom prst="rect">
            <a:avLst/>
          </a:prstGeom>
          <a:noFill/>
          <a:ln w="9525">
            <a:noFill/>
            <a:miter lim="800000"/>
            <a:headEnd/>
            <a:tailEnd/>
          </a:ln>
        </p:spPr>
      </p:pic>
    </p:spTree>
    <p:extLst>
      <p:ext uri="{BB962C8B-B14F-4D97-AF65-F5344CB8AC3E}">
        <p14:creationId xmlns:p14="http://schemas.microsoft.com/office/powerpoint/2010/main" val="24248238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029" y="698929"/>
            <a:ext cx="8246247" cy="5403597"/>
          </a:xfrm>
          <a:prstGeom prst="rect">
            <a:avLst/>
          </a:prstGeom>
        </p:spPr>
      </p:pic>
      <p:pic>
        <p:nvPicPr>
          <p:cNvPr id="5122" name="Picture 2"/>
          <p:cNvPicPr>
            <a:picLocks noChangeAspect="1" noChangeArrowheads="1"/>
          </p:cNvPicPr>
          <p:nvPr/>
        </p:nvPicPr>
        <p:blipFill>
          <a:blip r:embed="rId4" cstate="print"/>
          <a:srcRect/>
          <a:stretch>
            <a:fillRect/>
          </a:stretch>
        </p:blipFill>
        <p:spPr bwMode="auto">
          <a:xfrm>
            <a:off x="4648200" y="4953000"/>
            <a:ext cx="1431218" cy="1381125"/>
          </a:xfrm>
          <a:prstGeom prst="rect">
            <a:avLst/>
          </a:prstGeom>
          <a:noFill/>
          <a:ln w="9525">
            <a:noFill/>
            <a:miter lim="800000"/>
            <a:headEnd/>
            <a:tailEnd/>
          </a:ln>
        </p:spPr>
      </p:pic>
    </p:spTree>
    <p:extLst>
      <p:ext uri="{BB962C8B-B14F-4D97-AF65-F5344CB8AC3E}">
        <p14:creationId xmlns:p14="http://schemas.microsoft.com/office/powerpoint/2010/main" val="33589023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39886"/>
            <a:ext cx="4853166" cy="68580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6439"/>
            <a:ext cx="4853166" cy="6858000"/>
          </a:xfrm>
          <a:prstGeom prst="rect">
            <a:avLst/>
          </a:prstGeom>
        </p:spPr>
      </p:pic>
    </p:spTree>
    <p:extLst>
      <p:ext uri="{BB962C8B-B14F-4D97-AF65-F5344CB8AC3E}">
        <p14:creationId xmlns:p14="http://schemas.microsoft.com/office/powerpoint/2010/main" val="2352771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59" y="4482"/>
            <a:ext cx="4853166" cy="6858000"/>
          </a:xfrm>
          <a:prstGeom prst="rect">
            <a:avLst/>
          </a:prstGeom>
        </p:spPr>
      </p:pic>
    </p:spTree>
    <p:extLst>
      <p:ext uri="{BB962C8B-B14F-4D97-AF65-F5344CB8AC3E}">
        <p14:creationId xmlns:p14="http://schemas.microsoft.com/office/powerpoint/2010/main" val="3621915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NZ" dirty="0" smtClean="0">
                <a:solidFill>
                  <a:srgbClr val="7030A0"/>
                </a:solidFill>
              </a:rPr>
              <a:t>+ Wine making =&gt;</a:t>
            </a:r>
            <a:r>
              <a:rPr lang="en-NZ" b="1" dirty="0">
                <a:solidFill>
                  <a:schemeClr val="accent2"/>
                </a:solidFill>
              </a:rPr>
              <a:t> specific personality </a:t>
            </a:r>
            <a:endParaRPr lang="en-NZ" dirty="0">
              <a:solidFill>
                <a:srgbClr val="7030A0"/>
              </a:solidFill>
            </a:endParaRPr>
          </a:p>
        </p:txBody>
      </p:sp>
      <p:sp>
        <p:nvSpPr>
          <p:cNvPr id="4" name="Content Placeholder 3"/>
          <p:cNvSpPr>
            <a:spLocks noGrp="1"/>
          </p:cNvSpPr>
          <p:nvPr>
            <p:ph idx="1"/>
          </p:nvPr>
        </p:nvSpPr>
        <p:spPr/>
        <p:txBody>
          <a:bodyPr>
            <a:normAutofit fontScale="55000" lnSpcReduction="20000"/>
          </a:bodyPr>
          <a:lstStyle/>
          <a:p>
            <a:pPr marL="0" indent="0">
              <a:buNone/>
            </a:pPr>
            <a:r>
              <a:rPr lang="en-NZ" sz="4400" dirty="0"/>
              <a:t>Each choice in the successive steps of the elaboration of wine has repercussions on the taste and the quality of the wine </a:t>
            </a:r>
            <a:endParaRPr lang="en-NZ" sz="4400" b="1" dirty="0" smtClean="0"/>
          </a:p>
          <a:p>
            <a:r>
              <a:rPr lang="en-NZ" sz="4400" b="1" dirty="0" smtClean="0"/>
              <a:t>the </a:t>
            </a:r>
            <a:r>
              <a:rPr lang="en-NZ" sz="4400" b="1" dirty="0" err="1" smtClean="0"/>
              <a:t>terroir</a:t>
            </a:r>
            <a:endParaRPr lang="en-NZ" sz="4400" b="1" dirty="0"/>
          </a:p>
          <a:p>
            <a:r>
              <a:rPr lang="en-NZ" sz="4400" b="1" dirty="0" smtClean="0"/>
              <a:t>The climate </a:t>
            </a:r>
            <a:r>
              <a:rPr lang="en-NZ" sz="4400" b="1" dirty="0"/>
              <a:t>(and the date of </a:t>
            </a:r>
            <a:r>
              <a:rPr lang="en-NZ" sz="4400" b="1" dirty="0" smtClean="0"/>
              <a:t>harvest)</a:t>
            </a:r>
          </a:p>
          <a:p>
            <a:r>
              <a:rPr lang="en-NZ" sz="4400" b="1" dirty="0" smtClean="0"/>
              <a:t>the grape-variety </a:t>
            </a:r>
          </a:p>
          <a:p>
            <a:r>
              <a:rPr lang="en-NZ" sz="4400" b="1" dirty="0" smtClean="0">
                <a:solidFill>
                  <a:srgbClr val="7030A0"/>
                </a:solidFill>
              </a:rPr>
              <a:t>the </a:t>
            </a:r>
            <a:r>
              <a:rPr lang="en-NZ" sz="4400" b="1" dirty="0">
                <a:solidFill>
                  <a:srgbClr val="7030A0"/>
                </a:solidFill>
              </a:rPr>
              <a:t>type of container </a:t>
            </a:r>
            <a:r>
              <a:rPr lang="en-NZ" sz="4400" b="1" dirty="0" smtClean="0">
                <a:solidFill>
                  <a:srgbClr val="7030A0"/>
                </a:solidFill>
              </a:rPr>
              <a:t>used for fermentation </a:t>
            </a:r>
          </a:p>
          <a:p>
            <a:r>
              <a:rPr lang="en-NZ" sz="4400" b="1" dirty="0" smtClean="0">
                <a:solidFill>
                  <a:srgbClr val="7030A0"/>
                </a:solidFill>
              </a:rPr>
              <a:t>the </a:t>
            </a:r>
            <a:r>
              <a:rPr lang="en-NZ" sz="4400" b="1" dirty="0">
                <a:solidFill>
                  <a:srgbClr val="7030A0"/>
                </a:solidFill>
              </a:rPr>
              <a:t>temperature </a:t>
            </a:r>
            <a:r>
              <a:rPr lang="en-NZ" sz="4400" b="1" dirty="0" smtClean="0">
                <a:solidFill>
                  <a:srgbClr val="7030A0"/>
                </a:solidFill>
              </a:rPr>
              <a:t>- the </a:t>
            </a:r>
            <a:r>
              <a:rPr lang="en-NZ" sz="4400" b="1" dirty="0">
                <a:solidFill>
                  <a:srgbClr val="7030A0"/>
                </a:solidFill>
              </a:rPr>
              <a:t>juice of grape is maintained </a:t>
            </a:r>
            <a:r>
              <a:rPr lang="en-NZ" sz="4400" b="1" dirty="0" smtClean="0">
                <a:solidFill>
                  <a:srgbClr val="7030A0"/>
                </a:solidFill>
              </a:rPr>
              <a:t>during fermentation</a:t>
            </a:r>
          </a:p>
          <a:p>
            <a:r>
              <a:rPr lang="en-NZ" sz="4400" b="1" dirty="0" smtClean="0">
                <a:solidFill>
                  <a:srgbClr val="7030A0"/>
                </a:solidFill>
              </a:rPr>
              <a:t>the </a:t>
            </a:r>
            <a:r>
              <a:rPr lang="en-NZ" sz="4400" b="1" dirty="0">
                <a:solidFill>
                  <a:srgbClr val="7030A0"/>
                </a:solidFill>
              </a:rPr>
              <a:t>fermentation </a:t>
            </a:r>
            <a:r>
              <a:rPr lang="en-NZ" sz="4400" b="1" dirty="0" smtClean="0">
                <a:solidFill>
                  <a:srgbClr val="7030A0"/>
                </a:solidFill>
              </a:rPr>
              <a:t>period</a:t>
            </a:r>
          </a:p>
          <a:p>
            <a:r>
              <a:rPr lang="en-NZ" sz="4400" b="1" dirty="0" smtClean="0">
                <a:solidFill>
                  <a:srgbClr val="7030A0"/>
                </a:solidFill>
              </a:rPr>
              <a:t>the </a:t>
            </a:r>
            <a:r>
              <a:rPr lang="en-NZ" sz="4400" b="1" dirty="0">
                <a:solidFill>
                  <a:srgbClr val="7030A0"/>
                </a:solidFill>
              </a:rPr>
              <a:t>type of container </a:t>
            </a:r>
            <a:r>
              <a:rPr lang="en-NZ" sz="4400" b="1" dirty="0" smtClean="0">
                <a:solidFill>
                  <a:srgbClr val="7030A0"/>
                </a:solidFill>
              </a:rPr>
              <a:t>used for maturation</a:t>
            </a:r>
          </a:p>
          <a:p>
            <a:endParaRPr lang="en-NZ" dirty="0" smtClean="0"/>
          </a:p>
          <a:p>
            <a:pPr marL="0" indent="0">
              <a:buNone/>
            </a:pPr>
            <a:r>
              <a:rPr lang="en-NZ" dirty="0" smtClean="0"/>
              <a:t>http</a:t>
            </a:r>
            <a:r>
              <a:rPr lang="en-NZ" dirty="0"/>
              <a:t>://</a:t>
            </a:r>
            <a:r>
              <a:rPr lang="en-NZ" dirty="0" err="1"/>
              <a:t>www.terroir-france.com</a:t>
            </a:r>
            <a:r>
              <a:rPr lang="en-NZ" dirty="0"/>
              <a:t>/wine/</a:t>
            </a:r>
            <a:r>
              <a:rPr lang="en-NZ" dirty="0" err="1"/>
              <a:t>making.htm</a:t>
            </a:r>
            <a:endParaRPr lang="en-NZ" dirty="0"/>
          </a:p>
        </p:txBody>
      </p:sp>
    </p:spTree>
    <p:extLst>
      <p:ext uri="{BB962C8B-B14F-4D97-AF65-F5344CB8AC3E}">
        <p14:creationId xmlns:p14="http://schemas.microsoft.com/office/powerpoint/2010/main" val="5702540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85000" lnSpcReduction="20000"/>
          </a:bodyPr>
          <a:lstStyle/>
          <a:p>
            <a:r>
              <a:rPr lang="en-NZ" dirty="0" smtClean="0"/>
              <a:t>Climate and “</a:t>
            </a:r>
            <a:r>
              <a:rPr lang="en-NZ" dirty="0" err="1" smtClean="0"/>
              <a:t>terroir</a:t>
            </a:r>
            <a:r>
              <a:rPr lang="en-NZ" dirty="0" smtClean="0"/>
              <a:t> “ of </a:t>
            </a:r>
            <a:r>
              <a:rPr lang="en-US" dirty="0" smtClean="0"/>
              <a:t>NZ wine regions are very unique and can be defined. </a:t>
            </a:r>
          </a:p>
          <a:p>
            <a:r>
              <a:rPr lang="en-US" dirty="0" smtClean="0"/>
              <a:t>Of the variable studied:</a:t>
            </a:r>
          </a:p>
          <a:p>
            <a:pPr>
              <a:buNone/>
            </a:pPr>
            <a:r>
              <a:rPr lang="en-US" dirty="0" smtClean="0"/>
              <a:t>	@ the regional scale and within regions</a:t>
            </a:r>
          </a:p>
          <a:p>
            <a:pPr>
              <a:buNone/>
            </a:pPr>
            <a:r>
              <a:rPr lang="en-US" dirty="0" smtClean="0"/>
              <a:t>		water deficiency</a:t>
            </a:r>
          </a:p>
          <a:p>
            <a:pPr>
              <a:buNone/>
            </a:pPr>
            <a:r>
              <a:rPr lang="en-US" dirty="0" smtClean="0"/>
              <a:t>		elevation</a:t>
            </a:r>
          </a:p>
          <a:p>
            <a:pPr>
              <a:buNone/>
            </a:pPr>
            <a:r>
              <a:rPr lang="en-US" dirty="0" smtClean="0"/>
              <a:t>		soil </a:t>
            </a:r>
            <a:r>
              <a:rPr lang="en-US" smtClean="0"/>
              <a:t>particle size</a:t>
            </a:r>
            <a:endParaRPr lang="en-US" dirty="0" smtClean="0"/>
          </a:p>
          <a:p>
            <a:pPr>
              <a:buNone/>
            </a:pPr>
            <a:r>
              <a:rPr lang="en-US" dirty="0" smtClean="0"/>
              <a:t>		water balance</a:t>
            </a:r>
          </a:p>
          <a:p>
            <a:pPr>
              <a:buNone/>
            </a:pPr>
            <a:r>
              <a:rPr lang="en-US" dirty="0" smtClean="0"/>
              <a:t>		Temperature min </a:t>
            </a:r>
          </a:p>
          <a:p>
            <a:pPr>
              <a:buNone/>
            </a:pPr>
            <a:r>
              <a:rPr lang="en-US" dirty="0" smtClean="0"/>
              <a:t>The methodology show potential</a:t>
            </a:r>
          </a:p>
          <a:p>
            <a:pPr>
              <a:buNone/>
            </a:pPr>
            <a:r>
              <a:rPr lang="en-US" dirty="0" smtClean="0"/>
              <a:t>Further analysis  required to exactly  define NZ “</a:t>
            </a:r>
            <a:r>
              <a:rPr lang="en-NZ" dirty="0" err="1" smtClean="0"/>
              <a:t>terroirs</a:t>
            </a:r>
            <a:r>
              <a:rPr lang="en-NZ" dirty="0" smtClean="0"/>
              <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mtClean="0"/>
              <a:t>Grapevine phenology</a:t>
            </a:r>
          </a:p>
        </p:txBody>
      </p:sp>
      <p:pic>
        <p:nvPicPr>
          <p:cNvPr id="15363" name="Picture 4" descr="180px-Vigne_inflorescence_2.jpg"/>
          <p:cNvPicPr>
            <a:picLocks noChangeAspect="1"/>
          </p:cNvPicPr>
          <p:nvPr/>
        </p:nvPicPr>
        <p:blipFill>
          <a:blip r:embed="rId3" cstate="print"/>
          <a:srcRect/>
          <a:stretch>
            <a:fillRect/>
          </a:stretch>
        </p:blipFill>
        <p:spPr bwMode="auto">
          <a:xfrm>
            <a:off x="509588" y="4065588"/>
            <a:ext cx="1620837" cy="2279650"/>
          </a:xfrm>
          <a:prstGeom prst="rect">
            <a:avLst/>
          </a:prstGeom>
          <a:noFill/>
          <a:ln w="9525">
            <a:noFill/>
            <a:miter lim="800000"/>
            <a:headEnd/>
            <a:tailEnd/>
          </a:ln>
        </p:spPr>
      </p:pic>
      <p:pic>
        <p:nvPicPr>
          <p:cNvPr id="15364" name="Picture 5" descr="250px-Regent_Grape_Vine_with_bud.jpg"/>
          <p:cNvPicPr>
            <a:picLocks noChangeAspect="1"/>
          </p:cNvPicPr>
          <p:nvPr/>
        </p:nvPicPr>
        <p:blipFill>
          <a:blip r:embed="rId4" cstate="print"/>
          <a:srcRect/>
          <a:stretch>
            <a:fillRect/>
          </a:stretch>
        </p:blipFill>
        <p:spPr bwMode="auto">
          <a:xfrm>
            <a:off x="315913" y="1328738"/>
            <a:ext cx="2100262" cy="1989137"/>
          </a:xfrm>
          <a:prstGeom prst="rect">
            <a:avLst/>
          </a:prstGeom>
          <a:noFill/>
          <a:ln w="9525">
            <a:noFill/>
            <a:miter lim="800000"/>
            <a:headEnd/>
            <a:tailEnd/>
          </a:ln>
        </p:spPr>
      </p:pic>
      <p:pic>
        <p:nvPicPr>
          <p:cNvPr id="15365" name="Picture 6" descr="300px-Grapevines_during_flowering.jpg"/>
          <p:cNvPicPr>
            <a:picLocks noChangeAspect="1"/>
          </p:cNvPicPr>
          <p:nvPr/>
        </p:nvPicPr>
        <p:blipFill>
          <a:blip r:embed="rId5" cstate="print"/>
          <a:srcRect/>
          <a:stretch>
            <a:fillRect/>
          </a:stretch>
        </p:blipFill>
        <p:spPr bwMode="auto">
          <a:xfrm>
            <a:off x="2252663" y="1989138"/>
            <a:ext cx="2741612" cy="2054225"/>
          </a:xfrm>
          <a:prstGeom prst="rect">
            <a:avLst/>
          </a:prstGeom>
          <a:noFill/>
          <a:ln w="9525">
            <a:noFill/>
            <a:miter lim="800000"/>
            <a:headEnd/>
            <a:tailEnd/>
          </a:ln>
        </p:spPr>
      </p:pic>
      <p:pic>
        <p:nvPicPr>
          <p:cNvPr id="15366" name="Picture 7" descr="300px-Young_grapes.jpg"/>
          <p:cNvPicPr>
            <a:picLocks noChangeAspect="1"/>
          </p:cNvPicPr>
          <p:nvPr/>
        </p:nvPicPr>
        <p:blipFill>
          <a:blip r:embed="rId6" cstate="print"/>
          <a:srcRect/>
          <a:stretch>
            <a:fillRect/>
          </a:stretch>
        </p:blipFill>
        <p:spPr bwMode="auto">
          <a:xfrm>
            <a:off x="2565400" y="4433888"/>
            <a:ext cx="2743200" cy="1828800"/>
          </a:xfrm>
          <a:prstGeom prst="rect">
            <a:avLst/>
          </a:prstGeom>
          <a:noFill/>
          <a:ln w="9525">
            <a:noFill/>
            <a:miter lim="800000"/>
            <a:headEnd/>
            <a:tailEnd/>
          </a:ln>
        </p:spPr>
      </p:pic>
      <p:pic>
        <p:nvPicPr>
          <p:cNvPr id="15367" name="Picture 8" descr="Hatvest_Grape_gathering.jpg"/>
          <p:cNvPicPr>
            <a:picLocks noChangeAspect="1"/>
          </p:cNvPicPr>
          <p:nvPr/>
        </p:nvPicPr>
        <p:blipFill>
          <a:blip r:embed="rId7" cstate="print"/>
          <a:srcRect/>
          <a:stretch>
            <a:fillRect/>
          </a:stretch>
        </p:blipFill>
        <p:spPr bwMode="auto">
          <a:xfrm>
            <a:off x="7118350" y="2376488"/>
            <a:ext cx="2025650" cy="2700337"/>
          </a:xfrm>
          <a:prstGeom prst="rect">
            <a:avLst/>
          </a:prstGeom>
          <a:noFill/>
          <a:ln w="9525">
            <a:noFill/>
            <a:miter lim="800000"/>
            <a:headEnd/>
            <a:tailEnd/>
          </a:ln>
        </p:spPr>
      </p:pic>
      <p:pic>
        <p:nvPicPr>
          <p:cNvPr id="15368" name="Picture 9" descr="veration_180px-Amigoni1.jpg"/>
          <p:cNvPicPr>
            <a:picLocks noChangeAspect="1"/>
          </p:cNvPicPr>
          <p:nvPr/>
        </p:nvPicPr>
        <p:blipFill>
          <a:blip r:embed="rId8" cstate="print"/>
          <a:srcRect/>
          <a:stretch>
            <a:fillRect/>
          </a:stretch>
        </p:blipFill>
        <p:spPr bwMode="auto">
          <a:xfrm>
            <a:off x="5157788" y="2693988"/>
            <a:ext cx="1646237" cy="2193925"/>
          </a:xfrm>
          <a:prstGeom prst="rect">
            <a:avLst/>
          </a:prstGeom>
          <a:noFill/>
          <a:ln w="9525">
            <a:noFill/>
            <a:miter lim="800000"/>
            <a:headEnd/>
            <a:tailEnd/>
          </a:ln>
        </p:spPr>
      </p:pic>
      <p:sp>
        <p:nvSpPr>
          <p:cNvPr id="15369" name="TextBox 11"/>
          <p:cNvSpPr txBox="1">
            <a:spLocks noChangeArrowheads="1"/>
          </p:cNvSpPr>
          <p:nvPr/>
        </p:nvSpPr>
        <p:spPr bwMode="auto">
          <a:xfrm>
            <a:off x="5495925" y="5345113"/>
            <a:ext cx="2932113" cy="369887"/>
          </a:xfrm>
          <a:prstGeom prst="rect">
            <a:avLst/>
          </a:prstGeom>
          <a:noFill/>
          <a:ln w="9525">
            <a:noFill/>
            <a:miter lim="800000"/>
            <a:headEnd/>
            <a:tailEnd/>
          </a:ln>
        </p:spPr>
        <p:txBody>
          <a:bodyPr>
            <a:spAutoFit/>
          </a:bodyPr>
          <a:lstStyle/>
          <a:p>
            <a:r>
              <a:rPr lang="en-GB" dirty="0">
                <a:solidFill>
                  <a:srgbClr val="FF0000"/>
                </a:solidFill>
                <a:latin typeface="Trebuchet MS" pitchFamily="34" charset="0"/>
              </a:rPr>
              <a:t>precise data</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evine_phenology_pic_24.jpg"/>
          <p:cNvPicPr/>
          <p:nvPr/>
        </p:nvPicPr>
        <p:blipFill>
          <a:blip r:embed="rId3" cstate="print"/>
          <a:srcRect/>
          <a:stretch>
            <a:fillRect/>
          </a:stretch>
        </p:blipFill>
        <p:spPr bwMode="auto">
          <a:xfrm>
            <a:off x="0" y="1285860"/>
            <a:ext cx="4500562" cy="5000660"/>
          </a:xfrm>
          <a:prstGeom prst="rect">
            <a:avLst/>
          </a:prstGeom>
          <a:noFill/>
          <a:ln w="9525">
            <a:noFill/>
            <a:miter lim="800000"/>
            <a:headEnd/>
            <a:tailEnd/>
          </a:ln>
        </p:spPr>
      </p:pic>
      <p:pic>
        <p:nvPicPr>
          <p:cNvPr id="5" name="Picture 4"/>
          <p:cNvPicPr/>
          <p:nvPr/>
        </p:nvPicPr>
        <p:blipFill>
          <a:blip r:embed="rId4" cstate="print"/>
          <a:srcRect/>
          <a:stretch>
            <a:fillRect/>
          </a:stretch>
        </p:blipFill>
        <p:spPr bwMode="auto">
          <a:xfrm>
            <a:off x="4500562" y="2285992"/>
            <a:ext cx="4643438" cy="2928958"/>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smtClean="0"/>
              <a:t>Grapevine </a:t>
            </a:r>
            <a:r>
              <a:rPr lang="en-US" dirty="0" err="1" smtClean="0"/>
              <a:t>phenology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solidFill>
                  <a:srgbClr val="FF0000"/>
                </a:solidFill>
              </a:rPr>
              <a:t>Wine tasting</a:t>
            </a:r>
          </a:p>
        </p:txBody>
      </p:sp>
      <p:pic>
        <p:nvPicPr>
          <p:cNvPr id="22531" name="Picture 2" descr="wine_tasting.png"/>
          <p:cNvPicPr>
            <a:picLocks noChangeAspect="1"/>
          </p:cNvPicPr>
          <p:nvPr/>
        </p:nvPicPr>
        <p:blipFill>
          <a:blip r:embed="rId3" cstate="print"/>
          <a:srcRect/>
          <a:stretch>
            <a:fillRect/>
          </a:stretch>
        </p:blipFill>
        <p:spPr bwMode="auto">
          <a:xfrm>
            <a:off x="3757638" y="1647844"/>
            <a:ext cx="4314825" cy="4495800"/>
          </a:xfrm>
          <a:prstGeom prst="rect">
            <a:avLst/>
          </a:prstGeom>
          <a:noFill/>
          <a:ln w="9525">
            <a:noFill/>
            <a:miter lim="800000"/>
            <a:headEnd/>
            <a:tailEnd/>
          </a:ln>
        </p:spPr>
      </p:pic>
      <p:sp>
        <p:nvSpPr>
          <p:cNvPr id="22532" name="Rectangle 4"/>
          <p:cNvSpPr>
            <a:spLocks noChangeArrowheads="1"/>
          </p:cNvSpPr>
          <p:nvPr/>
        </p:nvSpPr>
        <p:spPr bwMode="auto">
          <a:xfrm>
            <a:off x="3714745" y="6286520"/>
            <a:ext cx="4255396" cy="338554"/>
          </a:xfrm>
          <a:prstGeom prst="rect">
            <a:avLst/>
          </a:prstGeom>
          <a:noFill/>
          <a:ln w="9525">
            <a:noFill/>
            <a:miter lim="800000"/>
            <a:headEnd/>
            <a:tailEnd/>
          </a:ln>
        </p:spPr>
        <p:txBody>
          <a:bodyPr wrap="none">
            <a:spAutoFit/>
          </a:bodyPr>
          <a:lstStyle/>
          <a:p>
            <a:r>
              <a:rPr lang="en-US" sz="1600" dirty="0">
                <a:latin typeface="Trebuchet MS" pitchFamily="34" charset="0"/>
              </a:rPr>
              <a:t>Source: www.bryandownes.com/page9.html</a:t>
            </a:r>
          </a:p>
        </p:txBody>
      </p:sp>
    </p:spTree>
  </p:cSld>
  <p:clrMapOvr>
    <a:masterClrMapping/>
  </p:clrMapOvr>
  <p:transition/>
  <p:timing>
    <p:tnLst>
      <p:par>
        <p:cTn id="1" dur="indefinite" restart="never" nodeType="tmRoot"/>
      </p:par>
    </p:tnLst>
  </p:timing>
</p:sld>
</file>

<file path=ppt/theme/_rels/themeOverride1.xml.rels><?xml version="1.0" encoding="UTF-8" standalone="yes"?>
<Relationships xmlns="http://schemas.openxmlformats.org/package/2006/relationships"><Relationship Id="rId1" Type="http://schemas.openxmlformats.org/officeDocument/2006/relationships/image" Target="../media/image36.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Override>
</file>

<file path=docProps/app.xml><?xml version="1.0" encoding="utf-8"?>
<Properties xmlns="http://schemas.openxmlformats.org/officeDocument/2006/extended-properties" xmlns:vt="http://schemas.openxmlformats.org/officeDocument/2006/docPropsVTypes">
  <TotalTime>1277</TotalTime>
  <Words>2766</Words>
  <Application>Microsoft Office PowerPoint</Application>
  <PresentationFormat>On-screen Show (4:3)</PresentationFormat>
  <Paragraphs>408</Paragraphs>
  <Slides>60</Slides>
  <Notes>60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Digitising New Zealand wine regions:  an initial investigation</vt:lpstr>
      <vt:lpstr>overview</vt:lpstr>
      <vt:lpstr>“terroir” and “cultiva” </vt:lpstr>
      <vt:lpstr>“Terroir” X “Cultiva”</vt:lpstr>
      <vt:lpstr>Grape varieties (“cultiva”)</vt:lpstr>
      <vt:lpstr>+ Wine making =&gt; specific personality </vt:lpstr>
      <vt:lpstr>Grapevine phenology</vt:lpstr>
      <vt:lpstr>Grapevine phenology</vt:lpstr>
      <vt:lpstr>Wine tasting</vt:lpstr>
      <vt:lpstr>Sommelier comments</vt:lpstr>
      <vt:lpstr>PowerPoint Presentation</vt:lpstr>
      <vt:lpstr>PowerPoint Presentation</vt:lpstr>
      <vt:lpstr>PowerPoint Presentation</vt:lpstr>
      <vt:lpstr>PowerPoint Presentation</vt:lpstr>
      <vt:lpstr>PowerPoint Presentation</vt:lpstr>
      <vt:lpstr>independent Vs dependent factors </vt:lpstr>
      <vt:lpstr>Point based </vt:lpstr>
      <vt:lpstr>Wine labels</vt:lpstr>
      <vt:lpstr>Vintages and sommelier comments</vt:lpstr>
      <vt:lpstr>Text mining ; Sommelier comments</vt:lpstr>
      <vt:lpstr>Web text mining wine comments</vt:lpstr>
      <vt:lpstr>PowerPoint Presentation</vt:lpstr>
      <vt:lpstr>PowerPoint Presentation</vt:lpstr>
      <vt:lpstr>Wine quality &amp; climate data analysis</vt:lpstr>
      <vt:lpstr>Statistical methods - discriminant</vt:lpstr>
      <vt:lpstr>regional ratings against climate: NZ wine regions</vt:lpstr>
      <vt:lpstr>Marlborough SB vintage (1996-2006) descriptors &amp; ratings</vt:lpstr>
      <vt:lpstr>PowerPoint Presentation</vt:lpstr>
      <vt:lpstr>Descriptors-Marlborough SB -j48</vt:lpstr>
      <vt:lpstr>NZ Chardonnay descriptors</vt:lpstr>
      <vt:lpstr>Point based</vt:lpstr>
      <vt:lpstr>Polygon based  @ the regional scale </vt:lpstr>
      <vt:lpstr>PowerPoint Presentation</vt:lpstr>
      <vt:lpstr>PowerPoint Presentation</vt:lpstr>
      <vt:lpstr>Polygon based</vt:lpstr>
      <vt:lpstr>wine rating and independent variables</vt:lpstr>
      <vt:lpstr>Raster based </vt:lpstr>
      <vt:lpstr>The methodology</vt:lpstr>
      <vt:lpstr>New Zealand Vineyards</vt:lpstr>
      <vt:lpstr>by Region (tonnes crushed)</vt:lpstr>
      <vt:lpstr>Digital Elevation Map DEM hill shade</vt:lpstr>
      <vt:lpstr>PowerPoint Presentation</vt:lpstr>
      <vt:lpstr>PowerPoint Presentation</vt:lpstr>
      <vt:lpstr>PowerPoint Presentation</vt:lpstr>
      <vt:lpstr>Dependent variables for NZ vineyard polygons</vt:lpstr>
      <vt:lpstr>Pixel (data) clustering with SOM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vector>
  </TitlesOfParts>
  <Company>AUT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and “terroir” of New Zealand wine regions:   a GIS perspective</dc:title>
  <dc:creator>sshanmug</dc:creator>
  <cp:lastModifiedBy>sshanmug</cp:lastModifiedBy>
  <cp:revision>98</cp:revision>
  <dcterms:created xsi:type="dcterms:W3CDTF">2012-08-19T23:06:50Z</dcterms:created>
  <dcterms:modified xsi:type="dcterms:W3CDTF">2012-11-27T21:51:17Z</dcterms:modified>
</cp:coreProperties>
</file>