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4"/>
  </p:handoutMasterIdLst>
  <p:sldIdLst>
    <p:sldId id="256" r:id="rId2"/>
    <p:sldId id="269" r:id="rId3"/>
    <p:sldId id="258" r:id="rId4"/>
    <p:sldId id="270" r:id="rId5"/>
    <p:sldId id="271" r:id="rId6"/>
    <p:sldId id="272" r:id="rId7"/>
    <p:sldId id="273" r:id="rId8"/>
    <p:sldId id="267" r:id="rId9"/>
    <p:sldId id="266" r:id="rId10"/>
    <p:sldId id="264" r:id="rId11"/>
    <p:sldId id="265" r:id="rId12"/>
    <p:sldId id="268" r:id="rId13"/>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NZ"/>
          </a:p>
        </p:txBody>
      </p:sp>
      <p:sp>
        <p:nvSpPr>
          <p:cNvPr id="3" name="Date Placeholder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15864939-857D-42D6-B0DD-53DBBEC91FB7}" type="datetimeFigureOut">
              <a:rPr lang="en-NZ" smtClean="0"/>
              <a:pPr/>
              <a:t>23/08/2014</a:t>
            </a:fld>
            <a:endParaRPr lang="en-NZ"/>
          </a:p>
        </p:txBody>
      </p:sp>
      <p:sp>
        <p:nvSpPr>
          <p:cNvPr id="4" name="Footer Placeholder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en-NZ"/>
          </a:p>
        </p:txBody>
      </p:sp>
      <p:sp>
        <p:nvSpPr>
          <p:cNvPr id="5" name="Slide Number Placeholder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57543664-8034-493F-AA87-470CEA3910B1}" type="slidenum">
              <a:rPr lang="en-NZ" smtClean="0"/>
              <a:pPr/>
              <a:t>‹#›</a:t>
            </a:fld>
            <a:endParaRPr lang="en-NZ"/>
          </a:p>
        </p:txBody>
      </p:sp>
    </p:spTree>
    <p:extLst>
      <p:ext uri="{BB962C8B-B14F-4D97-AF65-F5344CB8AC3E}">
        <p14:creationId xmlns:p14="http://schemas.microsoft.com/office/powerpoint/2010/main" val="11768937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01DE95B3-B468-4FE1-9471-58EFD31A71CE}" type="datetimeFigureOut">
              <a:rPr lang="en-NZ" smtClean="0"/>
              <a:pPr/>
              <a:t>23/08/2014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8B3B15A-E12C-43E0-8502-DF8E186E771B}"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1DE95B3-B468-4FE1-9471-58EFD31A71CE}" type="datetimeFigureOut">
              <a:rPr lang="en-NZ" smtClean="0"/>
              <a:pPr/>
              <a:t>23/08/2014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8B3B15A-E12C-43E0-8502-DF8E186E771B}"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1DE95B3-B468-4FE1-9471-58EFD31A71CE}" type="datetimeFigureOut">
              <a:rPr lang="en-NZ" smtClean="0"/>
              <a:pPr/>
              <a:t>23/08/2014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8B3B15A-E12C-43E0-8502-DF8E186E771B}"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1DE95B3-B468-4FE1-9471-58EFD31A71CE}" type="datetimeFigureOut">
              <a:rPr lang="en-NZ" smtClean="0"/>
              <a:pPr/>
              <a:t>23/08/2014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8B3B15A-E12C-43E0-8502-DF8E186E771B}"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DE95B3-B468-4FE1-9471-58EFD31A71CE}" type="datetimeFigureOut">
              <a:rPr lang="en-NZ" smtClean="0"/>
              <a:pPr/>
              <a:t>23/08/2014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8B3B15A-E12C-43E0-8502-DF8E186E771B}"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01DE95B3-B468-4FE1-9471-58EFD31A71CE}" type="datetimeFigureOut">
              <a:rPr lang="en-NZ" smtClean="0"/>
              <a:pPr/>
              <a:t>23/08/2014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8B3B15A-E12C-43E0-8502-DF8E186E771B}"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01DE95B3-B468-4FE1-9471-58EFD31A71CE}" type="datetimeFigureOut">
              <a:rPr lang="en-NZ" smtClean="0"/>
              <a:pPr/>
              <a:t>23/08/2014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38B3B15A-E12C-43E0-8502-DF8E186E771B}"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01DE95B3-B468-4FE1-9471-58EFD31A71CE}" type="datetimeFigureOut">
              <a:rPr lang="en-NZ" smtClean="0"/>
              <a:pPr/>
              <a:t>23/08/2014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8B3B15A-E12C-43E0-8502-DF8E186E771B}"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DE95B3-B468-4FE1-9471-58EFD31A71CE}" type="datetimeFigureOut">
              <a:rPr lang="en-NZ" smtClean="0"/>
              <a:pPr/>
              <a:t>23/08/2014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38B3B15A-E12C-43E0-8502-DF8E186E771B}"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DE95B3-B468-4FE1-9471-58EFD31A71CE}" type="datetimeFigureOut">
              <a:rPr lang="en-NZ" smtClean="0"/>
              <a:pPr/>
              <a:t>23/08/2014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8B3B15A-E12C-43E0-8502-DF8E186E771B}"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DE95B3-B468-4FE1-9471-58EFD31A71CE}" type="datetimeFigureOut">
              <a:rPr lang="en-NZ" smtClean="0"/>
              <a:pPr/>
              <a:t>23/08/2014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8B3B15A-E12C-43E0-8502-DF8E186E771B}"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DE95B3-B468-4FE1-9471-58EFD31A71CE}" type="datetimeFigureOut">
              <a:rPr lang="en-NZ" smtClean="0"/>
              <a:pPr/>
              <a:t>23/08/2014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B3B15A-E12C-43E0-8502-DF8E186E771B}"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hyperlink" Target="http://transasianews.com/cinema-tv/2413-srk-to-make-200-cr-profit-before-happy-new-year-releases"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692696"/>
            <a:ext cx="9144000" cy="1470025"/>
          </a:xfrm>
        </p:spPr>
        <p:txBody>
          <a:bodyPr>
            <a:normAutofit/>
          </a:bodyPr>
          <a:lstStyle/>
          <a:p>
            <a:r>
              <a:rPr lang="en-NZ" b="1" dirty="0">
                <a:solidFill>
                  <a:schemeClr val="bg1"/>
                </a:solidFill>
              </a:rPr>
              <a:t>Changing Cultural Economy in the Production of Indian Performance </a:t>
            </a:r>
          </a:p>
        </p:txBody>
      </p:sp>
      <p:sp>
        <p:nvSpPr>
          <p:cNvPr id="3" name="Subtitle 2"/>
          <p:cNvSpPr>
            <a:spLocks noGrp="1"/>
          </p:cNvSpPr>
          <p:nvPr>
            <p:ph type="subTitle" idx="1"/>
          </p:nvPr>
        </p:nvSpPr>
        <p:spPr>
          <a:xfrm>
            <a:off x="251520" y="5013176"/>
            <a:ext cx="6400800" cy="1752600"/>
          </a:xfrm>
        </p:spPr>
        <p:txBody>
          <a:bodyPr/>
          <a:lstStyle/>
          <a:p>
            <a:pPr algn="l"/>
            <a:r>
              <a:rPr lang="en-NZ" dirty="0" smtClean="0">
                <a:solidFill>
                  <a:schemeClr val="bg1"/>
                </a:solidFill>
              </a:rPr>
              <a:t>Alison Booth</a:t>
            </a:r>
          </a:p>
          <a:p>
            <a:pPr algn="l"/>
            <a:r>
              <a:rPr lang="en-NZ" dirty="0" smtClean="0">
                <a:solidFill>
                  <a:schemeClr val="bg1"/>
                </a:solidFill>
              </a:rPr>
              <a:t>AUT University</a:t>
            </a:r>
            <a:endParaRPr lang="en-NZ"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John key with the Stars</a:t>
            </a:r>
            <a:endParaRPr lang="en-NZ" dirty="0"/>
          </a:p>
        </p:txBody>
      </p:sp>
      <p:sp>
        <p:nvSpPr>
          <p:cNvPr id="3" name="Content Placeholder 2"/>
          <p:cNvSpPr>
            <a:spLocks noGrp="1"/>
          </p:cNvSpPr>
          <p:nvPr>
            <p:ph idx="1"/>
          </p:nvPr>
        </p:nvSpPr>
        <p:spPr/>
        <p:txBody>
          <a:bodyPr/>
          <a:lstStyle/>
          <a:p>
            <a:endParaRPr lang="en-NZ" dirty="0"/>
          </a:p>
          <a:p>
            <a:endParaRPr lang="en-NZ" dirty="0"/>
          </a:p>
        </p:txBody>
      </p:sp>
      <p:pic>
        <p:nvPicPr>
          <p:cNvPr id="4" name="Picture 3" descr="https://scontent-a-lax.xx.fbcdn.net/hphotos-xpa1/t1.0-9/1383313_10152286203288378_134995376_n.jpg"/>
          <p:cNvPicPr/>
          <p:nvPr/>
        </p:nvPicPr>
        <p:blipFill>
          <a:blip r:embed="rId2" cstate="print"/>
          <a:srcRect/>
          <a:stretch>
            <a:fillRect/>
          </a:stretch>
        </p:blipFill>
        <p:spPr bwMode="auto">
          <a:xfrm>
            <a:off x="1187624" y="1340768"/>
            <a:ext cx="6912768" cy="52565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NZ" dirty="0" smtClean="0"/>
              <a:t>Agastya the Producer </a:t>
            </a:r>
            <a:r>
              <a:rPr lang="en-NZ" dirty="0" smtClean="0"/>
              <a:t>and </a:t>
            </a:r>
            <a:r>
              <a:rPr lang="en-NZ" dirty="0" smtClean="0"/>
              <a:t>the Stars</a:t>
            </a:r>
            <a:endParaRPr lang="en-NZ" dirty="0"/>
          </a:p>
        </p:txBody>
      </p:sp>
      <p:sp>
        <p:nvSpPr>
          <p:cNvPr id="6" name="Text Placeholder 5"/>
          <p:cNvSpPr>
            <a:spLocks noGrp="1"/>
          </p:cNvSpPr>
          <p:nvPr>
            <p:ph type="body" sz="half" idx="2"/>
          </p:nvPr>
        </p:nvSpPr>
        <p:spPr>
          <a:xfrm>
            <a:off x="251520" y="1435100"/>
            <a:ext cx="3008313" cy="4691063"/>
          </a:xfrm>
        </p:spPr>
        <p:txBody>
          <a:bodyPr>
            <a:normAutofit fontScale="85000" lnSpcReduction="20000"/>
          </a:bodyPr>
          <a:lstStyle/>
          <a:p>
            <a:r>
              <a:rPr lang="en-NZ" sz="2400" dirty="0" smtClean="0"/>
              <a:t>Agastya Pesara, seated on the ground with (from left) </a:t>
            </a:r>
            <a:r>
              <a:rPr lang="en-NZ" sz="2400" dirty="0" err="1" smtClean="0"/>
              <a:t>Yo</a:t>
            </a:r>
            <a:r>
              <a:rPr lang="en-NZ" sz="2400" dirty="0" smtClean="0"/>
              <a:t> </a:t>
            </a:r>
            <a:r>
              <a:rPr lang="en-NZ" sz="2400" dirty="0" err="1" smtClean="0"/>
              <a:t>Yo</a:t>
            </a:r>
            <a:r>
              <a:rPr lang="en-NZ" sz="2400" dirty="0" smtClean="0"/>
              <a:t> Honey Singh, Shahrukh Khan, Rani Mukherjee, </a:t>
            </a:r>
            <a:r>
              <a:rPr lang="en-NZ" sz="2400" dirty="0" err="1" smtClean="0"/>
              <a:t>Madhuri</a:t>
            </a:r>
            <a:r>
              <a:rPr lang="en-NZ" sz="2400" dirty="0" smtClean="0"/>
              <a:t> Dixit and Jacqueline Fernandez (Photo from Agastya </a:t>
            </a:r>
            <a:r>
              <a:rPr lang="en-NZ" sz="2400" dirty="0" err="1" smtClean="0"/>
              <a:t>Pesara’s</a:t>
            </a:r>
            <a:r>
              <a:rPr lang="en-NZ" sz="2400" dirty="0" smtClean="0"/>
              <a:t> Facebook) s</a:t>
            </a:r>
          </a:p>
          <a:p>
            <a:r>
              <a:rPr lang="en-NZ" sz="2400" dirty="0" smtClean="0"/>
              <a:t>Agastya Pesara, seated on the ground with (from left) </a:t>
            </a:r>
            <a:r>
              <a:rPr lang="en-NZ" sz="2400" dirty="0" err="1" smtClean="0"/>
              <a:t>Yo</a:t>
            </a:r>
            <a:r>
              <a:rPr lang="en-NZ" sz="2400" dirty="0" smtClean="0"/>
              <a:t> </a:t>
            </a:r>
            <a:r>
              <a:rPr lang="en-NZ" sz="2400" dirty="0" err="1" smtClean="0"/>
              <a:t>Yo</a:t>
            </a:r>
            <a:r>
              <a:rPr lang="en-NZ" sz="2400" dirty="0" smtClean="0"/>
              <a:t> Honey Singh, Shahrukh Khan, Rani Mukherjee, </a:t>
            </a:r>
            <a:r>
              <a:rPr lang="en-NZ" sz="2400" dirty="0" err="1" smtClean="0"/>
              <a:t>Madhuri</a:t>
            </a:r>
            <a:r>
              <a:rPr lang="en-NZ" sz="2400" dirty="0" smtClean="0"/>
              <a:t> Dixit and Jacqueline Fernandez (Photo from Agastya </a:t>
            </a:r>
            <a:r>
              <a:rPr lang="en-NZ" sz="2400" dirty="0" err="1" smtClean="0"/>
              <a:t>Pesara’s</a:t>
            </a:r>
            <a:r>
              <a:rPr lang="en-NZ" sz="2400" dirty="0" smtClean="0"/>
              <a:t> </a:t>
            </a:r>
            <a:r>
              <a:rPr lang="en-NZ" sz="2400" dirty="0" smtClean="0"/>
              <a:t>now unavailable Facebook site) </a:t>
            </a:r>
            <a:endParaRPr lang="en-NZ" sz="2400" dirty="0"/>
          </a:p>
        </p:txBody>
      </p:sp>
      <p:pic>
        <p:nvPicPr>
          <p:cNvPr id="7" name="Content Placeholder 6" descr="Agastya Pesara, seated on the ground with (from left) Yo Yo Honey Singh, Shahrukh Khan, Rani Mukherjee, Madhuri Dixit and Jacqueline Fernandez (Photo from Facebook)"/>
          <p:cNvPicPr>
            <a:picLocks noGrp="1"/>
          </p:cNvPicPr>
          <p:nvPr>
            <p:ph idx="1"/>
          </p:nvPr>
        </p:nvPicPr>
        <p:blipFill>
          <a:blip r:embed="rId2" cstate="print"/>
          <a:srcRect/>
          <a:stretch>
            <a:fillRect/>
          </a:stretch>
        </p:blipFill>
        <p:spPr bwMode="auto">
          <a:xfrm>
            <a:off x="3465513" y="980728"/>
            <a:ext cx="5498975" cy="46805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9144000" cy="6858000"/>
          </a:xfrm>
        </p:spPr>
        <p:txBody>
          <a:bodyPr>
            <a:normAutofit fontScale="25000" lnSpcReduction="20000"/>
          </a:bodyPr>
          <a:lstStyle/>
          <a:p>
            <a:pPr>
              <a:buNone/>
            </a:pPr>
            <a:endParaRPr lang="en-NZ" b="1" u="sng" dirty="0" smtClean="0">
              <a:hlinkClick r:id="rId2"/>
            </a:endParaRPr>
          </a:p>
          <a:p>
            <a:pPr marL="0" indent="0">
              <a:lnSpc>
                <a:spcPct val="120000"/>
              </a:lnSpc>
              <a:spcBef>
                <a:spcPts val="0"/>
              </a:spcBef>
              <a:buNone/>
            </a:pPr>
            <a:r>
              <a:rPr lang="en-NZ" sz="4900" b="1" u="sng" dirty="0" smtClean="0">
                <a:hlinkClick r:id="rId2"/>
              </a:rPr>
              <a:t>SRK to make 200 </a:t>
            </a:r>
            <a:r>
              <a:rPr lang="en-NZ" sz="4900" b="1" u="sng" dirty="0" err="1" smtClean="0">
                <a:hlinkClick r:id="rId2"/>
              </a:rPr>
              <a:t>cr</a:t>
            </a:r>
            <a:r>
              <a:rPr lang="en-NZ" sz="4900" b="1" u="sng" dirty="0" smtClean="0">
                <a:hlinkClick r:id="rId2"/>
              </a:rPr>
              <a:t> profit before Happy New Year releases</a:t>
            </a:r>
            <a:r>
              <a:rPr lang="en-NZ" sz="4900" b="1" u="sng" dirty="0" smtClean="0"/>
              <a:t> </a:t>
            </a:r>
            <a:r>
              <a:rPr lang="en-NZ" sz="4900" b="1" u="sng" dirty="0" smtClean="0"/>
              <a:t> </a:t>
            </a:r>
            <a:r>
              <a:rPr lang="en-NZ" sz="4900" dirty="0" smtClean="0"/>
              <a:t>Staff </a:t>
            </a:r>
            <a:r>
              <a:rPr lang="en-NZ" sz="4900" dirty="0" smtClean="0"/>
              <a:t>Reporter, 3 July 2014 Trans Asia News MUMBAI: </a:t>
            </a:r>
          </a:p>
          <a:p>
            <a:pPr marL="0" indent="0">
              <a:lnSpc>
                <a:spcPct val="120000"/>
              </a:lnSpc>
              <a:spcBef>
                <a:spcPts val="0"/>
              </a:spcBef>
              <a:buNone/>
            </a:pPr>
            <a:r>
              <a:rPr lang="en-NZ" sz="6400" dirty="0" smtClean="0"/>
              <a:t>Diwali may be a long way off but the big idea bulb is blazing bright inside Bollywood icon Shahrukh Khan’s business head already and it may well be time for some serious fireworks as he plans to set the cash registers ringing well ahead of the actual release of his next big venture- Farah Khan’s ‘Happy New Year’ by using the promotional drive for the film as his cash-cow.</a:t>
            </a:r>
          </a:p>
          <a:p>
            <a:pPr marL="0" indent="0" fontAlgn="base">
              <a:lnSpc>
                <a:spcPct val="120000"/>
              </a:lnSpc>
              <a:spcBef>
                <a:spcPts val="0"/>
              </a:spcBef>
              <a:buNone/>
            </a:pPr>
            <a:r>
              <a:rPr lang="en-NZ" sz="6400" dirty="0" smtClean="0"/>
              <a:t>The plan involves a huge global tour ostensibly to promote the film, with a stellar cast the includes </a:t>
            </a:r>
            <a:r>
              <a:rPr lang="en-NZ" sz="6400" dirty="0" err="1" smtClean="0"/>
              <a:t>Deepika</a:t>
            </a:r>
            <a:r>
              <a:rPr lang="en-NZ" sz="6400" dirty="0" smtClean="0"/>
              <a:t> </a:t>
            </a:r>
            <a:r>
              <a:rPr lang="en-NZ" sz="6400" dirty="0" err="1" smtClean="0"/>
              <a:t>Padukone</a:t>
            </a:r>
            <a:r>
              <a:rPr lang="en-NZ" sz="6400" dirty="0" smtClean="0"/>
              <a:t>, </a:t>
            </a:r>
            <a:r>
              <a:rPr lang="en-NZ" sz="6400" dirty="0" err="1" smtClean="0"/>
              <a:t>Abhishek</a:t>
            </a:r>
            <a:r>
              <a:rPr lang="en-NZ" sz="6400" dirty="0" smtClean="0"/>
              <a:t> </a:t>
            </a:r>
            <a:r>
              <a:rPr lang="en-NZ" sz="6400" dirty="0" err="1" smtClean="0"/>
              <a:t>Bachchan</a:t>
            </a:r>
            <a:r>
              <a:rPr lang="en-NZ" sz="6400" dirty="0" smtClean="0"/>
              <a:t>, </a:t>
            </a:r>
            <a:r>
              <a:rPr lang="en-NZ" sz="6400" dirty="0" err="1" smtClean="0"/>
              <a:t>Sonu</a:t>
            </a:r>
            <a:r>
              <a:rPr lang="en-NZ" sz="6400" dirty="0" smtClean="0"/>
              <a:t> </a:t>
            </a:r>
            <a:r>
              <a:rPr lang="en-NZ" sz="6400" dirty="0" err="1" smtClean="0"/>
              <a:t>Sood</a:t>
            </a:r>
            <a:r>
              <a:rPr lang="en-NZ" sz="6400" dirty="0" smtClean="0"/>
              <a:t> and </a:t>
            </a:r>
            <a:r>
              <a:rPr lang="en-NZ" sz="6400" dirty="0" err="1" smtClean="0"/>
              <a:t>Boman</a:t>
            </a:r>
            <a:r>
              <a:rPr lang="en-NZ" sz="6400" dirty="0" smtClean="0"/>
              <a:t> </a:t>
            </a:r>
            <a:r>
              <a:rPr lang="en-NZ" sz="6400" dirty="0" err="1" smtClean="0"/>
              <a:t>Irani</a:t>
            </a:r>
            <a:r>
              <a:rPr lang="en-NZ" sz="6400" dirty="0" smtClean="0"/>
              <a:t>, not to mention the director- Farah Khan, who joins the troupe. </a:t>
            </a:r>
          </a:p>
          <a:p>
            <a:pPr marL="0" indent="0" fontAlgn="base">
              <a:lnSpc>
                <a:spcPct val="120000"/>
              </a:lnSpc>
              <a:spcBef>
                <a:spcPts val="0"/>
              </a:spcBef>
              <a:buNone/>
            </a:pPr>
            <a:r>
              <a:rPr lang="en-NZ" sz="6400" dirty="0" smtClean="0"/>
              <a:t>SRK is focussing on UK, US and Canada- considered his strongholds, with a few </a:t>
            </a:r>
            <a:r>
              <a:rPr lang="en-NZ" sz="6400" dirty="0" err="1" smtClean="0"/>
              <a:t>pitstops</a:t>
            </a:r>
            <a:r>
              <a:rPr lang="en-NZ" sz="6400" dirty="0" smtClean="0"/>
              <a:t> in other countries. In anticipation of the SRK blitzkrieg, organisers in the US and Canada are cancelling local shows slated around the same time. After the foreign tour, the team is also expected to perform in India.</a:t>
            </a:r>
          </a:p>
          <a:p>
            <a:pPr marL="0" indent="0" fontAlgn="base">
              <a:lnSpc>
                <a:spcPct val="120000"/>
              </a:lnSpc>
              <a:spcBef>
                <a:spcPts val="0"/>
              </a:spcBef>
              <a:buNone/>
            </a:pPr>
            <a:r>
              <a:rPr lang="en-NZ" sz="6400" dirty="0" smtClean="0"/>
              <a:t>In the past, the promotional drive of a Bollywood production has been considered a big component of its budget. Producers usually push their stars to give time for interviews, photo shoots and TV shows. But according to Mumbai Mirror, SRK is set to rewrite the rules with his new game-plan.</a:t>
            </a:r>
          </a:p>
          <a:p>
            <a:pPr marL="0" indent="0" fontAlgn="base">
              <a:lnSpc>
                <a:spcPct val="120000"/>
              </a:lnSpc>
              <a:spcBef>
                <a:spcPts val="0"/>
              </a:spcBef>
              <a:buNone/>
            </a:pPr>
            <a:r>
              <a:rPr lang="en-NZ" sz="6400" dirty="0" smtClean="0"/>
              <a:t>The preparation for the travelling mega show has reportedly begun. The actors have been asked to allot dates in August for rehearsals, which will be conducted in SRK's office. They have already allotted dates for the shows, which will be held in September and October.</a:t>
            </a:r>
          </a:p>
          <a:p>
            <a:pPr marL="0" indent="0" fontAlgn="base">
              <a:lnSpc>
                <a:spcPct val="120000"/>
              </a:lnSpc>
              <a:spcBef>
                <a:spcPts val="0"/>
              </a:spcBef>
              <a:buNone/>
            </a:pPr>
            <a:r>
              <a:rPr lang="en-NZ" sz="6400" dirty="0" smtClean="0"/>
              <a:t>"The cast agreed to the arrangement as SRK will pay them over and above their acting fee. Around 140 professional dancers will also be hired. It's an ambitious venture which aims to be even bigger than the Temptations Reloaded concert tour," says a source close to the production house. Incidentally, the shows will be organised by the same company which put together Temptations Reloaded in October 2013. </a:t>
            </a:r>
            <a:r>
              <a:rPr lang="en-NZ" sz="6400" dirty="0" err="1" smtClean="0"/>
              <a:t>Rani</a:t>
            </a:r>
            <a:r>
              <a:rPr lang="en-NZ" sz="6400" dirty="0" smtClean="0"/>
              <a:t> </a:t>
            </a:r>
            <a:r>
              <a:rPr lang="en-NZ" sz="6400" dirty="0" err="1" smtClean="0"/>
              <a:t>Mukerji</a:t>
            </a:r>
            <a:r>
              <a:rPr lang="en-NZ" sz="6400" dirty="0" smtClean="0"/>
              <a:t>, </a:t>
            </a:r>
            <a:r>
              <a:rPr lang="en-NZ" sz="6400" dirty="0" err="1" smtClean="0"/>
              <a:t>Madhuri</a:t>
            </a:r>
            <a:r>
              <a:rPr lang="en-NZ" sz="6400" dirty="0" smtClean="0"/>
              <a:t> Dixit and Jacqueline Fernandez had performed but SRK stole the show with his </a:t>
            </a:r>
            <a:r>
              <a:rPr lang="en-NZ" sz="6400" dirty="0" err="1" smtClean="0"/>
              <a:t>lungi</a:t>
            </a:r>
            <a:r>
              <a:rPr lang="en-NZ" sz="6400" dirty="0" smtClean="0"/>
              <a:t> dance from Chennai Express.</a:t>
            </a:r>
          </a:p>
          <a:p>
            <a:pPr marL="0" indent="0" fontAlgn="base">
              <a:lnSpc>
                <a:spcPct val="120000"/>
              </a:lnSpc>
              <a:spcBef>
                <a:spcPts val="0"/>
              </a:spcBef>
              <a:buNone/>
            </a:pPr>
            <a:r>
              <a:rPr lang="en-NZ" sz="6400" dirty="0" smtClean="0"/>
              <a:t>About 25-30 shows are being planned and each is expected to fetch SRK Rs 7 crore. Going by this calculation, they could add almost Rs 200 crore to the kitty even before the film opens in the theatres. If SRK, who has always been a trailblazer, manages to pull this one off, it could well become the next success mantra for Bollywood's dream merchants. </a:t>
            </a:r>
          </a:p>
          <a:p>
            <a:pPr marL="0" indent="0">
              <a:lnSpc>
                <a:spcPct val="120000"/>
              </a:lnSpc>
              <a:spcBef>
                <a:spcPts val="0"/>
              </a:spcBef>
              <a:buNone/>
            </a:pPr>
            <a:endParaRPr lang="en-NZ" sz="4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Four Step Value Chain (</a:t>
            </a:r>
            <a:r>
              <a:rPr lang="en-NZ" dirty="0" err="1" smtClean="0"/>
              <a:t>Sakeeney</a:t>
            </a:r>
            <a:r>
              <a:rPr lang="en-NZ" dirty="0" smtClean="0"/>
              <a:t> 2013)</a:t>
            </a:r>
            <a:endParaRPr lang="en-NZ"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89727894"/>
              </p:ext>
            </p:extLst>
          </p:nvPr>
        </p:nvGraphicFramePr>
        <p:xfrm>
          <a:off x="323528" y="1484783"/>
          <a:ext cx="8496944" cy="4654810"/>
        </p:xfrm>
        <a:graphic>
          <a:graphicData uri="http://schemas.openxmlformats.org/drawingml/2006/table">
            <a:tbl>
              <a:tblPr firstRow="1" firstCol="1" bandRow="1">
                <a:tableStyleId>{69CF1AB2-1976-4502-BF36-3FF5EA218861}</a:tableStyleId>
              </a:tblPr>
              <a:tblGrid>
                <a:gridCol w="1080120"/>
                <a:gridCol w="1440160"/>
                <a:gridCol w="5976664"/>
              </a:tblGrid>
              <a:tr h="923673">
                <a:tc>
                  <a:txBody>
                    <a:bodyPr/>
                    <a:lstStyle/>
                    <a:p>
                      <a:pPr>
                        <a:lnSpc>
                          <a:spcPct val="150000"/>
                        </a:lnSpc>
                        <a:spcAft>
                          <a:spcPts val="0"/>
                        </a:spcAft>
                      </a:pPr>
                      <a:r>
                        <a:rPr lang="en-NZ" sz="1400" b="1" dirty="0">
                          <a:effectLst/>
                        </a:rPr>
                        <a:t>Step One</a:t>
                      </a:r>
                      <a:endParaRPr lang="en-NZ" sz="1400" b="1" dirty="0">
                        <a:effectLst/>
                        <a:latin typeface="Cambria"/>
                        <a:ea typeface="Cambria"/>
                        <a:cs typeface="Times New Roman"/>
                      </a:endParaRPr>
                    </a:p>
                  </a:txBody>
                  <a:tcPr marL="61718" marR="61718" marT="0" marB="0"/>
                </a:tc>
                <a:tc>
                  <a:txBody>
                    <a:bodyPr/>
                    <a:lstStyle/>
                    <a:p>
                      <a:pPr>
                        <a:lnSpc>
                          <a:spcPct val="150000"/>
                        </a:lnSpc>
                        <a:spcAft>
                          <a:spcPts val="0"/>
                        </a:spcAft>
                      </a:pPr>
                      <a:r>
                        <a:rPr lang="en-NZ" sz="1400" b="1" dirty="0">
                          <a:effectLst/>
                        </a:rPr>
                        <a:t>Origination</a:t>
                      </a:r>
                      <a:endParaRPr lang="en-NZ" sz="1400" b="1" dirty="0">
                        <a:effectLst/>
                        <a:latin typeface="Cambria"/>
                        <a:ea typeface="Cambria"/>
                        <a:cs typeface="Times New Roman"/>
                      </a:endParaRPr>
                    </a:p>
                  </a:txBody>
                  <a:tcPr marL="61718" marR="61718" marT="0" marB="0"/>
                </a:tc>
                <a:tc>
                  <a:txBody>
                    <a:bodyPr/>
                    <a:lstStyle/>
                    <a:p>
                      <a:pPr>
                        <a:lnSpc>
                          <a:spcPct val="150000"/>
                        </a:lnSpc>
                        <a:spcAft>
                          <a:spcPts val="0"/>
                        </a:spcAft>
                      </a:pPr>
                      <a:r>
                        <a:rPr lang="en-NZ" sz="1400" b="1" dirty="0">
                          <a:effectLst/>
                        </a:rPr>
                        <a:t>The natural resources: In cultural terms the creative or those that interpret the arts. “Louisiana has an abundance of cultural ‘oil’, but much of it remains untapped and dormant”.</a:t>
                      </a:r>
                      <a:endParaRPr lang="en-NZ" sz="1400" b="1" dirty="0">
                        <a:effectLst/>
                        <a:latin typeface="Cambria"/>
                        <a:ea typeface="Cambria"/>
                        <a:cs typeface="Times New Roman"/>
                      </a:endParaRPr>
                    </a:p>
                  </a:txBody>
                  <a:tcPr marL="61718" marR="61718" marT="0" marB="0"/>
                </a:tc>
              </a:tr>
              <a:tr h="1385508">
                <a:tc>
                  <a:txBody>
                    <a:bodyPr/>
                    <a:lstStyle/>
                    <a:p>
                      <a:pPr>
                        <a:lnSpc>
                          <a:spcPct val="150000"/>
                        </a:lnSpc>
                        <a:spcAft>
                          <a:spcPts val="0"/>
                        </a:spcAft>
                      </a:pPr>
                      <a:r>
                        <a:rPr lang="en-NZ" sz="1400" b="1">
                          <a:effectLst/>
                        </a:rPr>
                        <a:t>Step Two</a:t>
                      </a:r>
                      <a:endParaRPr lang="en-NZ" sz="1400" b="1">
                        <a:effectLst/>
                        <a:latin typeface="Cambria"/>
                        <a:ea typeface="Cambria"/>
                        <a:cs typeface="Times New Roman"/>
                      </a:endParaRPr>
                    </a:p>
                  </a:txBody>
                  <a:tcPr marL="61718" marR="61718" marT="0" marB="0"/>
                </a:tc>
                <a:tc>
                  <a:txBody>
                    <a:bodyPr/>
                    <a:lstStyle/>
                    <a:p>
                      <a:pPr>
                        <a:lnSpc>
                          <a:spcPct val="150000"/>
                        </a:lnSpc>
                        <a:spcAft>
                          <a:spcPts val="0"/>
                        </a:spcAft>
                      </a:pPr>
                      <a:r>
                        <a:rPr lang="en-NZ" sz="1400" b="1" dirty="0">
                          <a:effectLst/>
                        </a:rPr>
                        <a:t>Production</a:t>
                      </a:r>
                      <a:endParaRPr lang="en-NZ" sz="1400" b="1" dirty="0">
                        <a:effectLst/>
                        <a:latin typeface="Cambria"/>
                        <a:ea typeface="Cambria"/>
                        <a:cs typeface="Times New Roman"/>
                      </a:endParaRPr>
                    </a:p>
                  </a:txBody>
                  <a:tcPr marL="61718" marR="61718" marT="0" marB="0"/>
                </a:tc>
                <a:tc>
                  <a:txBody>
                    <a:bodyPr/>
                    <a:lstStyle/>
                    <a:p>
                      <a:pPr>
                        <a:lnSpc>
                          <a:spcPct val="150000"/>
                        </a:lnSpc>
                        <a:spcAft>
                          <a:spcPts val="0"/>
                        </a:spcAft>
                      </a:pPr>
                      <a:r>
                        <a:rPr lang="en-NZ" sz="1400" b="1" dirty="0">
                          <a:effectLst/>
                        </a:rPr>
                        <a:t>Turning the natural resources into marketable products. “Required- a skilled workforce, a population of entrepreneurs and businesses, research and development capacity, and finance needed to transform creative capital into marketable goods and services”.</a:t>
                      </a:r>
                      <a:endParaRPr lang="en-NZ" sz="1400" b="1" dirty="0">
                        <a:effectLst/>
                        <a:latin typeface="Cambria"/>
                        <a:ea typeface="Cambria"/>
                        <a:cs typeface="Times New Roman"/>
                      </a:endParaRPr>
                    </a:p>
                  </a:txBody>
                  <a:tcPr marL="61718" marR="61718" marT="0" marB="0"/>
                </a:tc>
              </a:tr>
              <a:tr h="1154591">
                <a:tc>
                  <a:txBody>
                    <a:bodyPr/>
                    <a:lstStyle/>
                    <a:p>
                      <a:pPr>
                        <a:lnSpc>
                          <a:spcPct val="150000"/>
                        </a:lnSpc>
                        <a:spcAft>
                          <a:spcPts val="0"/>
                        </a:spcAft>
                      </a:pPr>
                      <a:r>
                        <a:rPr lang="en-NZ" sz="1400" b="1">
                          <a:effectLst/>
                        </a:rPr>
                        <a:t>Step Three</a:t>
                      </a:r>
                      <a:endParaRPr lang="en-NZ" sz="1400" b="1">
                        <a:effectLst/>
                        <a:latin typeface="Cambria"/>
                        <a:ea typeface="Cambria"/>
                        <a:cs typeface="Times New Roman"/>
                      </a:endParaRPr>
                    </a:p>
                  </a:txBody>
                  <a:tcPr marL="61718" marR="61718" marT="0" marB="0"/>
                </a:tc>
                <a:tc>
                  <a:txBody>
                    <a:bodyPr/>
                    <a:lstStyle/>
                    <a:p>
                      <a:pPr>
                        <a:lnSpc>
                          <a:spcPct val="150000"/>
                        </a:lnSpc>
                        <a:spcAft>
                          <a:spcPts val="0"/>
                        </a:spcAft>
                      </a:pPr>
                      <a:r>
                        <a:rPr lang="en-NZ" sz="1400" b="1">
                          <a:effectLst/>
                        </a:rPr>
                        <a:t>Distribution</a:t>
                      </a:r>
                      <a:endParaRPr lang="en-NZ" sz="1400" b="1">
                        <a:effectLst/>
                        <a:latin typeface="Cambria"/>
                        <a:ea typeface="Cambria"/>
                        <a:cs typeface="Times New Roman"/>
                      </a:endParaRPr>
                    </a:p>
                  </a:txBody>
                  <a:tcPr marL="61718" marR="61718" marT="0" marB="0"/>
                </a:tc>
                <a:tc>
                  <a:txBody>
                    <a:bodyPr/>
                    <a:lstStyle/>
                    <a:p>
                      <a:pPr>
                        <a:lnSpc>
                          <a:spcPct val="150000"/>
                        </a:lnSpc>
                        <a:spcAft>
                          <a:spcPts val="0"/>
                        </a:spcAft>
                      </a:pPr>
                      <a:r>
                        <a:rPr lang="en-NZ" sz="1400" b="1" dirty="0">
                          <a:effectLst/>
                        </a:rPr>
                        <a:t>Taking the marketable products into the consumer market. “In the case of culture, an effective distribution system requires branding, marketing, and the development of cultural import and export markets”.</a:t>
                      </a:r>
                      <a:endParaRPr lang="en-NZ" sz="1400" b="1" dirty="0">
                        <a:effectLst/>
                        <a:latin typeface="Cambria"/>
                        <a:ea typeface="Cambria"/>
                        <a:cs typeface="Times New Roman"/>
                      </a:endParaRPr>
                    </a:p>
                  </a:txBody>
                  <a:tcPr marL="61718" marR="61718" marT="0" marB="0"/>
                </a:tc>
              </a:tr>
              <a:tr h="1154591">
                <a:tc>
                  <a:txBody>
                    <a:bodyPr/>
                    <a:lstStyle/>
                    <a:p>
                      <a:pPr>
                        <a:lnSpc>
                          <a:spcPct val="150000"/>
                        </a:lnSpc>
                        <a:spcAft>
                          <a:spcPts val="0"/>
                        </a:spcAft>
                      </a:pPr>
                      <a:r>
                        <a:rPr lang="en-NZ" sz="1400" b="1">
                          <a:effectLst/>
                        </a:rPr>
                        <a:t>Step Four</a:t>
                      </a:r>
                      <a:endParaRPr lang="en-NZ" sz="1400" b="1">
                        <a:effectLst/>
                        <a:latin typeface="Cambria"/>
                        <a:ea typeface="Cambria"/>
                        <a:cs typeface="Times New Roman"/>
                      </a:endParaRPr>
                    </a:p>
                  </a:txBody>
                  <a:tcPr marL="61718" marR="61718" marT="0" marB="0"/>
                </a:tc>
                <a:tc>
                  <a:txBody>
                    <a:bodyPr/>
                    <a:lstStyle/>
                    <a:p>
                      <a:pPr>
                        <a:lnSpc>
                          <a:spcPct val="150000"/>
                        </a:lnSpc>
                        <a:spcAft>
                          <a:spcPts val="0"/>
                        </a:spcAft>
                      </a:pPr>
                      <a:r>
                        <a:rPr lang="en-NZ" sz="1400" b="1" dirty="0">
                          <a:effectLst/>
                        </a:rPr>
                        <a:t>Support System</a:t>
                      </a:r>
                      <a:endParaRPr lang="en-NZ" sz="1400" b="1" dirty="0">
                        <a:effectLst/>
                        <a:latin typeface="Cambria"/>
                        <a:ea typeface="Cambria"/>
                        <a:cs typeface="Times New Roman"/>
                      </a:endParaRPr>
                    </a:p>
                  </a:txBody>
                  <a:tcPr marL="61718" marR="61718" marT="0" marB="0"/>
                </a:tc>
                <a:tc>
                  <a:txBody>
                    <a:bodyPr/>
                    <a:lstStyle/>
                    <a:p>
                      <a:pPr>
                        <a:lnSpc>
                          <a:spcPct val="150000"/>
                        </a:lnSpc>
                        <a:spcAft>
                          <a:spcPts val="0"/>
                        </a:spcAft>
                      </a:pPr>
                      <a:r>
                        <a:rPr lang="en-NZ" sz="1400" b="1" dirty="0">
                          <a:effectLst/>
                        </a:rPr>
                        <a:t>Government policies, organisations and networks that are involved for advocating for the industry. </a:t>
                      </a:r>
                      <a:r>
                        <a:rPr lang="en-NZ" sz="1400" b="1" dirty="0" smtClean="0">
                          <a:effectLst/>
                        </a:rPr>
                        <a:t>“In </a:t>
                      </a:r>
                      <a:r>
                        <a:rPr lang="en-NZ" sz="1400" b="1" dirty="0">
                          <a:effectLst/>
                        </a:rPr>
                        <a:t>the case of culture social attitudes, trust and confidence, and networks are critical components of this support system”. </a:t>
                      </a:r>
                      <a:endParaRPr lang="en-NZ" sz="1400" b="1" dirty="0">
                        <a:effectLst/>
                        <a:latin typeface="Cambria"/>
                        <a:ea typeface="Cambria"/>
                        <a:cs typeface="Times New Roman"/>
                      </a:endParaRPr>
                    </a:p>
                  </a:txBody>
                  <a:tcPr marL="61718" marR="61718" marT="0" marB="0"/>
                </a:tc>
              </a:tr>
            </a:tbl>
          </a:graphicData>
        </a:graphic>
      </p:graphicFrame>
    </p:spTree>
    <p:extLst>
      <p:ext uri="{BB962C8B-B14F-4D97-AF65-F5344CB8AC3E}">
        <p14:creationId xmlns:p14="http://schemas.microsoft.com/office/powerpoint/2010/main" val="29161152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normAutofit/>
          </a:bodyPr>
          <a:lstStyle/>
          <a:p>
            <a:r>
              <a:rPr lang="en-NZ" sz="3600" dirty="0" smtClean="0"/>
              <a:t>Value, Resources and Production Networks</a:t>
            </a:r>
            <a:endParaRPr lang="en-NZ" sz="3600" dirty="0"/>
          </a:p>
        </p:txBody>
      </p:sp>
      <p:graphicFrame>
        <p:nvGraphicFramePr>
          <p:cNvPr id="4" name="Content Placeholder 3"/>
          <p:cNvGraphicFramePr>
            <a:graphicFrameLocks noGrp="1"/>
          </p:cNvGraphicFramePr>
          <p:nvPr>
            <p:ph idx="1"/>
          </p:nvPr>
        </p:nvGraphicFramePr>
        <p:xfrm>
          <a:off x="467544" y="980728"/>
          <a:ext cx="8229600" cy="5636404"/>
        </p:xfrm>
        <a:graphic>
          <a:graphicData uri="http://schemas.openxmlformats.org/drawingml/2006/table">
            <a:tbl>
              <a:tblPr firstRow="1" bandRow="1">
                <a:tableStyleId>{5C22544A-7EE6-4342-B048-85BDC9FD1C3A}</a:tableStyleId>
              </a:tblPr>
              <a:tblGrid>
                <a:gridCol w="1306488"/>
                <a:gridCol w="1368152"/>
                <a:gridCol w="5554960"/>
              </a:tblGrid>
              <a:tr h="504056">
                <a:tc>
                  <a:txBody>
                    <a:bodyPr/>
                    <a:lstStyle/>
                    <a:p>
                      <a:pPr algn="ctr">
                        <a:lnSpc>
                          <a:spcPct val="150000"/>
                        </a:lnSpc>
                        <a:spcAft>
                          <a:spcPts val="0"/>
                        </a:spcAft>
                      </a:pPr>
                      <a:r>
                        <a:rPr lang="en-NZ" sz="1600" dirty="0">
                          <a:latin typeface="Cambria"/>
                          <a:ea typeface="Cambria"/>
                          <a:cs typeface="Times New Roman"/>
                        </a:rPr>
                        <a:t>Value Chain</a:t>
                      </a:r>
                    </a:p>
                  </a:txBody>
                  <a:tcPr marL="68580" marR="68580" marT="0" marB="0"/>
                </a:tc>
                <a:tc>
                  <a:txBody>
                    <a:bodyPr/>
                    <a:lstStyle/>
                    <a:p>
                      <a:pPr algn="ctr">
                        <a:lnSpc>
                          <a:spcPct val="150000"/>
                        </a:lnSpc>
                        <a:spcAft>
                          <a:spcPts val="0"/>
                        </a:spcAft>
                      </a:pPr>
                      <a:r>
                        <a:rPr lang="en-NZ" sz="1600">
                          <a:latin typeface="Cambria"/>
                          <a:ea typeface="Cambria"/>
                          <a:cs typeface="Times New Roman"/>
                        </a:rPr>
                        <a:t>Resources</a:t>
                      </a:r>
                    </a:p>
                  </a:txBody>
                  <a:tcPr marL="68580" marR="68580" marT="0" marB="0"/>
                </a:tc>
                <a:tc>
                  <a:txBody>
                    <a:bodyPr/>
                    <a:lstStyle/>
                    <a:p>
                      <a:pPr algn="ctr">
                        <a:lnSpc>
                          <a:spcPct val="150000"/>
                        </a:lnSpc>
                        <a:spcAft>
                          <a:spcPts val="0"/>
                        </a:spcAft>
                      </a:pPr>
                      <a:r>
                        <a:rPr lang="en-NZ" sz="1600" dirty="0">
                          <a:latin typeface="Cambria"/>
                          <a:ea typeface="Cambria"/>
                          <a:cs typeface="Times New Roman"/>
                        </a:rPr>
                        <a:t>Production Networks</a:t>
                      </a:r>
                    </a:p>
                  </a:txBody>
                  <a:tcPr marL="68580" marR="68580" marT="0" marB="0"/>
                </a:tc>
              </a:tr>
              <a:tr h="1036612">
                <a:tc>
                  <a:txBody>
                    <a:bodyPr/>
                    <a:lstStyle/>
                    <a:p>
                      <a:pPr>
                        <a:lnSpc>
                          <a:spcPct val="150000"/>
                        </a:lnSpc>
                        <a:spcAft>
                          <a:spcPts val="0"/>
                        </a:spcAft>
                      </a:pPr>
                      <a:r>
                        <a:rPr lang="en-NZ" sz="1600" dirty="0">
                          <a:latin typeface="Cambria"/>
                          <a:ea typeface="Cambria"/>
                          <a:cs typeface="Times New Roman"/>
                        </a:rPr>
                        <a:t>Origination</a:t>
                      </a:r>
                    </a:p>
                  </a:txBody>
                  <a:tcPr marL="68580" marR="68580" marT="0" marB="0"/>
                </a:tc>
                <a:tc>
                  <a:txBody>
                    <a:bodyPr/>
                    <a:lstStyle/>
                    <a:p>
                      <a:pPr>
                        <a:lnSpc>
                          <a:spcPct val="150000"/>
                        </a:lnSpc>
                        <a:spcAft>
                          <a:spcPts val="0"/>
                        </a:spcAft>
                      </a:pPr>
                      <a:r>
                        <a:rPr lang="en-NZ" sz="1600">
                          <a:latin typeface="Cambria"/>
                          <a:ea typeface="Cambria"/>
                          <a:cs typeface="Times New Roman"/>
                        </a:rPr>
                        <a:t>Event Content</a:t>
                      </a:r>
                    </a:p>
                  </a:txBody>
                  <a:tcPr marL="68580" marR="68580" marT="0" marB="0"/>
                </a:tc>
                <a:tc>
                  <a:txBody>
                    <a:bodyPr/>
                    <a:lstStyle/>
                    <a:p>
                      <a:pPr>
                        <a:lnSpc>
                          <a:spcPct val="150000"/>
                        </a:lnSpc>
                        <a:spcAft>
                          <a:spcPts val="0"/>
                        </a:spcAft>
                      </a:pPr>
                      <a:r>
                        <a:rPr lang="en-NZ" sz="1600" kern="1200">
                          <a:latin typeface="Cambria"/>
                          <a:ea typeface="Cambria"/>
                          <a:cs typeface="Times New Roman"/>
                        </a:rPr>
                        <a:t>The access to performers, whether local or overseas, with a reputation affects the community perception and the financial viability of the event.</a:t>
                      </a:r>
                      <a:endParaRPr lang="en-NZ" sz="1600">
                        <a:latin typeface="Cambria"/>
                        <a:ea typeface="Cambria"/>
                        <a:cs typeface="Times New Roman"/>
                      </a:endParaRPr>
                    </a:p>
                  </a:txBody>
                  <a:tcPr marL="68580" marR="68580" marT="0" marB="0"/>
                </a:tc>
              </a:tr>
              <a:tr h="1036612">
                <a:tc>
                  <a:txBody>
                    <a:bodyPr/>
                    <a:lstStyle/>
                    <a:p>
                      <a:pPr>
                        <a:lnSpc>
                          <a:spcPct val="150000"/>
                        </a:lnSpc>
                        <a:spcAft>
                          <a:spcPts val="0"/>
                        </a:spcAft>
                      </a:pPr>
                      <a:r>
                        <a:rPr lang="en-NZ" sz="1600" dirty="0">
                          <a:latin typeface="Cambria"/>
                          <a:ea typeface="Cambria"/>
                          <a:cs typeface="Times New Roman"/>
                        </a:rPr>
                        <a:t>Production</a:t>
                      </a:r>
                    </a:p>
                  </a:txBody>
                  <a:tcPr marL="68580" marR="68580" marT="0" marB="0"/>
                </a:tc>
                <a:tc>
                  <a:txBody>
                    <a:bodyPr/>
                    <a:lstStyle/>
                    <a:p>
                      <a:pPr>
                        <a:lnSpc>
                          <a:spcPct val="150000"/>
                        </a:lnSpc>
                        <a:spcAft>
                          <a:spcPts val="0"/>
                        </a:spcAft>
                      </a:pPr>
                      <a:r>
                        <a:rPr lang="en-NZ" sz="1600">
                          <a:latin typeface="Cambria"/>
                          <a:ea typeface="Cambria"/>
                          <a:cs typeface="Times New Roman"/>
                        </a:rPr>
                        <a:t>Event Support</a:t>
                      </a:r>
                    </a:p>
                  </a:txBody>
                  <a:tcPr marL="68580" marR="68580" marT="0" marB="0"/>
                </a:tc>
                <a:tc>
                  <a:txBody>
                    <a:bodyPr/>
                    <a:lstStyle/>
                    <a:p>
                      <a:pPr>
                        <a:lnSpc>
                          <a:spcPct val="150000"/>
                        </a:lnSpc>
                        <a:spcAft>
                          <a:spcPts val="0"/>
                        </a:spcAft>
                      </a:pPr>
                      <a:r>
                        <a:rPr lang="en-NZ" sz="1600" kern="1200" dirty="0">
                          <a:latin typeface="Cambria"/>
                          <a:ea typeface="Cambria"/>
                          <a:cs typeface="Times New Roman"/>
                        </a:rPr>
                        <a:t>Includes all of the logistics required to make the event happen on the day and involves a series of networks that ideally includes skilled individuals that the producer knows and trusts. </a:t>
                      </a:r>
                      <a:endParaRPr lang="en-NZ" sz="1600" dirty="0">
                        <a:latin typeface="Cambria"/>
                        <a:ea typeface="Cambria"/>
                        <a:cs typeface="Times New Roman"/>
                      </a:endParaRPr>
                    </a:p>
                  </a:txBody>
                  <a:tcPr marL="68580" marR="68580" marT="0" marB="0"/>
                </a:tc>
              </a:tr>
              <a:tr h="983164">
                <a:tc>
                  <a:txBody>
                    <a:bodyPr/>
                    <a:lstStyle/>
                    <a:p>
                      <a:pPr>
                        <a:lnSpc>
                          <a:spcPct val="150000"/>
                        </a:lnSpc>
                        <a:spcAft>
                          <a:spcPts val="0"/>
                        </a:spcAft>
                      </a:pPr>
                      <a:r>
                        <a:rPr lang="en-NZ" sz="1600" dirty="0">
                          <a:latin typeface="Cambria"/>
                          <a:ea typeface="Cambria"/>
                          <a:cs typeface="Times New Roman"/>
                        </a:rPr>
                        <a:t>Distribution</a:t>
                      </a:r>
                    </a:p>
                  </a:txBody>
                  <a:tcPr marL="68580" marR="68580" marT="0" marB="0"/>
                </a:tc>
                <a:tc>
                  <a:txBody>
                    <a:bodyPr/>
                    <a:lstStyle/>
                    <a:p>
                      <a:pPr>
                        <a:lnSpc>
                          <a:spcPct val="150000"/>
                        </a:lnSpc>
                        <a:spcAft>
                          <a:spcPts val="0"/>
                        </a:spcAft>
                      </a:pPr>
                      <a:r>
                        <a:rPr lang="en-NZ" sz="1600" dirty="0">
                          <a:latin typeface="Cambria"/>
                          <a:ea typeface="Cambria"/>
                          <a:cs typeface="Times New Roman"/>
                        </a:rPr>
                        <a:t>Publicity</a:t>
                      </a:r>
                    </a:p>
                  </a:txBody>
                  <a:tcPr marL="68580" marR="68580" marT="0" marB="0"/>
                </a:tc>
                <a:tc>
                  <a:txBody>
                    <a:bodyPr/>
                    <a:lstStyle/>
                    <a:p>
                      <a:pPr>
                        <a:lnSpc>
                          <a:spcPct val="150000"/>
                        </a:lnSpc>
                        <a:spcAft>
                          <a:spcPts val="0"/>
                        </a:spcAft>
                      </a:pPr>
                      <a:r>
                        <a:rPr lang="en-NZ" sz="1600" kern="1200" dirty="0">
                          <a:latin typeface="Cambria"/>
                          <a:ea typeface="Cambria"/>
                          <a:cs typeface="Times New Roman"/>
                        </a:rPr>
                        <a:t>Attracting a target market willing to view the event as having value and worth purchasing a ticket and spending the time to attend.</a:t>
                      </a:r>
                      <a:endParaRPr lang="en-NZ" sz="1600" dirty="0">
                        <a:latin typeface="Cambria"/>
                        <a:ea typeface="Cambria"/>
                        <a:cs typeface="Times New Roman"/>
                      </a:endParaRPr>
                    </a:p>
                  </a:txBody>
                  <a:tcPr marL="68580" marR="68580" marT="0" marB="0"/>
                </a:tc>
              </a:tr>
              <a:tr h="1474748">
                <a:tc>
                  <a:txBody>
                    <a:bodyPr/>
                    <a:lstStyle/>
                    <a:p>
                      <a:pPr>
                        <a:lnSpc>
                          <a:spcPct val="150000"/>
                        </a:lnSpc>
                        <a:spcAft>
                          <a:spcPts val="0"/>
                        </a:spcAft>
                      </a:pPr>
                      <a:r>
                        <a:rPr lang="en-NZ" sz="1600" dirty="0">
                          <a:latin typeface="Cambria"/>
                          <a:ea typeface="Cambria"/>
                          <a:cs typeface="Times New Roman"/>
                        </a:rPr>
                        <a:t>Support System</a:t>
                      </a:r>
                    </a:p>
                    <a:p>
                      <a:pPr>
                        <a:lnSpc>
                          <a:spcPct val="150000"/>
                        </a:lnSpc>
                        <a:spcAft>
                          <a:spcPts val="0"/>
                        </a:spcAft>
                      </a:pPr>
                      <a:endParaRPr lang="en-NZ" sz="1600" dirty="0">
                        <a:latin typeface="Cambria"/>
                        <a:ea typeface="Cambria"/>
                        <a:cs typeface="Times New Roman"/>
                      </a:endParaRPr>
                    </a:p>
                  </a:txBody>
                  <a:tcPr marL="68580" marR="68580" marT="0" marB="0"/>
                </a:tc>
                <a:tc>
                  <a:txBody>
                    <a:bodyPr/>
                    <a:lstStyle/>
                    <a:p>
                      <a:pPr>
                        <a:lnSpc>
                          <a:spcPct val="150000"/>
                        </a:lnSpc>
                        <a:spcAft>
                          <a:spcPts val="0"/>
                        </a:spcAft>
                      </a:pPr>
                      <a:r>
                        <a:rPr lang="en-NZ" sz="1600" dirty="0">
                          <a:latin typeface="Cambria"/>
                          <a:ea typeface="Cambria"/>
                          <a:cs typeface="Times New Roman"/>
                        </a:rPr>
                        <a:t>Funding</a:t>
                      </a:r>
                    </a:p>
                  </a:txBody>
                  <a:tcPr marL="68580" marR="68580" marT="0" marB="0"/>
                </a:tc>
                <a:tc>
                  <a:txBody>
                    <a:bodyPr/>
                    <a:lstStyle/>
                    <a:p>
                      <a:pPr>
                        <a:lnSpc>
                          <a:spcPct val="150000"/>
                        </a:lnSpc>
                        <a:spcAft>
                          <a:spcPts val="0"/>
                        </a:spcAft>
                      </a:pPr>
                      <a:r>
                        <a:rPr lang="en-NZ" sz="1600" dirty="0">
                          <a:latin typeface="Cambria"/>
                          <a:ea typeface="Cambria"/>
                          <a:cs typeface="Times New Roman"/>
                        </a:rPr>
                        <a:t>Arts funding grants, commercial sponsorship, ticket sales, endorsements and advocates for events are generated through relationships and networks. Reputation is a powerful asset in delivering feasible events.</a:t>
                      </a:r>
                    </a:p>
                  </a:txBody>
                  <a:tcPr marL="68580" marR="68580" marT="0" marB="0"/>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normAutofit/>
          </a:bodyPr>
          <a:lstStyle/>
          <a:p>
            <a:r>
              <a:rPr lang="en-NZ" sz="3200" dirty="0" smtClean="0"/>
              <a:t>Producer Types, Resources and Value Chains</a:t>
            </a:r>
            <a:endParaRPr lang="en-NZ"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7825608"/>
              </p:ext>
            </p:extLst>
          </p:nvPr>
        </p:nvGraphicFramePr>
        <p:xfrm>
          <a:off x="251519" y="1340768"/>
          <a:ext cx="8445625" cy="4896544"/>
        </p:xfrm>
        <a:graphic>
          <a:graphicData uri="http://schemas.openxmlformats.org/drawingml/2006/table">
            <a:tbl>
              <a:tblPr firstRow="1" bandRow="1">
                <a:tableStyleId>{9D7B26C5-4107-4FEC-AEDC-1716B250A1EF}</a:tableStyleId>
              </a:tblPr>
              <a:tblGrid>
                <a:gridCol w="1872209"/>
                <a:gridCol w="2202807"/>
                <a:gridCol w="2132432"/>
                <a:gridCol w="2238177"/>
              </a:tblGrid>
              <a:tr h="729272">
                <a:tc>
                  <a:txBody>
                    <a:bodyPr/>
                    <a:lstStyle/>
                    <a:p>
                      <a:pPr algn="ctr"/>
                      <a:r>
                        <a:rPr lang="en-NZ" dirty="0" smtClean="0">
                          <a:solidFill>
                            <a:schemeClr val="bg1"/>
                          </a:solidFill>
                        </a:rPr>
                        <a:t>Producer Types</a:t>
                      </a:r>
                      <a:endParaRPr lang="en-NZ"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solidFill>
                  </a:tcPr>
                </a:tc>
                <a:tc>
                  <a:txBody>
                    <a:bodyPr/>
                    <a:lstStyle/>
                    <a:p>
                      <a:pPr algn="ctr"/>
                      <a:r>
                        <a:rPr lang="en-NZ" dirty="0" smtClean="0">
                          <a:solidFill>
                            <a:schemeClr val="bg1"/>
                          </a:solidFill>
                        </a:rPr>
                        <a:t>Community Organisations</a:t>
                      </a:r>
                      <a:endParaRPr lang="en-NZ" dirty="0">
                        <a:solidFill>
                          <a:schemeClr val="bg1"/>
                        </a:solidFill>
                      </a:endParaRPr>
                    </a:p>
                  </a:txBody>
                  <a:tcPr>
                    <a:lnL w="12700" cap="flat" cmpd="sng" algn="ctr">
                      <a:noFill/>
                      <a:prstDash val="solid"/>
                      <a:round/>
                      <a:headEnd type="none" w="med" len="med"/>
                      <a:tailEnd type="none" w="med" len="med"/>
                    </a:lnL>
                    <a:solidFill>
                      <a:schemeClr val="accent1"/>
                    </a:solidFill>
                  </a:tcPr>
                </a:tc>
                <a:tc>
                  <a:txBody>
                    <a:bodyPr/>
                    <a:lstStyle/>
                    <a:p>
                      <a:pPr algn="ctr"/>
                      <a:r>
                        <a:rPr lang="en-NZ" dirty="0" smtClean="0">
                          <a:solidFill>
                            <a:schemeClr val="bg1"/>
                          </a:solidFill>
                        </a:rPr>
                        <a:t>Government Agencies</a:t>
                      </a:r>
                      <a:endParaRPr lang="en-NZ" dirty="0">
                        <a:solidFill>
                          <a:schemeClr val="bg1"/>
                        </a:solidFill>
                      </a:endParaRPr>
                    </a:p>
                  </a:txBody>
                  <a:tcPr>
                    <a:solidFill>
                      <a:schemeClr val="accent1"/>
                    </a:solidFill>
                  </a:tcPr>
                </a:tc>
                <a:tc>
                  <a:txBody>
                    <a:bodyPr/>
                    <a:lstStyle/>
                    <a:p>
                      <a:pPr algn="ctr"/>
                      <a:r>
                        <a:rPr lang="en-NZ" dirty="0" smtClean="0">
                          <a:solidFill>
                            <a:schemeClr val="bg1"/>
                          </a:solidFill>
                        </a:rPr>
                        <a:t>Entrepreneurs</a:t>
                      </a:r>
                      <a:endParaRPr lang="en-NZ" dirty="0">
                        <a:solidFill>
                          <a:schemeClr val="bg1"/>
                        </a:solidFill>
                      </a:endParaRPr>
                    </a:p>
                  </a:txBody>
                  <a:tcPr>
                    <a:solidFill>
                      <a:schemeClr val="accent1"/>
                    </a:solidFill>
                  </a:tcPr>
                </a:tc>
              </a:tr>
              <a:tr h="10418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NZ" dirty="0" smtClean="0"/>
                        <a:t>Origination</a:t>
                      </a:r>
                      <a:br>
                        <a:rPr lang="en-NZ" dirty="0" smtClean="0"/>
                      </a:br>
                      <a:r>
                        <a:rPr lang="en-NZ" dirty="0" smtClean="0"/>
                        <a:t>(Event Content)</a:t>
                      </a:r>
                    </a:p>
                    <a:p>
                      <a:pPr algn="ctr"/>
                      <a:endParaRPr lang="en-NZ" dirty="0" smtClean="0">
                        <a:solidFill>
                          <a:schemeClr val="bg1"/>
                        </a:solidFill>
                      </a:endParaRPr>
                    </a:p>
                  </a:txBody>
                  <a:tcPr>
                    <a:lnT w="12700" cap="flat" cmpd="sng" algn="ctr">
                      <a:noFill/>
                      <a:prstDash val="solid"/>
                      <a:round/>
                      <a:headEnd type="none" w="med" len="med"/>
                      <a:tailEnd type="none" w="med" len="med"/>
                    </a:lnT>
                  </a:tcPr>
                </a:tc>
                <a:tc>
                  <a:txBody>
                    <a:bodyPr/>
                    <a:lstStyle/>
                    <a:p>
                      <a:pPr algn="ctr"/>
                      <a:r>
                        <a:rPr lang="en-NZ" dirty="0" smtClean="0"/>
                        <a:t>Cultural Identity Relationships</a:t>
                      </a:r>
                      <a:endParaRPr lang="en-NZ" dirty="0"/>
                    </a:p>
                  </a:txBody>
                  <a:tcPr/>
                </a:tc>
                <a:tc>
                  <a:txBody>
                    <a:bodyPr/>
                    <a:lstStyle/>
                    <a:p>
                      <a:pPr algn="ctr"/>
                      <a:r>
                        <a:rPr lang="en-NZ" dirty="0" smtClean="0"/>
                        <a:t>Political</a:t>
                      </a:r>
                      <a:r>
                        <a:rPr lang="en-NZ" baseline="0" dirty="0" smtClean="0"/>
                        <a:t> Relationships</a:t>
                      </a:r>
                      <a:endParaRPr lang="en-NZ" dirty="0"/>
                    </a:p>
                  </a:txBody>
                  <a:tcPr/>
                </a:tc>
                <a:tc>
                  <a:txBody>
                    <a:bodyPr/>
                    <a:lstStyle/>
                    <a:p>
                      <a:pPr algn="ctr"/>
                      <a:r>
                        <a:rPr lang="en-NZ" dirty="0" smtClean="0"/>
                        <a:t>Commercial and Political Relationships</a:t>
                      </a:r>
                      <a:endParaRPr lang="en-NZ" dirty="0"/>
                    </a:p>
                  </a:txBody>
                  <a:tcPr/>
                </a:tc>
              </a:tr>
              <a:tr h="1041818">
                <a:tc>
                  <a:txBody>
                    <a:bodyPr/>
                    <a:lstStyle/>
                    <a:p>
                      <a:pPr algn="ctr"/>
                      <a:r>
                        <a:rPr lang="en-NZ" dirty="0" smtClean="0"/>
                        <a:t>Production</a:t>
                      </a:r>
                    </a:p>
                    <a:p>
                      <a:pPr algn="ctr"/>
                      <a:r>
                        <a:rPr lang="en-NZ" dirty="0" smtClean="0"/>
                        <a:t>(Event Support)</a:t>
                      </a:r>
                      <a:endParaRPr lang="en-NZ" dirty="0">
                        <a:solidFill>
                          <a:schemeClr val="bg1"/>
                        </a:solidFill>
                      </a:endParaRPr>
                    </a:p>
                  </a:txBody>
                  <a:tcPr/>
                </a:tc>
                <a:tc>
                  <a:txBody>
                    <a:bodyPr/>
                    <a:lstStyle/>
                    <a:p>
                      <a:pPr algn="ctr"/>
                      <a:r>
                        <a:rPr lang="en-NZ" dirty="0" smtClean="0"/>
                        <a:t>Cultural Identity and Social Relationships</a:t>
                      </a:r>
                      <a:endParaRPr lang="en-NZ" dirty="0"/>
                    </a:p>
                  </a:txBody>
                  <a:tcPr/>
                </a:tc>
                <a:tc>
                  <a:txBody>
                    <a:bodyPr/>
                    <a:lstStyle/>
                    <a:p>
                      <a:pPr algn="ctr"/>
                      <a:r>
                        <a:rPr lang="en-NZ" dirty="0" smtClean="0"/>
                        <a:t>Political</a:t>
                      </a:r>
                      <a:r>
                        <a:rPr lang="en-NZ" baseline="0" dirty="0" smtClean="0"/>
                        <a:t> and Cultural Identity Relationships</a:t>
                      </a:r>
                      <a:endParaRPr lang="en-NZ" dirty="0"/>
                    </a:p>
                  </a:txBody>
                  <a:tcPr/>
                </a:tc>
                <a:tc>
                  <a:txBody>
                    <a:bodyPr/>
                    <a:lstStyle/>
                    <a:p>
                      <a:pPr algn="ctr"/>
                      <a:r>
                        <a:rPr lang="en-NZ" dirty="0" smtClean="0"/>
                        <a:t>Commercial, Political</a:t>
                      </a:r>
                      <a:r>
                        <a:rPr lang="en-NZ" baseline="0" dirty="0" smtClean="0"/>
                        <a:t> and Cultural Identity </a:t>
                      </a:r>
                      <a:r>
                        <a:rPr lang="en-NZ" dirty="0" smtClean="0"/>
                        <a:t> Relationships</a:t>
                      </a:r>
                      <a:endParaRPr lang="en-NZ" dirty="0"/>
                    </a:p>
                  </a:txBody>
                  <a:tcPr/>
                </a:tc>
              </a:tr>
              <a:tr h="1041818">
                <a:tc>
                  <a:txBody>
                    <a:bodyPr/>
                    <a:lstStyle/>
                    <a:p>
                      <a:pPr algn="ctr"/>
                      <a:r>
                        <a:rPr lang="en-NZ" dirty="0" smtClean="0"/>
                        <a:t>Distribution</a:t>
                      </a:r>
                    </a:p>
                    <a:p>
                      <a:pPr algn="ctr"/>
                      <a:r>
                        <a:rPr lang="en-NZ" dirty="0" smtClean="0"/>
                        <a:t>(Publicity)</a:t>
                      </a:r>
                      <a:endParaRPr lang="en-NZ" dirty="0" smtClean="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NZ" dirty="0" smtClean="0"/>
                        <a:t>Cultural Identity and Social Relationships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NZ" dirty="0" smtClean="0"/>
                        <a:t>Political</a:t>
                      </a:r>
                      <a:r>
                        <a:rPr lang="en-NZ" baseline="0" dirty="0" smtClean="0"/>
                        <a:t> and Cultural Identity Relationships</a:t>
                      </a:r>
                      <a:endParaRPr lang="en-NZ"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NZ" dirty="0" smtClean="0"/>
                        <a:t>Commercial and Cultural Identity Relationships</a:t>
                      </a:r>
                    </a:p>
                  </a:txBody>
                  <a:tcPr/>
                </a:tc>
              </a:tr>
              <a:tr h="1041818">
                <a:tc>
                  <a:txBody>
                    <a:bodyPr/>
                    <a:lstStyle/>
                    <a:p>
                      <a:pPr algn="ctr"/>
                      <a:r>
                        <a:rPr lang="en-NZ" dirty="0" smtClean="0"/>
                        <a:t>Support</a:t>
                      </a:r>
                    </a:p>
                    <a:p>
                      <a:pPr algn="ctr"/>
                      <a:r>
                        <a:rPr lang="en-NZ" dirty="0" smtClean="0"/>
                        <a:t>(Funding)</a:t>
                      </a:r>
                      <a:endParaRPr lang="en-NZ"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NZ" dirty="0" smtClean="0"/>
                        <a:t>Cultural Identity and Social Relationships</a:t>
                      </a:r>
                    </a:p>
                  </a:txBody>
                  <a:tcPr/>
                </a:tc>
                <a:tc>
                  <a:txBody>
                    <a:bodyPr/>
                    <a:lstStyle/>
                    <a:p>
                      <a:pPr algn="ctr"/>
                      <a:r>
                        <a:rPr lang="en-NZ" dirty="0" smtClean="0"/>
                        <a:t>Commercial and Cultural Identity Relationships</a:t>
                      </a:r>
                      <a:endParaRPr lang="en-NZ" dirty="0"/>
                    </a:p>
                  </a:txBody>
                  <a:tcPr/>
                </a:tc>
                <a:tc>
                  <a:txBody>
                    <a:bodyPr/>
                    <a:lstStyle/>
                    <a:p>
                      <a:pPr algn="ctr"/>
                      <a:r>
                        <a:rPr lang="en-NZ" dirty="0" smtClean="0"/>
                        <a:t>Political and Cultural Identity Relationships</a:t>
                      </a:r>
                      <a:endParaRPr lang="en-NZ" dirty="0"/>
                    </a:p>
                  </a:txBody>
                  <a:tcPr/>
                </a:tc>
              </a:tr>
            </a:tbl>
          </a:graphicData>
        </a:graphic>
      </p:graphicFrame>
    </p:spTree>
    <p:extLst>
      <p:ext uri="{BB962C8B-B14F-4D97-AF65-F5344CB8AC3E}">
        <p14:creationId xmlns:p14="http://schemas.microsoft.com/office/powerpoint/2010/main" val="1568220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NZ" dirty="0" smtClean="0"/>
              <a:t>KPMG India Creative Industry Projections</a:t>
            </a:r>
            <a:endParaRPr lang="en-NZ" dirty="0"/>
          </a:p>
        </p:txBody>
      </p:sp>
      <p:pic>
        <p:nvPicPr>
          <p:cNvPr id="4" name="Content Placeholder 3" descr="C:\Users\Alison\Dropbox\Cultural Economy\Publication1.jpg"/>
          <p:cNvPicPr>
            <a:picLocks noGrp="1"/>
          </p:cNvPicPr>
          <p:nvPr>
            <p:ph idx="1"/>
          </p:nvPr>
        </p:nvPicPr>
        <p:blipFill>
          <a:blip r:embed="rId2" cstate="print"/>
          <a:srcRect/>
          <a:stretch>
            <a:fillRect/>
          </a:stretch>
        </p:blipFill>
        <p:spPr bwMode="auto">
          <a:xfrm>
            <a:off x="0" y="1412776"/>
            <a:ext cx="9036496" cy="5445224"/>
          </a:xfrm>
          <a:prstGeom prst="rect">
            <a:avLst/>
          </a:prstGeom>
          <a:noFill/>
          <a:ln w="9525">
            <a:solidFill>
              <a:schemeClr val="accent1"/>
            </a:solidFill>
            <a:miter lim="800000"/>
            <a:headEnd/>
            <a:tailEnd/>
          </a:ln>
        </p:spPr>
      </p:pic>
      <p:sp>
        <p:nvSpPr>
          <p:cNvPr id="5" name="Oval 2"/>
          <p:cNvSpPr>
            <a:spLocks noChangeArrowheads="1"/>
          </p:cNvSpPr>
          <p:nvPr/>
        </p:nvSpPr>
        <p:spPr bwMode="auto">
          <a:xfrm>
            <a:off x="107504" y="3933056"/>
            <a:ext cx="8892480" cy="1008112"/>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Tree>
    <p:extLst>
      <p:ext uri="{BB962C8B-B14F-4D97-AF65-F5344CB8AC3E}">
        <p14:creationId xmlns:p14="http://schemas.microsoft.com/office/powerpoint/2010/main" val="524989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ypical revenue streams for bollywood movies"/>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73950" y="260648"/>
            <a:ext cx="8582526" cy="5328592"/>
          </a:xfrm>
          <a:prstGeom prst="rect">
            <a:avLst/>
          </a:prstGeom>
          <a:noFill/>
          <a:ln>
            <a:noFill/>
          </a:ln>
        </p:spPr>
      </p:pic>
      <p:sp>
        <p:nvSpPr>
          <p:cNvPr id="5" name="Oval 2"/>
          <p:cNvSpPr>
            <a:spLocks noChangeArrowheads="1"/>
          </p:cNvSpPr>
          <p:nvPr/>
        </p:nvSpPr>
        <p:spPr bwMode="auto">
          <a:xfrm>
            <a:off x="179512" y="4293096"/>
            <a:ext cx="8784976" cy="864096"/>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6" name="Rectangle 5"/>
          <p:cNvSpPr/>
          <p:nvPr/>
        </p:nvSpPr>
        <p:spPr>
          <a:xfrm>
            <a:off x="575048" y="5877272"/>
            <a:ext cx="8568952" cy="646331"/>
          </a:xfrm>
          <a:prstGeom prst="rect">
            <a:avLst/>
          </a:prstGeom>
        </p:spPr>
        <p:txBody>
          <a:bodyPr wrap="square">
            <a:spAutoFit/>
          </a:bodyPr>
          <a:lstStyle/>
          <a:p>
            <a:r>
              <a:rPr lang="en-NZ" b="1" dirty="0" smtClean="0"/>
              <a:t>http</a:t>
            </a:r>
            <a:r>
              <a:rPr lang="en-NZ" b="1" dirty="0"/>
              <a:t>://www.bollywoodpresents.com/merchandising-new-revenue-stream-for-bollywood.html</a:t>
            </a:r>
          </a:p>
        </p:txBody>
      </p:sp>
    </p:spTree>
    <p:extLst>
      <p:ext uri="{BB962C8B-B14F-4D97-AF65-F5344CB8AC3E}">
        <p14:creationId xmlns:p14="http://schemas.microsoft.com/office/powerpoint/2010/main" val="30012963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Shahrukh Khan Happy New Year Tour </a:t>
            </a:r>
            <a:endParaRPr lang="en-NZ"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5" y="1700242"/>
            <a:ext cx="8113648" cy="4825102"/>
          </a:xfrm>
        </p:spPr>
      </p:pic>
    </p:spTree>
    <p:extLst>
      <p:ext uri="{BB962C8B-B14F-4D97-AF65-F5344CB8AC3E}">
        <p14:creationId xmlns:p14="http://schemas.microsoft.com/office/powerpoint/2010/main" val="3157520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908720"/>
          </a:xfrm>
        </p:spPr>
        <p:txBody>
          <a:bodyPr/>
          <a:lstStyle/>
          <a:p>
            <a:r>
              <a:rPr lang="en-NZ" dirty="0" smtClean="0"/>
              <a:t>Temptation Reloaded Networks</a:t>
            </a:r>
            <a:endParaRPr lang="en-NZ"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5576" y="836712"/>
            <a:ext cx="7848871" cy="5548803"/>
          </a:xfrm>
          <a:ln>
            <a:solidFill>
              <a:schemeClr val="accent1"/>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NZ" dirty="0" smtClean="0"/>
              <a:t>Vector Arena Full House</a:t>
            </a:r>
            <a:endParaRPr lang="en-NZ" dirty="0"/>
          </a:p>
        </p:txBody>
      </p:sp>
      <p:pic>
        <p:nvPicPr>
          <p:cNvPr id="7" name="Content Placeholder 6" descr="https://fbcdn-sphotos-c-a.akamaihd.net/hphotos-ak-xap1/v/t1.0-9/1209436_10151965744916979_1138800590_n.jpg?oh=fd070ad6c12bef99805ed7b03fef5c2e&amp;oe=5463A27E&amp;__gda__=1415547044_2b016e2808770e1a83aac9a5b594c04f"/>
          <p:cNvPicPr>
            <a:picLocks noGrp="1"/>
          </p:cNvPicPr>
          <p:nvPr>
            <p:ph idx="1"/>
          </p:nvPr>
        </p:nvPicPr>
        <p:blipFill>
          <a:blip r:embed="rId2" cstate="print"/>
          <a:srcRect/>
          <a:stretch>
            <a:fillRect/>
          </a:stretch>
        </p:blipFill>
        <p:spPr bwMode="auto">
          <a:xfrm>
            <a:off x="611560" y="1484784"/>
            <a:ext cx="8136903" cy="51125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425</TotalTime>
  <Words>644</Words>
  <Application>Microsoft Office PowerPoint</Application>
  <PresentationFormat>On-screen Show (4:3)</PresentationFormat>
  <Paragraphs>74</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Cambria</vt:lpstr>
      <vt:lpstr>Times New Roman</vt:lpstr>
      <vt:lpstr>Office Theme</vt:lpstr>
      <vt:lpstr>Changing Cultural Economy in the Production of Indian Performance </vt:lpstr>
      <vt:lpstr>Four Step Value Chain (Sakeeney 2013)</vt:lpstr>
      <vt:lpstr>Value, Resources and Production Networks</vt:lpstr>
      <vt:lpstr>Producer Types, Resources and Value Chains</vt:lpstr>
      <vt:lpstr>KPMG India Creative Industry Projections</vt:lpstr>
      <vt:lpstr>PowerPoint Presentation</vt:lpstr>
      <vt:lpstr>Shahrukh Khan Happy New Year Tour </vt:lpstr>
      <vt:lpstr>Temptation Reloaded Networks</vt:lpstr>
      <vt:lpstr>Vector Arena Full House</vt:lpstr>
      <vt:lpstr>John key with the Stars</vt:lpstr>
      <vt:lpstr>Agastya the Producer and the Stars</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Changing Cultural Economy in the Production of Indian Performance</dc:title>
  <dc:creator>Alison</dc:creator>
  <cp:lastModifiedBy>Allison Booth</cp:lastModifiedBy>
  <cp:revision>29</cp:revision>
  <dcterms:created xsi:type="dcterms:W3CDTF">2014-08-19T23:34:07Z</dcterms:created>
  <dcterms:modified xsi:type="dcterms:W3CDTF">2014-08-23T04:20:13Z</dcterms:modified>
</cp:coreProperties>
</file>