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768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57460-4D4D-41EF-8B01-457A4151290D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5F061-07F0-40B2-845B-FD3136914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3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62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05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46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03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34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91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29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5F061-07F0-40B2-845B-FD3136914F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0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B94B9-C5BA-4926-968C-FC4C52786B0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F88EB-D6A8-4CFF-A8BA-BB2506DD54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7772400" cy="1470025"/>
          </a:xfrm>
        </p:spPr>
        <p:txBody>
          <a:bodyPr/>
          <a:lstStyle/>
          <a:p>
            <a:r>
              <a:rPr lang="en-NZ" b="1" dirty="0"/>
              <a:t> Certification </a:t>
            </a:r>
            <a:r>
              <a:rPr lang="en-NZ" b="1" dirty="0" smtClean="0"/>
              <a:t>Ethics:</a:t>
            </a:r>
            <a:br>
              <a:rPr lang="en-NZ" b="1" dirty="0" smtClean="0"/>
            </a:br>
            <a:r>
              <a:rPr lang="en-NZ" b="1" dirty="0" smtClean="0"/>
              <a:t>Towards </a:t>
            </a:r>
            <a:r>
              <a:rPr lang="en-NZ" b="1" dirty="0"/>
              <a:t>Better Bananas?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344816" cy="3168352"/>
          </a:xfrm>
        </p:spPr>
        <p:txBody>
          <a:bodyPr>
            <a:normAutofit/>
          </a:bodyPr>
          <a:lstStyle/>
          <a:p>
            <a:r>
              <a:rPr lang="en-NZ" sz="2000" dirty="0" smtClean="0"/>
              <a:t>Helen Tregidga &amp; Kate Kearins, </a:t>
            </a:r>
            <a:r>
              <a:rPr lang="en-AU" sz="2000" dirty="0" smtClean="0"/>
              <a:t>AUT University</a:t>
            </a:r>
            <a:endParaRPr lang="en-NZ" sz="2000" dirty="0" smtClean="0"/>
          </a:p>
          <a:p>
            <a:r>
              <a:rPr lang="en-NZ" sz="2000" dirty="0" smtClean="0"/>
              <a:t>Eva Collins, University of Waikato</a:t>
            </a:r>
          </a:p>
          <a:p>
            <a:endParaRPr lang="en-NZ" sz="2000" dirty="0"/>
          </a:p>
          <a:p>
            <a:r>
              <a:rPr lang="en-NZ" sz="2000" dirty="0" smtClean="0"/>
              <a:t>Massy University Sustainability Conference</a:t>
            </a:r>
          </a:p>
          <a:p>
            <a:r>
              <a:rPr lang="en-NZ" sz="2000" dirty="0" smtClean="0"/>
              <a:t>13-15 November 2013</a:t>
            </a:r>
            <a:endParaRPr lang="en-US" sz="2000" dirty="0"/>
          </a:p>
        </p:txBody>
      </p:sp>
      <p:pic>
        <p:nvPicPr>
          <p:cNvPr id="12290" name="Picture 2" descr="http://peoplescoffee.co.nz/wp-content/uploads/banana-fea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8"/>
            <a:ext cx="4933344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2708920"/>
            <a:ext cx="2222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www.peoplescoffee.co.nz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                  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NZ" dirty="0" smtClean="0"/>
              <a:t>Current </a:t>
            </a:r>
            <a:r>
              <a:rPr lang="en-NZ" dirty="0"/>
              <a:t>practices can serve </a:t>
            </a:r>
            <a:r>
              <a:rPr lang="en-NZ" dirty="0" smtClean="0"/>
              <a:t>to</a:t>
            </a:r>
          </a:p>
          <a:p>
            <a:pPr>
              <a:buNone/>
            </a:pPr>
            <a:r>
              <a:rPr lang="en-NZ" dirty="0"/>
              <a:t> </a:t>
            </a:r>
            <a:r>
              <a:rPr lang="en-NZ" dirty="0" smtClean="0"/>
              <a:t>   </a:t>
            </a:r>
            <a:r>
              <a:rPr lang="en-NZ" dirty="0"/>
              <a:t>confuse and, more </a:t>
            </a:r>
            <a:r>
              <a:rPr lang="en-NZ" dirty="0" err="1"/>
              <a:t>concerningly</a:t>
            </a:r>
            <a:r>
              <a:rPr lang="en-NZ" dirty="0"/>
              <a:t>, legitimise some firms by making them appear more ethical than they are.</a:t>
            </a:r>
            <a:endParaRPr lang="en-US" dirty="0"/>
          </a:p>
          <a:p>
            <a:r>
              <a:rPr lang="en-NZ" dirty="0"/>
              <a:t>NGO action ultimately prompted the more dubious eco-label to be withdrawn. </a:t>
            </a:r>
            <a:endParaRPr lang="en-NZ" dirty="0" smtClean="0"/>
          </a:p>
          <a:p>
            <a:r>
              <a:rPr lang="en-NZ" dirty="0" smtClean="0"/>
              <a:t>Earlier </a:t>
            </a:r>
            <a:r>
              <a:rPr lang="en-NZ" dirty="0"/>
              <a:t>action by the Government’s Commerce Commission may have raised some doubts but did not, on its own, result in any change to the practice, which raises concerns that more market-based governance regimes cannot necessarily be relied upon.  </a:t>
            </a:r>
            <a:endParaRPr lang="en-US" dirty="0"/>
          </a:p>
          <a:p>
            <a:endParaRPr lang="en-US" dirty="0"/>
          </a:p>
        </p:txBody>
      </p:sp>
      <p:pic>
        <p:nvPicPr>
          <p:cNvPr id="23554" name="Picture 2" descr="http://oliveventures.com.sg/act/wp-content/uploads/2011/03/greenwashing+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0"/>
            <a:ext cx="2689101" cy="2662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00192" y="2564904"/>
            <a:ext cx="1693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www.oliveventures.com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      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NZ" dirty="0"/>
              <a:t>A role for regulation in ensuring clearer rules and routines is </a:t>
            </a:r>
            <a:r>
              <a:rPr lang="en-NZ" dirty="0" smtClean="0"/>
              <a:t>indicated </a:t>
            </a:r>
            <a:r>
              <a:rPr lang="en-NZ" dirty="0"/>
              <a:t>from our </a:t>
            </a:r>
            <a:r>
              <a:rPr lang="en-NZ" dirty="0" smtClean="0"/>
              <a:t>research</a:t>
            </a:r>
          </a:p>
          <a:p>
            <a:r>
              <a:rPr lang="en-NZ" dirty="0"/>
              <a:t>There is a need to address the power imbalance through  state regulation (defining and enforcing minimum compliance with environmental standards for example)  as currently corporations have a lot of power to mislead in relation to ethical certification.</a:t>
            </a:r>
            <a:endParaRPr lang="en-US" dirty="0"/>
          </a:p>
          <a:p>
            <a:endParaRPr lang="en-US" dirty="0"/>
          </a:p>
        </p:txBody>
      </p:sp>
      <p:pic>
        <p:nvPicPr>
          <p:cNvPr id="22530" name="Picture 2" descr="http://www.cartoonmovement.com/depot/cartoons/2011/09/8hZ5i8HHRTS0AB4kdnTCzQ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"/>
            <a:ext cx="3439344" cy="24318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1988840"/>
            <a:ext cx="2162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www.cartoonmovement.com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r>
              <a:rPr lang="en-NZ" dirty="0" smtClean="0"/>
              <a:t>Does ethics certification lead to “better” products and product information?</a:t>
            </a:r>
          </a:p>
          <a:p>
            <a:r>
              <a:rPr lang="en-NZ" dirty="0" smtClean="0"/>
              <a:t>Dean’s (1999) analytics of government framework used to </a:t>
            </a:r>
            <a:r>
              <a:rPr lang="en-NZ" dirty="0" err="1" smtClean="0"/>
              <a:t>problematise</a:t>
            </a:r>
            <a:r>
              <a:rPr lang="en-NZ" dirty="0" smtClean="0"/>
              <a:t> </a:t>
            </a:r>
            <a:r>
              <a:rPr lang="en-NZ" dirty="0"/>
              <a:t>and analyse the ethical certification practices of companies with varying certifications and claims in the New Zealand banana market. </a:t>
            </a:r>
            <a:endParaRPr lang="en-US" dirty="0"/>
          </a:p>
        </p:txBody>
      </p:sp>
      <p:pic>
        <p:nvPicPr>
          <p:cNvPr id="10242" name="Picture 2" descr="http://eatdrinkbetter.com/files/2013/10/Ethical-Banan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869160"/>
            <a:ext cx="2664296" cy="1776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Banana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We eat a lot of bananas (rice, wheat, corn, bananas) - $143 million market in NZ, $25 billion globally</a:t>
            </a:r>
          </a:p>
          <a:p>
            <a:r>
              <a:rPr lang="en-NZ" dirty="0" smtClean="0"/>
              <a:t>Low-cost, commodity product</a:t>
            </a:r>
          </a:p>
          <a:p>
            <a:r>
              <a:rPr lang="en-NZ" dirty="0" smtClean="0"/>
              <a:t>History of large, negative environmental and social impacts</a:t>
            </a:r>
          </a:p>
          <a:p>
            <a:r>
              <a:rPr lang="en-NZ" dirty="0" smtClean="0"/>
              <a:t>Internationally huge growth </a:t>
            </a:r>
          </a:p>
          <a:p>
            <a:pPr>
              <a:buNone/>
            </a:pPr>
            <a:r>
              <a:rPr lang="en-NZ" dirty="0"/>
              <a:t> </a:t>
            </a:r>
            <a:r>
              <a:rPr lang="en-NZ" dirty="0" smtClean="0"/>
              <a:t>     in </a:t>
            </a:r>
            <a:r>
              <a:rPr lang="en-NZ" dirty="0" err="1" smtClean="0"/>
              <a:t>FairTrade</a:t>
            </a:r>
            <a:r>
              <a:rPr lang="en-NZ" dirty="0" smtClean="0"/>
              <a:t> bananas</a:t>
            </a:r>
            <a:endParaRPr lang="en-US" dirty="0"/>
          </a:p>
        </p:txBody>
      </p:sp>
      <p:pic>
        <p:nvPicPr>
          <p:cNvPr id="15362" name="Picture 2" descr="http://www.stoppress.co.nz/images/blog/2013/01/say_no_to_the_corpor43dd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365105"/>
            <a:ext cx="1755879" cy="2492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6381328"/>
            <a:ext cx="1511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www.stoppress.co.nz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Ethical 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Certification and labels can act as a “short-cut” for consumers’ purchase decisions</a:t>
            </a:r>
          </a:p>
          <a:p>
            <a:pPr lvl="1"/>
            <a:r>
              <a:rPr lang="en-NZ" dirty="0" smtClean="0"/>
              <a:t>communicate </a:t>
            </a:r>
            <a:r>
              <a:rPr lang="en-NZ" dirty="0"/>
              <a:t>environmental and/or social information about </a:t>
            </a:r>
            <a:r>
              <a:rPr lang="en-NZ" dirty="0" smtClean="0"/>
              <a:t>products</a:t>
            </a:r>
          </a:p>
          <a:p>
            <a:r>
              <a:rPr lang="en-NZ" dirty="0" smtClean="0"/>
              <a:t>Types</a:t>
            </a:r>
          </a:p>
          <a:p>
            <a:pPr lvl="1"/>
            <a:r>
              <a:rPr lang="en-NZ" dirty="0" smtClean="0"/>
              <a:t>Self-certification</a:t>
            </a:r>
          </a:p>
          <a:p>
            <a:pPr lvl="1"/>
            <a:r>
              <a:rPr lang="en-NZ" dirty="0" smtClean="0"/>
              <a:t>Second party </a:t>
            </a:r>
          </a:p>
          <a:p>
            <a:pPr lvl="1">
              <a:buNone/>
            </a:pPr>
            <a:r>
              <a:rPr lang="en-NZ" dirty="0"/>
              <a:t> </a:t>
            </a:r>
            <a:r>
              <a:rPr lang="en-NZ" dirty="0" smtClean="0"/>
              <a:t>    certification</a:t>
            </a:r>
          </a:p>
          <a:p>
            <a:pPr lvl="1"/>
            <a:r>
              <a:rPr lang="en-NZ" dirty="0" smtClean="0"/>
              <a:t>Third party certification</a:t>
            </a:r>
          </a:p>
          <a:p>
            <a:r>
              <a:rPr lang="en-NZ" dirty="0" smtClean="0"/>
              <a:t>Increasingly profitable</a:t>
            </a:r>
            <a:endParaRPr lang="en-US" dirty="0"/>
          </a:p>
        </p:txBody>
      </p:sp>
      <p:pic>
        <p:nvPicPr>
          <p:cNvPr id="16386" name="Picture 2" descr="http://farm4.staticflickr.com/3166/5835914334_a63759f10e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032448" cy="28589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0152" y="6165304"/>
            <a:ext cx="1142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www.flickr.com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Criticisms of 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949899"/>
          </a:xfrm>
        </p:spPr>
        <p:txBody>
          <a:bodyPr/>
          <a:lstStyle/>
          <a:p>
            <a:r>
              <a:rPr lang="en-NZ" dirty="0" smtClean="0"/>
              <a:t>Proliferation of labels</a:t>
            </a:r>
          </a:p>
          <a:p>
            <a:r>
              <a:rPr lang="en-NZ" dirty="0" smtClean="0"/>
              <a:t>Costly to develop/implement</a:t>
            </a:r>
          </a:p>
          <a:p>
            <a:r>
              <a:rPr lang="en-NZ" dirty="0" smtClean="0"/>
              <a:t>Legitimacy/creditability/</a:t>
            </a:r>
            <a:r>
              <a:rPr lang="en-NZ" dirty="0" err="1" smtClean="0"/>
              <a:t>greenwashing</a:t>
            </a:r>
            <a:endParaRPr lang="en-NZ" dirty="0" smtClean="0"/>
          </a:p>
          <a:p>
            <a:r>
              <a:rPr lang="en-NZ" dirty="0" smtClean="0"/>
              <a:t>Single-attribute </a:t>
            </a:r>
            <a:r>
              <a:rPr lang="en-NZ" dirty="0"/>
              <a:t>certifications that pick off only one particular </a:t>
            </a:r>
            <a:r>
              <a:rPr lang="en-NZ" dirty="0" smtClean="0"/>
              <a:t>criterion</a:t>
            </a:r>
          </a:p>
          <a:p>
            <a:r>
              <a:rPr lang="en-NZ" dirty="0" smtClean="0"/>
              <a:t>Transparency of the standards behind the labels</a:t>
            </a:r>
            <a:endParaRPr lang="en-US" dirty="0"/>
          </a:p>
        </p:txBody>
      </p:sp>
      <p:sp>
        <p:nvSpPr>
          <p:cNvPr id="19458" name="AutoShape 2" descr="data:image/jpeg;base64,/9j/4AAQSkZJRgABAQAAAQABAAD/2wCEAAkGBhQSERUUExQUFRUWGR4aGBcXGB4aGxsbHB8YGBsdHxoaGygeHhwkHiAaIC8hJCgqLSwsHB8xNTAqNSYtLCoBCQoKDgwOGg8PGjUkHyQtKSw1LywsLCopLSwsLCwsLzQsLCwsLCwqLC4sLCwsLCwsNSwqKSwsLCwsLCwsLCwsLP/AABEIALcBEwMBIgACEQEDEQH/xAAcAAACAgMBAQAAAAAAAAAAAAAFBgAEAgMHAQj/xABJEAACAgAFAgQDBQUDCAoCAwABAgMRAAQSITEFQQYTIlEyYXEHFEKBkSNSobHRFcHwFyQzQ1NyktIWNFRigpOzwuHxc8MINaL/xAAaAQACAwEBAAAAAAAAAAAAAAACAwABBAUG/8QANREAAQMDAgMGBQMDBQAAAAAAAQACEQMSIQQxE0FRImFxgZHwBRShscEy0fFCUuEjM2Ki0v/aAAwDAQACEQMRAD8A7jiY8bjbCJ0fxdLGih11oBV8MPlfeuN/1xnrahlEi/mia1zpgbZVRvtAzheUJHl9MbSAatVkRk3sH5qu1YqxfaZnW4iy/F8Ptwd/XtsQfkOarBHK/Z+syvJFnJAkzMxXQuxY2ws7jsDXNDGo/Y+oA/zual49I27++3A/TGikZJLiCDt4LERU5Kp/lKzv+xy/6P8Ap8fP8PnjTL9qubU0Y8t+WrmyK+PmxizlvsyhkHoz0pHwD0gXtdCzuK329sbz9jif9ql/4R3574dcwjCq2ryKGn7WM1/s8v8Ao/z/AO/8sef5Wc1/s8v+j/8APgl/kYj/AO1Sf8C/1x6fsaT/ALVL/wAI/rgZHd6Kra3VGvCXjQ5iFnzGhCJCi6A1EBUb3P72DydchJoOCT2o/T298J//AEYGRjWMSNJqkZ7YAEbRrW30xOrdTXKiEwoWnkDMD6m5JG0YI1NuR7D5msc91apxXADsiMweY8fRC7UOpyHcvVOsnUY1BJOw52P9MbcvmFdQymweDx8u+E2TOSRZZPvbHz8wzaVoekUtKa2FDc/NsM3QP+rx/Q/zOG8Watg2ie/dOpVi90d096IYmJinnspI5XRMYgPiAVWJ3U8txsCOO+HrStmfzPloWHPAwrZjxc6OUOsn5KvffBlekz2NWbYgVt5SAn4bN18j/wAX54W+uZCXzTGWllcRaw0USL+8NPBvddgTyw98c3U6WrWqh3ELWxsMfYqGYwmrpPWEmGkE6wNwRV+5FbVi55VMCOMLHh6ApKC0U6AAgvJpA7VsPf3v2/Jtx0RAEBCJjKmNWYzSxi3YKOLJxtwI8RZMugK8rxvVE0P7/btinOtExKjro7O6LK4O4NjHuBnTsyiRbuukfDbAmgAT/X88Xhm0q9a19R8v6jBZ5qmvBC24mNTZpRyy9+/tziNm0AJLqAASSSKAG5J+gxUhGtuK659CmsMNO2/1qv5j9cUM11HLzDSMwg0NZ9S0dIsghtitH+R7YrZbokUisEmZ1HpJBUgEBB6WA2alFlT3PyooUMpgxML0Xhcl21va/h07NspQdtIqy2w2IWqArHk3Qo91aWjzWtQQAjLYBXYCy3yIvC5ceSVe7p9Uwk49wA/sSOwS9k7qSykgubBBK/EaKg8+2++MJPD4b8V3YPrUCxoB2EdcrddiWP4sEJ5og480xYmKnT4PLQKSOSeb5Yn2Hv7Ytax7jFo17iY8DD3x7iKKYmJiYii1TZpVIDGibr8qv9LGE7q3hs+aXy08QVyXaKT4L21EMAaskbe52+TJ1jJGQLpUE7g2a9JBNfmwTtgfLkZOTAh37EknV8tfubPYermycZa7BUFrmyENzmmQs/D8PkBlZ4iGINK9hTRB3IF/Dx2rBLOyB4ZNDcA7ivbV3FEEH+OBcfSpBp/ZqdqPqPF2d9Q9gRwN/lgrlspUOkrpJXdQeCRVCycXSaWtsAx5qXFxkoLFlmrJftH3G2y+n9mTt6fy3vb574uZdppUaVZdPqYKhA0UrFfVtqs1yDtjKbKeiNRrUxVpIZb4072CNxeNUvTdWpR5mhjqaMMukk7ntqAJ5AOKDSPfchhHRivnOoRRAGWRIwTQLsFs80LOBOZ648M+iRQIjw2+w973+lVf9+nxbMR5bKSCElIYGq9A3Bw01RBI5K3PgErV17qOXm0aM1lfTd3Mo50/P5YornQiMI83kwa2/bqPehY3Ask/xxpy/UGYLck5RtVeW7Fi9KFA1GyLvja+cEI88wmUNMxlJFR66VUBpi9HQSFDXVnVfFYz0tVF0N/VE+nJYXMFR1+x7kOPhvN5lo5XfLyAUVdZSw08+n0Vv8j/ACwU614h/szLR+Yhaw6qw3USAF41buA+4v3H5gv4Z/6pD/u4X/tYgVsh6h/rYwXsjy1Z1DNsf57cHsMO4QaS8bwnMoim0vbuRzQfw79oGZzUWWhjXVmJCTNKV9CLrY0o7tor5LtyxrHQZJOQbo+xoj6EY5efB5yMsXnGZopZRFGcvLocOWPlhrYAhlG52IN7+7FJ4lzMTZ46ojFkSDp0NrkXyvMC6y5o2R6yDfsO5tJG6NjiB2k2LlVP45Pprb+t4yOTX95//Mb+uFPN+Kc3BlXzEiRshjjMZI0kSyMqVpV2uIagwJKtsRvdjPrXW89l8vJKREAJYljLr6mWRlRgyo5CkE2CCbHKgjc7ky4JnOWQcvIf/G3z9j8/4DG3KxgXRY/7zE/zOAXSOuS/es5DmGjK5dY5A6qUpXDkggu3w6ebxrzHjEF4KSWJHckvLHpVowkjEqbsbhTuAawLqjRuruG6zl8ewLMsZWXS0nkrNpHlmQGio9WtqOxYKQD3xlL4whZnHlTmFGZXzAT9ipSy1terSpBBYDTYq8JuT6NCZ5FEhiikubVLCRN5IPmMiSeYQkRNn4FYgnnnBHLRFlfKmVosnMJXVZcuRIyPqd1STXVDUWGpdVVscCKjTzSQ9/NGumdXy80ixtDmYfNW4vOBVZVT1UKY/CNwrUas1zg+nTEBLC7PezfezfNm9/oPbCn0GaWXMQfepCfLDHL6suYTIdOkuWLt6ghPpAXZia9m4wglyd/b5bDj54O+4YyiY0bwoMigBofp+v8AdjU+UjIddJ9QZTV8GrHPz/njJkpVI5I3Pc+knf8APGLcn8//ANeAwOSZK0L4YgGn0t6dJouxFp8JO+5G/PucWumdKjy6aIl0rd1d9gBz7AAflj3ywVLHnffuKvj6Yiwghief5bDj23wdxRXFbhONZT8QAJHyNgb/AJHC71fpErzTlYwwkgKK9oKbRIKOoauSN1I+I3xjZmoFEk7fi+76gbPJEoJ59seT5Ur5Kj1eYCX1yModgFoEgHsSQo22+WFiuW5j79YWZ5vEH3y6IQ3guUkxt/oQYgjBvUqL5zV9UZxp+QGCnTOlZhYalSJnZ5Gf1ED1MGBFe5F1tW2PHLgCP06DLpKiVqHo1aDJpui29D3rGTQsA8eqNBqSo/MZls6rUtpBUMANh7fPBu1heII/n3/CS2mxpkT7z0Vv7jJ6j5UV76fU2+459rF9tqHvjH+zZBVRRb2CCzChuPc3z8sUs8dOXzCaShGglQ+tBbAek1YujYOAEfmSNFGzEdkJvhuPqMZn6prSBZP8wie8NMR7nwTpkMo4cFkRQBsVZr2AAsE13b37c84KY5/DDO7CG68jU3+7vfI5N1X1xoyhjpWaWQSavwrq+hskb/r9MB850bHnHirbqLcR6ro+JiYmN62pW+0XMyx5UPDI0bBwNjVggiv1o4X/AAr4gneTMa5WlfyGaPe1ta/1Y/Fxt8jzd4deumFlEc0fmhrIFX8Pfmwd+R88aeiZPKoxEESqQt6q3pt61ElvyxmOop8Th3Z6eU/ZZHUyat09OZ+2xkeizn62waljLLqA1b8EKTIdvgBJB72p/Kv1DrEvqEasCoJsKSGPlzGqK8alQj3se+9puuoUJKSha5qu9bEHnGuXORIxOmVtNEkMxG9sCbbj64D57TxN49z+xWm4KSdVlSQq0dgtGBpsimNMdWkbiwa9gfmRj/bcukEwEEhSdzQDixZKjcEMpHalJrVife4vxLMvpLDU7AkChQ9fyGNs+bjWrWY0us6S50Kd7am+R23Ox2w2nXp1cMMqwQV5luotK5SSIKgD3Y1WVKVR4Ionbmx8sBfH88axRBnWNXDqpawtlQQPSrEcexwZysiSMFp6Ik381ztG4j9+/PyxV6506HNogd54wlsjIdJYVp5IJa7G3J25w0kDdBVEtICQzncrJMHkzUIXWznSZC6nTGFYMIFBYMgYbCqHONuQ63ApYSZjKsZJUlaRfNtSkrSnShh5N18QqzzW50eAssTvPnhdKWMgq+yk6OQTXte13iDwNljucxnhtakuLYbD0/s7PK7c7jAXjqsVlTfHvzTF4fzyLkYZGYKhQEE8b7jFj71Bm0kjGmVStMhBog9jYwKzXQlbLRQx+bUAA0GtZFUCSaUn5j5/TFnw508whmZfLU0AGILH5tWw+Q+vvhfEfxA2Oz1WoOcCGxha08LIAgKO6xMrxI87sqMvwkWb2F1ZNY25fpMOucqis84PnqZi4b8G6kkD07cDbbFPrHUBOrAOUjB0ltqJtRe7Dbc19PmKCeRDS1OAAAQBQq/nq57G9/yxlq64MdDWz5gLm1viLab7WNnzA9ExweFIhC0BiZoWXRoknkdQu1BQx2AoURuKFHbEl8LI0PlOkkiWppszKx9G6+otYo0fnQvjC7A+ZhzIdcvJmFKJoIGkDUXDDULW6AqzQvcixgonirOkEjIk0Cf9YvwqrHZ4gb1MFAA9Wl64F9Gkxz2BzhHdIXTo3PYHObHcig8Nxs07MjK08flyMJWbUoBUeknSCATRruffFPMeHJJVVM1MrxxqwURxkMxZGj1Nu24UnYCrP5YveH+sTTlxNAYdIXTeqm1Ak/Eo3B7C6sWbx5kfEcWipW0SLs4YH4hz298LrWNMPx9kbgBgpYm8MH7rMVkjl0RyUIkbzJHKsoMpLMxIBNKNrPyrBmXw7JOFTNzIyKjBQi6GJZCmtiWO4UnYCrN/LGXmFs7HJFRSQUSp5Cj1ah2qxz7DFTqfh2R5pmV4Kk12z/GA8RiCWUJChqIKsNiwIN4RQa1842x3HnKFrQUQy/TJjJE888TiK/LCrp1MRoLMSx30kil2s4Mmbc1oIv33O2/58YT8t4WZJImDQMsbs/IFhvIN15RUEaCPSF/CbBJONWX8HOIkTXCrx62DK12zKqrYESmuxBLGmO/bGsNA2TITmshJqo/oGvb6V7XjwSG6qO/bV9Pl9P4YDdP6b5SLTxl0KmroUsYjPq06h3O98du2OW6eyXTRHdH+Oh6RHY/0dj4TvftsMS1SEcMbXehL+vfb5f4rGfr39K/qfz7fTGrN9TWJVL8tsAvq3+Xy+eBfXepl8sHiJ0lqYjYgb7fKzX+DhLqrGyJyMxzS3PaCROeiITaSd1gLAFdyLF2K44I7fXG2WAsulo42H7p3Hf5fTAbK5c/d/wDQRFTRsuNxRti1bEfws4Gy9QmTpmddGYNHDIYmG5DBGO302ONFOlfS4iWKnbDSN/fRNP3b0aBHFor4fw9+1V7Y8+5AKUWKLQfw8A/UVhCfMuYcsMlm1edsz6wudfNxnTBmZFiZ3ohJNAB9IomxekHGuDxbNHB/aBM7Rrmc1G8L3YD35Klb2ZZUSIe3mN2wFgT7QugrkgoKLFEEPIrY/UV9MejLbqfLi9Pwn935Dbb8sIPVs3mcrDmIzmJGli6bGxbWT+2aSZXcXsCTsD2AX2xX/tKeP7xG8k+WhWfLxy+ZmDNLDG6uzyiY2UikPlIG1HTUp9JG0sCloXSEhIJYJGGPJ4J45NfXGtMiNWryoQedVC75vj3xzzM9Qmb9hlZ5J8u2cjjjk+8spYGCaWWIZpQzlVdUOoajuUvbYt1TKspzkPnZkLDkYpUIzEmoSas8SfM1amulBvkKoPAxLApaE+YmFvoHQlbKwM02aYtGrEnMykksAx3L+5x5g0SvdXiLTQqGKk69xzwMacq8cE7oWoaVAvufyxazfVIhMIy761UMURHbZtQUkqpqyDW/bGjM5pVFs84pdz5DngMLP7P5g/8AhHzxzX6KapqtPaunInFtsbjxlBbmUMjkXyCvmEnb9n2HrG9/45xtWMqmZU/hCj8gTX8KwYhy4kVHjlYoy2CAKYN6gePYisbFyLUf2jG65A7MWrjgj0/QYyN+EkQS/IFux2hw5k9Z8lVio9VgDJBf7yr+RG/8sedWykpdjGJKdAtxlBZGr4vM+HnZl35sbLizPB5SF3mk0xjUxoE0oUnYDuFPAv1GsDZ/tAyiMVYzArd/sJTWn4twlbd/bvjp0qApPc/+6PoIVyGnJV/KdC8vSRIwKiq2071rFEXTEBubB4Isg648k5KahJUdbWpFiqC1uRty29fMnCh1fxi2Yhfy8yIoTJtNHDMJPLpjWkrZI2t0IG25W8NPSOsQLk4Gy+uZGGiO71uVsEksAbsEkn64OoWxc44CEOFQwFYbKJqL+XJzenQpsnnetVXvz/THkPT1WqSTaq9KCqKtRIFngCz88Dn8RzsSEWEUarUWo+2oUt/ngp0Lqjy61kUK6EXXBu67n+eMlPUUajwxsye7CZw1b85V1SNa7Ab/ACLVQ5J34+mNOYzRoakQKSAPMO5JoDYA0ecedQlKsGpSBpChjVs7BfY7gcbYH+evnSectkqFtNRSzrsXxqCVZ2NCxWrSN8xhRe9Q8PwSm5E8pyaDIQA3t2qzfffnHvTvBkMZtrkO1auB+Q/vxll9axokiKEkavUx1KW1MbsEE3xuDwNzi9N1DyorcgNR3IOmx7sFNX/i8LFKmXX2ifBIOno3cQtE9YWvOdTgi9UjKg3NsaJ0AGgObA7c8UDj3JTRPupVqJW1YsLFWPn6m/8ArHEs/lc1mXfMTfsoy3+lnbQtcKoLKGc0ANlJNb4ng3q8sOfiSNlbW4Q6X9DAnb1AE6bonbtRwF77sjCzfMG7LcLvccAXgV/gn+84FdTyCSyaRErOACzFioAN0CV3Y7HbsOSLFlMxmFRSzGgPzO+wAA3JJoADknAsZ8xSMzxSLHIV9VBiH2SisbM1H00a5u6sYc9rXCCMLeY2RLKZNI1CoKAuu/O53O+BXinxDDkovNkXUWOlVAFsaJ5PAAF3jzK5ol/MjjnaEKdyxOokjcJI+qgAaNb6tr7qf2wzh8tl2U2C5IP/AITiEhreyk16hZSLm8ln1D7T1gcxy5IowqwXXggEGwtEEVhg8I+K4M8jlI9DJWpDR2N0QRzx9dvphd66c6s5fK5WOVJIo6lMYc/CBQJaqHNV374t/Zl4ZzEBnlzC6DLQCmtRosWJA2G54+vywILroWanUq8W05GeX5TAvVV3/ZpxZ/S/3fbHo6ov+zj23/kf3fmMDM71bKxy+SHklkF2kaByNIJNmqsAHbnbF3pDZfMoXhmLKPi2UFfqCtjj6bY81w/jP94/6/8Albm1qRNoOffeq+ez2qaA6QAp2A42I+W3GMundQVBIoAK6tw3AvagNP8APHvUcpGQpjnQspui6DGGVyyBGJki1lr0iRKr5kg788YD5b4qHz/VvMCOnTpyWXsisTGN58o69Vs1xUR5SgE2RqarFjj9cGslJqi9AVOQAOB7bbYBWv70X/nR/wDLgvBLGFVUdWGr1EMDzZF188dP4c34i15GpPYjaIzPgO9aWmmT2QsY8jKDs0I+kdb8X/P9cZtlZq2aMe40WCbJv34rvyMaonYFywIsEtsQAQABROxN+13tip1Pq2YSQCNAV8rVursWNSXWkV6SE2sXqI5K47LXXCUYMolLlpix9UVGwPRZrsDZ33x590lPLrutH0jmjXbcAng4G/2xMHUD1LXPlMuoaZDrsmh6gi131X+JavffpOwB2PY3+L27ilsfX3GBdUDTBUJhbFysoVQDENN0NHpHAFexG/648OWn39ce4onRv3+fG+MspM5f1D0kc71fbnjbf/G9/BNdcJUBlVoopAACy/kv6d8TFnEwStJHiXxll8pnGhlhzMsjIkn7GMOAo1pbeoGr1frgJ/lAgjLSSRzjyWB1LBJrkUL6ixY6QNWoGyAAB2YYteOvs5zGcz/3mJodHkCHS7yIb1OxNxruNxsT+WwwCzv2QZ2SN4w2UUNxUs50jYgWU3Fg8+/ywipp2PNxGUJJOF1PoUqjJwN8KiFDvtQ0KdzxsMa4fFWWdyiyaiLOysRsQD6tOk0SOD3wq52CSaXL9N1UkMKecV3BIUaueQBVAjmQNygwZh6LBC48uJBQI33dq0g2SCzE1tR2r8sBVrOaOz9VUnki3WT5mUn0eotE4Fb2dLCvreEB5s4WZhGRqD7+WxrWxk7z9ns/Q1wKw5mP7vKpU3HJQrt2Ht8wfpfODXlD2H6YWC+tibSN4+ipzLlwWbwbmo0IiWZySNmULVWLB18jj/5Arp/hjpV9LhjzA8lxqPIBV9bnUKNb80Pc4OdSzeg0iIzbMQSF9FgMd9thZ/I4xTNsfQ0asTbKPdQQFJBFLe53IrYYJrMFlQyDhBTpNpukIZD06YqU+8x1q1awSX4r3/v/ADwd6dkkiSlJazZYmyx9ycYRijQgri/h+ftzjOOdht5RFnsRX1xdLT06RkTPfJWgmVhmowHthaOulrFgVZBO3FXv22wOzPTmUXURtwFLgv8AEdIJFgFgDWo2T74OkWKO4OKrdNXgFlHNA7foQa99saSJVKpBlvJA1UzClhUG9tIFAUNybJPseaGL8KiNBZ45PzJ/qcSHJqpvct+8xJP6nA7rviKKD0MHkkYEiKNdbkcXXAHzP5XibBA5wYJKSfFngSZ8w2ayWcVGayRI5tO7aHAYqp5oAV71sCPQvBIOmTPvA+YU2ssDNFJt+86Mus71ekH5nGzLeP0bTeTzIV7ClUDauboULoXxffBXp/ivLTyCONZNZJFGIrpIG9kihVb4EPWRlSk4yCjsGWVVAFkc2zFz8jqYk/xxV62dUTxDd5VZFH1GmzXCi7J/vIBr5fxNE8skMYZvJ0B2A9IZ9goPBaqJHYMvvjZ0jrfnXa6SHkUUb+BtN/QiiPcEHvgz0WwkbK10/MhlArSygBkPKn2+nsRsRxgF4+yGXkyyrPrUa/Q0ekEPTsT6iFIIDWO/1wyTZhU3Zgv1NY9kiVhTAMPYi/54o5wqey5paVyGPwrEFUjM5oIQSNox6VIDHT52oUSPTWr5YafDvTXyuVzbxzTyel9HmVs8fmAlQGJBsCwQDsMWvFHiOPLSpBBl0mzUhtUAAA59TMaA79x33G11El6vHqbTkZD8TQISH353oDV8yf1wrAOFlbp2sOPpKA+C5PIQzAxq7iSnkGrZPL9A9a+ptRYm7pNhzj3pJ8vqcyxbRvHIWA4AKeYBXamIHy4ww+DHSWGY5RhFbeqCVdXky8EjcEqQNge47URgj0zwomVjncs0s0itrkYUTdkgDsCdzzZ/LBsEkELEzSPAYOmZ99UH8L+DopoRJKSdXwqpqgCRZPNkg4p+L+gwweX5IPq1at9XGivpzix0zxCkcKI0cpKrR01R9Rfv+X6Yo5/rryNYRlA+AWbF0CTQFk0PpWOwOLxCTso40eEGgZx4pfaH5fww5/ZvACuYBGxKWP8Ajwut1CSqrtXB+mGn7O2P+cFtrKfLs/vi9QTwzKrSACqI7/sjGcyimVY2zDR2LRdQtjZG2sEGttgL332IsyXC0C3OwuhZ/r9MLnUcuLYGCXWXVjMtNcauGID6wyroBXTt32a7NMQMBX3iUnSAPRJ8QQpIebNtpYe1H3xyiQF0w58mGz77/wAJkzmYbWsa16gSxZdQqth8Y5N8Xx25xUHX0jWPWpUMN6UjSQdJtTuN/rgI2XHmhgdaBCP2iyMwtYwAAQSQWViaIP7R74olOq9BLxx+WiIyAgxrWnfchW0+970LvtjLqXvFMuo5cITGh8y4QjqSggMCCDuD2N8YzwpZXps5McRtVVieeBYPY1fYfXDbitNXdWBLmxEb9eaYpiYmJjWopiYwml0qWomgTQ3JrfYe+EfLdSzc0nLoGGrcaEVfcE7lR798Y9VquABDS4nkEDn28lX69mPuHWEzcgPkZiPy2er0kUP/AGofpq9sNqblSjalYMVZWBUgkH4uQPpz274sZzp0M0PlShZIyBsfyo3yD7EYXOmfZzloJGMcswDCtBYEDe9vTfY83iqlN8S0TziY8cqgCCr2bYTTQwodQjosw42r+lfU4q+O/tAi6fGyg68wVJSMb12Dv+6l/mx2HysyZwwTHL5TLiV1RZJS0gjpWLKnqKsWYlX2oAVyLGObde8Geb1GeTPTJBlfPJeRmAaQkao40+Sw6d+FtzvvRUKTmS536j02EYAUcSBhdA6lm2kyBzAbT52WDaBXqdkU6RqslitqAO/veLmUKysSJGKxhvSrhi9gFXKldQeya3FEADbBZVijVD6FUAKh2AA4AB9uMVWlklJZSsUakgOy2xrYkAkBV53O5+WGPgGN+5ETyW+JA52aUEDvtf6irxu+572Hfm6v/wCMc9zHjvMTsYsowKBtJzJQanPFRJuv/iPvxxb50XItFCqu7O/LMzFiSedz2HG222Kp1GvdaNxv3f5QsqB5wr2JjQ2fjB0mRA3sWF/peB/ivNtHlJWU0aAv21ELf8cPkK3vDGlx5LV1Dxllom0lyzA0dKlgD7EjbC1legyzu+YgzUErPs4eN17qwBIfWACq0OKH1wIycmXWEeYpbUdyrAOlBWWg/pbVbfXSe+Lvh2byc+ioSQxKHarHqqxfah9DY4rFOYYk92PHZcT5vivaHxB6TIn7rYvgvPM37QZU6hpkctITItFQDVcDuuk7CycNHT+gJlUlkZ9Urg6pDsBfCoCTpW62skmrJxv6+w9NS+XJyADyO9gH/G/zxl0+fzvMR3RxVFKogHbfAhjgf0mOq6dOjTpuxv3lKH2fvkY/vUUALZ1XczxyNpeV11epAxry2JJBA21AtjD7PvEvUJ85NH1CCGEKiaQopldgWVL1Hcxh2IJsbcXhrTwyEmeaIoHddLSFLkIFkDWCLUGtq7c8VeyHSRGxcku7csQB+nf2Fkk0Bvthi1peyQmQmSJhKbqQVbqbrdTuR7FCPfS2LMMuYmKSl9Ca1CgbahqANKDdVZtyb/dGCGb6ZpcOoYi79JqRLNnSfxITZKH8uwxl0fJOI4vMGny1FIN96olj77mgNh8zxgbScDbn8e/fchhIWY6NFPnOqmcFpY0Dw2SNICvuADuNo+x2I98BpGaTUrFv233ONyL1MpQ2Dt8gd/bHQfFXhFppBmcs6pmFUoQwtJUPKsCCOLG4II54BUP/AGf1JxpGSyMLbftqVgNOysF1NRA4sGvbBOpmfXzQxC2+FumxZfrGaiy40xrAmpQSae1YWSSSaZjv7nD7hX8M9OiySOoaTMTO2qeRUZiXvgkbCrJq73J74YstmlkFoQRwfcH2IO4PyONNMQFbSNltwO6X1IzlnUAQglUbvIQaLDsEvYc6udhVjfF+UDKuiTypmIUlfiaN/RINI3agdQ9ioqsaspkfNyZAIQyIu9ERCNaIjBNHyyoo1+8xxRcboVXG6Ffly8xZmDnSW2p6BUstKN9mqxYA3PJvaPk5j3NHi5LAX1WrD8RNjfevfayMlyYIGnMwRBRYjjOmMEBmJoNV+Y0b6iDWgfvHFB8jmV1D72upAFW523YVbOpegoZjq/EQgAABrGf5YAzJ9ffvvRSmh8vIuwY0dl9derStH5gENt/DHv3aTUCbIDX8X+8Peq3Ht7fUH1HpQZo5BmoDoUDXMEkOpGLsV1EqNTMmqqK6Eo8DGjMdKlOvR1KlIRVuS/3dVmyQxIY6h2YrsAK1yeiuT0TNJDIS1WCePXQAoemvfnf877YyVJABzsxNFt9JDAAnvRo//WKPQsg6uznMNMjCt2JFhmNjfT8JRfTQsN70MJfGUSy5iLRKXgMa6QFJkaVS6LGNdsxAJN6QKJJABIsK1fyOWkVrY2Dzv30oL+dkH/BwQwOy3WlfMNl9DrIkSStYFASF1UWGNm0bjbbnBHFqKYmJiYiip9Y6f58EsJOnzEZL5rUCOO/0wtTfZ8GYtcK2hUqsRVd2d6FPagFjutE73d0HHCB4p+0aXK5qSFYo2VNNElr9Sq3b64Fzg0SUmtWZRbc/ZMGV8JIsaoSCQoUsqhLoAcDYChxiynQ442DixoOrbfgEcDk7njCnlPHmdkXUMqiqVZgzl1VggLGj32H0xVz32mZuGhLlUjJ3GrWLHuD3H0wHFakHXUgJMx4FHfFfTo8yVZGWOVQV8xkzFlTvpPkyR6lv8LEj5YA/2bnZRKuYlidvNR4ZSsqlf2bIxRoFjeNga5BsHSSecNnhLq/37L+dJHGG1MtAXsK/e374JssPGmMgE6jS0pAs6vY4MZErS0h4DhsVpyYD5dYmfznEYVmdK1sAFLFSKFtvXzwrdVMz5J8shb9soRDuSh1KJYif93UBfb+DsmaTYWANgpsU1iwF332xTOSV21o7xSMAzBSLINgFkNjsRfy5witSc4hzDn8KPZcErdM8MnLwszrpYL5cKA76mGkHbvv/ADOGDq0kjumWQkWup2Gxrige19/qOMXsv0oKwd2eRxwXI9PvSgBR9avCP1DrGc+9NIkXkIf2QeRG01fxaiOCRd6eK73hNOgKTegPr5+KWYpiEKTOTLCymOCzKFEwUldQSWSVVp6fSyhdQ23bbDX0Ry8UUcm8WahDKv7hKhio+Q/5eDepNi8KyrGymih3ACysBoBa1PlnTszD0kXdb4KLnc9HJGBGmYTLUAIIzpoitIOkV6RQIB39xeHFobELNTcR+oH7q63hbOQOfJ0yA7avTuLsWrbc/wDxWDHhnws8UhmnIMm+lRwL5Ptf0+eGOM64wSCupRYsgixxexB/Q4TuqddInMOXimlYcnzJjdMEaqcClJ3JPY7bYcScDdEzRsY65oJjMdPorXjHosrsZYgSWjEZ0/EFDMxrvTWAa7LXfE8HdGlRhLKCCIzGNXJGoML/AN2qF9jXbFzw9nVmZldJYpo6LI0khBBvSwDNwaOxG1fQm11TqLKxVSBQ55IPtX6frhz/AIiWaeHbfVMpaMVK3FB8pxvvtMovjwnAZMxOUervTanT3HbtZO4wrTZbNzsAyyk1Vvsl2DZAqvfvweMZmVQ9twC01nGmYiU6R5RiLElgjYgv7V/tN9v4748aLSQWkUb3vdkCiatvYfzx5CRl8sC5ChEtiSWANWd+SL/h7YQsnlZepSGR2OjVaorEoDp0Ere4Ddx9eLxn1erZpWgkSTsAluqEENaJJTV1SKSRmly0gOqJCNL7kVMR6aIIbUKY8UT2olspFIsRDk6iWohgxVSSV9TckCuf4845/wBQ6XJ05hLEzaQVLKWIVgmyhiD8I327389uhdNz4mhSRSGDLdqDRPegwurvnA6LVN1EkAgjcHkl05vLXYPjjyVMSSIg8pBoUbWas0a3B7nk4s5aGn1EEOVAcBgQdzTe/vv+XYY1GQCwpZQfwkAgc33/AIYs5MizWok7ljW/6bD6Y3pjRlJWX8eZZ5zE+WbUkhIKkOS8ZIDG6N883WG6LrUTKAoYgj0gIfVxYUVvVi+36Gl7oXgpokzyZhozHmHZlZCVcKbJ1NQocencfFdg4OdJysMkCBSHCDTrFruNJJHcWQDhbA4HKjSQYKkOdgbUPLAVQX3jqwACxqrBGwo74wm6jlwrMIr2/wBnsdiygnTtdAi/dfcXe/smKgNAAHAFj5V8xXIOx74xk6ZCatV2FVe1AEDa6NAkX8zhiZlahLBwI+TsPL+LmyNt+Dv9PcXqjzUDN/ohR/Fo7UhB42H7Tv8APGGZ6QdKiOREYXqJXUTzVer07k8c2ffG3pvTWQ+t43WqChApHw1uDxSgVXYYDtKu0iRKxreyqov2AA/kMc2zOQlHUs5nIWRZFMRiDyKI50WMJNGaJKNYGlyAQR3W8avFH23jJ5ybK/czJ5TAF/O03ahvh8s+/v27YrQ/byHXUMke9ft1PwgEmlQtQHJCkDvQwRcBujWHQfGOafPJOy0MwyQGMquwR3OmwdVp5t3x6hzuF69hI+zrxRF1LzpfuaZeSKSrtXJLqCWDBByAu45FbnDvimAjcoiZUxMTEwaFTHKPEGSWbrRjfVTMgNc/6JTt8/rjq+OQeMM80HVnlQAshQi+P9Gg7YTW2Hiub8SIDGl21w/KLPmlmPnB5JCaiMkOlZf2lII5YJPQpb4RIlC+wxR6t5TZWaAMB93XzBFGdaqwZEOuZ93f1HZAFG/NDGHRfFIdCMwYxIJcufMIpnVJATqIFHSN75o98Duq9QhjE6wBnMxYPM/pGksHpE7CwvqbfbgYSXCFz31mll0jIPj6b9PcJ7+yw/5gP/yP/dg9n4aIcmz6tO41DbYKoFPXz3wC+y0f5iP/AMj/AN2GyVLB2vY96/j2xpZloXZ0v+yzwCU+lyzeZchJ1kawACR6Tsy1Ue/tgjk+rJESh4UL8LaxenWSCQCRW1k71sMXMvA2veyARtZFemt2/wBZ7fzsjF55FQbkKPmaGJTbaM5WgCENHiOPckEDt3b3vSOx7c3yNt8YT9dhYFHVuN1Zfnt3+XPANb2Rd779GSbKgAKdRIo6tVUb+WMlmisAMmo8biyOR/Mn88Mx0RYSymWyjOABOAx0gWdJNjYj4tj/AAofLDBkHiT9lGAKvYe45JJNk/Pc4z++w2oDISxoUQdx9Pyxq6jmkeCQLLGLBXVrAAYjgm9jhRspgkDKEwNldjnVr0sDWxog19awl5xM3lTLFFAZY5GZ0eNirDUxcqSoJBBJHAsfi9rvR8rU+n0hFUqUBUk69J3VGJ0iidR9x9cC/E/iU5RpP81QqsiopbUNQKF9V1XIIr5HGdrjWbcRBHvokOJcJ2RLwXk5jJNmMxayyUugqV01vwRxwoonZbvfDQ0K3qIF+5+WOSr9qjLuMpCCNx62/phq8WdUklEMEY3lQOwB5sWFs9tifyGDltNnX91bHhjcK3L4hgiehm3I1WV0eYvNkBgvHbY4IdOm8+zHmtajkBVBHPNix+ftjm6dPkIUhdmVnG43VL1HntRxbgjnyjLNpK0QDuDzvpYA2tjs1fwxnbqnz2hhKFZ05GF07MZUmIpqcErWpSA/1BIrV88c78PdZOSkaGYaWU18QbkagCw2Jr22G3GGzxF4rGXhSQCw6l9RBKooAOpgN9yyKB7tzgTkOvwZ2ASZiEPpClCinTI0tREIGO7B2CWTW4NjfSWs0fzIBBgjIKc9jrg9hyPQgoZ4l8Q/eysMNMzkKu9CyNhq7WDt7/rhrMz5aHLx6tIOzST+vTS6gpKlQST6Qb7d9sVul5zJZdIWjTR57LCOGOqPUq6ijFdm9OsE2WXfcYt9T63lyq+aXAM/kiiVPmbi7VgQo3s8VzgNJojQDiXS525QcOo6XE9o9NgPuqWX6/O0bSBYzoiVyoRrJZpV/e2A0hjtdWNu2DeJZQooxUWYCX0adlUhT+20Akk/jOy8XxcHW8qkwyyBvNRvLEa7cRCax6gNOk1Z/FYxtz/U4YS66JWCAGQpZCBvhu2Bs87XQ3NDfGotIGXJfBeAJeq/9sSv8Qi0GSKNkomxKsZb1aq21ntuMKWT8YywQAr5MVIkgjZJGbMF/j0uX9IWtP4qI3oYb4fEMTUUhzDUCRS8qpotRfcBtvckbA84t/8ASWK9g7R2o80D0BmAKrd3ZtRdVbAEg4fRqU2Zd2kxjADJMlVfFXiI5cRBaHmk+ojgAAnb3Nj9Dga2cjYrpJb1KCKdmcsRstSqooX77VtscWOsyp1DLPGEkVigmiZ1AJHZlpr+RBo03zwny+Jct09mybyt5tQ+YwVgVfW8w2Ipj5ZUWDXpo1jKWufU/wCKduUYXPyabaJVNKaPm/iYDvNwFOrnggnTdAlkZ2skxmMqVogvTBpXT8TEfCBY5B34IwlxfaRkg0dP5IRVLvHFbObU6gzJ3DAkPqNt9SSvhnxbk55jBC5edyjX5ZDMI5GLlmCgX9a427Yvg2iZVwucfaJkA/WcyXVmjEqF1X4nTRqZRuNyEYD5qvvg94x6bDDC7xRiNFSJ08sECmZgSNP4xs4fkHTvV3n4yy7L1LNMoNM4uh30JfG54B5BBUEEEbjJ55miEbFioYkEglt+1kcXbb2bOEV6L31GkHAUJwnH/wDj7Nqy+aagCZlsDYD0AkAdgGLADsABjrGOc/YxlNEWZsGzIpNivwgf1x0bHQAgIlMTExMWophK8RfZ62ZzLzCZUD6fSUuqULzqHth1xyb7W/EGZizccMUzxoYgxCNptmZ1JJXfgDvgXNDsFJrUGVm2vEhHj9nrXvJlrPA8g/nt5mNOZ+zB3UDzoVo3awkH/wBTEk6DloWEZiSURgCR5FDySEj1HW1sCO1EUcLa52fJdZTKxZiZoDNGAjOXGiTQdNMTwGq+dgcIYadQlo5LP8nQdIj6ldF8P9KOQywiJMp1k2i18W/Bb5e/ti/meoMYyYhTmwnm2q2DVHuCd6+mB2Y8PSNJKwei+vQ4amXUmgAgJqIHtrA2BqxjfH02RGVkigHpKmMMQovT6gRHyaogjcBd+2GhxAgBaGNsFoEALb0rO5jQxzUQj0i7Q6tX0VbP9fbEzmcWUqkZtlcE2DQCsyMTxsGBGKOc6I58xddgxsV9LUJZE8pmNAgDk0LNyOfbGh+ltqLfENbNoKSUwMryaT+z4pgeCLUdsSanT35K7iMInH0RlYMHXVd0V9NnzL2v/vbfT54i9A9GguOV3A3pV0e/54A5npLrHIPLVzIJRGgSSo2Y2Cp8ugdwLOkekUQAQDfTeiNHOZGN7uQwYWQ5sBh5YJAFAW5A0igOBQe6YhWHTyXo6PQHrQEWCfVxp093NEDjtjRluglNLLJGXjoAkMQQFZRYMho0bGmq399qniDPMk5AVRVGyLLd737dvyxRn6tdaURdqO12fz4GMNavSLjcMhQgEpkyPRijqxdSqFytLRJkNmzZsDt+XthI8VZB2kmC5eUhpLsIX7VdjLsSG2I3YKBR0k1h3ymab7qrpHbbHQvcagDV+4s7/r3xqHVpU1a4juxos6qKJ2q69IHPcGtq3G2mxoYLeauwRAXJs50PMMCBl5dxz5BPbtWXUg/PtRw9ddRsvJlcyUJCxqrDj1BTsdtuf/8AJwWHUJD5WmQA6yXDNHQQsTTb3dFQCO1e4xpTNu8aQmBZI9CqRqu6ABNgbEGr5PBHOBcy8EDcIDTxhLQ69GqKEiYFI3RCZL/0l6iRpF1e3HzxOodaOZGhUfXIy2uoFb+QCA7nfcmsGs54EiUazMYl7h9JAvatVj+OCPROkZSAgpKryHbUXQngGlHAsEfOjzvjMKFY4OyUKdQ4Oyy6z0GGSGGKQ+uNaSl136dBtO6nb2ogbjGvoXhrLxRtGyljIFVy6aAdAAWgNg1+q71E0ey1uyeZV3UkqzyDUFDgWfUN6NkKAQAL2vvdb0miLKVMFNsQsg3HAO3O4r88amufyGPNaRKxzvhmJlVVhgIQEL5gJrUwZiDyGYiy13dHGOY8PCQHzIMs/wARFgneStZ34Jobjfb54IjqcSjeWPYXZdfh2IN3xRBv54xXrcJcp5iWK/EtWSw08/F6TtjRBRKrD0WpRIYoNWq9YDa733s/U/rgV4ghkEk6Ra/84VAQYmYMa0emRTpXYANr4qxd4MdT8RRwOFIZjp1HTWy3V7kWedls7HAjq5imcz/5wogNGRCtMVIGkAnVdmtQAvueMZKtVhls5CB4kIE2YiaJXVBI0aeWRLEHHq8yVWUCTYgK12aoi6rbGCaDzAiIjapBuYEMgpV+E69GhipojceoAbAhiyGRycqORBWjYqavejYIJBHFEHt2xb/sbLF9Pkj0nb6nbD2/LOEgJRpOBgqr4YziyPEBqBiy4Q6gBZBUGqY8FaI7E0dwRhlkgVuVB+ovAjpkEERZo49BqvqL/r/dggmeBKCj6rr8sWXM/p2TW4GUEHjPpv8At8v/AA/pjIeN+nLxmIB9Nv7scBOVcEjSaIB1DtsT+v8AX8sV5MvK2/luflXYb/rgeIzqFVy6F4hy+VzGblmTP5QByGALNYACjelrtiiemQMP/wCxydVfL8f8OEWLp07kqsbFnNVXyLHk0Nt/pgrl/BOdZqMDKFIUh2VCao6RZ5r+d4vByFF1n7NMxl4NcK5rLyySvaLGSb0rZHqA3ABP0x0HHIvDnVoH6plIkRxIusvrFaS0DMSNJ0tqGkX7DbnHXcL09R1Rlz22noUTThTExMTD0SmOO/a1kjL1FFBA/wA21G/ZTMx/ljr3nr+8v6jHPvtB8ITZnMpmIGjYLFoKFwrcudrGkghu5HGIdlEDTrOYRVR1SVz6Q5Di9Lxw242J3ddxpsAk2eREWQlTqmVkncPJLmEYkf76VxtVcAcAYwl8OZxXo5WYk8FdDDfc+oEqAdu+D3hz7Ps2cxl5XVI0hkDkM6sxoq1AR2LNVuf5YSxoa4kCJQgQul9X64kFAgu54UfzJPAwP6f4xV5lheJkZhakHUK370Kwt+LJZVzL172OB6aXTyD6fjut7AxuyvS8ykZlIALLYoilCgsnL/FrN8H64Fj6jtTwgBaBkznIWY1HE45J3zUzKVrijfpJ39NfDv740/fX1V5ZqvY/u6ufrtxinDJmyEtVAoXuLJtNz7DTrsDe6HG+Nqz5ra44vw36uARbbXyDtz89+A9xtMLRf3Kr1TOSMoHqTni1vbbf2v54nhRJKdpNdGtOon53V/lgv0+SRkBlUK/cA2P5nG2aEOpU8HGE6S7UDUXHHLltCuJyqnVukrOtHZh8Le3/AMYA9F8PFnJlBCoar94j/wBv88HJclECAWYE8eo9rN32r54xXLJQP7Xmhud+a2HA+Zr+O7KlBj3BxGeakIkBWIyg8gYolUj9beYK7mzztwMbIM8WssjKPw2GLEe5AXb6WfyxpuGyISrPlj2H6YXMp1nzQzfeoYaLDywFDLpYr6/MNk7dgB7XyWA5j2Vj+VfzrCRmswsUs6zudCysYwJ4otIcLMbDlSd5DvbD5DjBSojeVzDZtXUSRs0Mi6ZkDaSdIbYB+QGIJDFTf1A2/wDRSEJGpUvoUrufiBAu/wA1B2qsJ3TvGOnUfvSDXIxJKM+y/s1JdIQlaUQ2Pf8AMtn3fPHdZ4CDupq/ajsvH+L9oH8gVQcDsVtg6bFAy2NO4IZmqyPMAshQt0525P5Yrt0bLmhpBYoF0q9n06VUgqCwNKBq2HvgllopwR5siFd9QA5G+/w/TF7y1ANAAd62wEvnBUkoRF4ZjDKdBAU2AHNDdm2BHYmqG1BR+EY3L4biDBre1YEerjSWYAdwts31Bo7bY5/J4l6bGQpl6hwKAkahz7P9P0FYwXxd0z/aZ/8ACAAzCgqhaFMOeT88U6qWEtcc+K0NplwuEkeCP+Mc/IM2EjNMIlbYMG0szqQSpGoEhSBYqnNG7ULJ1GX1b2XHrHlehmIRSQocAW+o6tz8G+94N9RhgkTLyHNeTHJEhjErMHKrZ5DgkkMt/liuvRoTuM6n/mPX/q40BukiXxKwO4txACueDsyWhzCsVBXSWvYjUuq2Zu2mtjxR33pTK5iPWSZI6NH414BNnnjY/ocB8g2UhjljlzkbCSv9YbFXvbs2/Hy24wXORVSVMpUWrG2j+JdOlqK2KCrtwaHztTm0Z/09u5G26M7r3LyIqnU8fr3X1rvRNkb43QR06Wy+mww1DYncCvc84GZzIIwHqDc6v2qAm2138Nc37YsZKNRKHcoW3JfzVNk0AdIUCwLAPYM3vvQpthFlJfifwtlo80sMWVgoxhiXMh3JcdpBtYHA741dC8NZaTNCKXLQFSjNamQHbjmS/rthm8SdIlnzKyQSwVoVdLvywZj8IBB2bb5nGnonRpIM4JJ5cuAEZQituLArYqO3OFGQVyiK/HxMXeULzKeFenqVZckARuLdyBYIOxNVXPyJxtbwvknct91JYndjLILJK97vlyePc98GPIhVQPPUCww43IAW/oR2+eNmU6dET6ZA9EHsx2N8/wAPf3vBg8gVtAre4Qvw94YySTrLFlVjlUFhJrZj6hpI3PNNWG3Cz13xS8MhREG34nv1HYkKAboWBfve2KUXj0uy+hUU7N+M38hair98Zna6ixxY45HcntMYJynPExjG9gHfcXuKP6YmNqYvlTp3gaA5aCbMZryPOrTapW76NtUgaktXYkAUxq6s5y+DcguknqCEMRsvlkrbqhB9f4LLluGUbVjtf+QvpX+xk/8AOk/5sB/E32XdIyUQkbLSvqYKAJnG5BO5LbbA/nWKJDRJVgThcmyPhSKOUSjM5XMpDcrx661LGS1GlYUaUH/eoXjsf2H5qCSPOvlojFCZxpRjZ+AWdthf7o2HFnnCzL4Z6ILP3Oeg1b5mm2FsSpksH91eW7cYZ/DPWMl01PLy2WmjSaQn1yqdWlxBqXW9n1bFRuACeN8K47OqKx3RPXWeiRZgDXYYcMvI+XzH1x5kujBVVWkaRU+EGq2445r54V5PtIjeqjb1MyqPMjq0AOo1JZW/14F3uw9Hy3m5aJ9RUSRo+lPTRIVvTvsLvb584tlUOd2fXnCA0gDJCq9Z6xKXeOC7joUK1MxCsau6RFZCSBZLAbVePcr11xOYXDEgqCKvY7FgwHGqqvkH3G47r+QmgzQzEYZoy2u1UsVcqkbBwoLeWyopsA0QeNjgpC3n7IWYOQZGKsiiq2XUosmq2usaH03HI2x9sz5/iFz5eXnMGfUe/stsE8rksXKrzdALXyJjNj5lt+aAIwQyWZ1fCxdf36AB+hGzfUCvnjOXp8bEFo0YjglQT/EYAdd6u0c+h2aOPSCmh1UuTeom1JGnYUD3s8jCtitbGOByUbnyxLEkk+mlArbve53N1ztsPrjF8h8XxWaoitgN+53Js+o779sLOUj8yZmGZzEarGWIM1qpBAs6hVVvv/LG7P5/MnK5UqXWSRyGplRnVYpmDEsjBS2lXK6duMDATkdHTyRpJcgXp3Fj5k3uea9h898e/wBn7UC4GwoEAAKbrnv/APeFLIePpWVQRDuFXW7BaOqJCzKGujqJ2AA2Fm8Xcx43ZRX7AvrUWrkpoaOM+ddX5XmPp1cbVd4q1qmUz5XLaSxLOSf3iPmdgOOa/LFefo1yNIkkkTOAHKBDq03pJ8xG3F9qwq5/xpLE7U0EgKrWlx5YI+9FiGJG7eWoNk6SDzWKuW8YTrIxLq2tpAEeRCFIlKqKATRSgj1PTc3YokCBhSEZg+zPKC9XmvZJOqQruSSf9HpHJwxuywxigFRAByAqqBVkk7KBhKm8dTtFHII1p3SkjNyHfLsy+r0nUHKjg8YbshKZ8ujMyHWA1x2VPBr1CyOxsC99hiAATagtDQbQkvO+JJnZtKCl9J1B33FswsQ2FZhoN7MijYc4u9C8SOJfLkNGhuVJJAZRqfVocEISSa0gbngjFLN+Gpo2Ok0GGrcsm5BDNSTH0q51tfCtS6qrBDoPhyTzRI93VgFn2GpCt2SWJCtdPVabU6sYG8W/K5TONflTxp9nsecPnKX8ylUKpQLQJN7rzv745vL4E0kg69j+8v8ATHfMDOodHV9wosdgo3xt1L6vCJY6CBPj3fsvT0dfWpgMnCQPFGUCw9NQ/hhI/QQjDF06OOOJfSDYFnC99qk3lHJDikkH6eVjT4d8QakIN0hU/Qer++tscXUXl95HIfZYmm97mzklY+NMmisCoqwDWFj7VMm0vWJERdTMIwBtv6F98Zdb6+ZWs9zgx486Vm/7WknhyksyjyyrKjEbJpIDAHbc39BjVow9tN5aM8gl3BzjCRH6BpRw6lZUemGxGnTq+n7tNderfci6kmRQAnULA4IAN+xF89v4Xe2GzqmW6jLJrXI5hLiaJh5bnUrgg2dIuuQOxGPGy3USSf7PkNmzcMhu75s2Rvx7BRwMaqArETUwfVFIS/4SQffsqaH/AFiLev8AvrjtfiEMc01AnYcfNcc76X0rPvm8qZMnMiJmI3LeW4AAcWTe3HJ5NCyaw9+I80wzkgsgen+S3/fgtT+nzVKZtWJBAP6fTBjw3fnNYIGk/wDtwtz9Rc/iODPhKcvMwY2NB2P1TGOlF4UWHjNcuzq/3hFkICafjtb3IAB0kAnf59ucVcpn8iAMuZmUSmwzbfCQCmsjYm/zs4x+0PoUscOvLC4wP2iK2mTZg+pWJtiVtdN38NXxhK+z9J+pZlXGjyI2UuXokaSrAKl6tRoCyABZ3NAY0jRh731HY6DqDuT0QEuDuy3HX9l3CCVCo0spWtqIIr649xUXoEA4jH8e+/viY1pmEQxpzWWDrpOki9wVDA/kduaxMTEIlUqU/TjvoEYJ7lRsQPS29kkcD2s4yTpAKqHIJHsoq+5Arazvt3xMTA2CIVziF6OioOw/4F/5cWIsoVqmNDtsBXtQxMTEDGjZUrGJiYmDUUxrmy6uKZVYfMA/zxMTEUVBPDOVGmsvCNJtToFg3fNXzgkVxMTEUWByy7+ld9jsNwOLxri6fGrOwUanADHmwooLvwo39I2sk1ZNzExFFsOWWq0rW21Dtx+mPDlU39K+rnYb/X3xMTEUWXlD2H6f4+WMZsuGUruAf3SVP5EbjExMRRVG6KumvMnHO/mte4A996qxewN++PE6IoIPmTkjfeVve/fjExMDY3og4beiI4mJiYJGpiYmJiKKYmJiYiilYlYmJiKKVgZm/DcEjmR0JZqs6mHAobA1xiYmKIB3UWs+FMt+4f8Ajb+uLGR6HDCxaNSCRXxE7be5+QxMTAhjRsFFdkjDAg7g4odE6FHlUZYx8Tu5Pe3Yuf548xMGoiWJiYmIo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eg;base64,/9j/4AAQSkZJRgABAQAAAQABAAD/2wCEAAkGBhQSERUUExQUFRUWGR4aGBcXGB4aGxsbHB8YGBsdHxoaGygeHhwkHiAaIC8hJCgqLSwsHB8xNTAqNSYtLCoBCQoKDgwOGg8PGjUkHyQtKSw1LywsLCopLSwsLCwsLzQsLCwsLCwqLC4sLCwsLCwsNSwqKSwsLCwsLCwsLCwsLP/AABEIALcBEwMBIgACEQEDEQH/xAAcAAACAgMBAQAAAAAAAAAAAAAFBgAEAgMHAQj/xABJEAACAgAFAgQDBQUDCAoCAwABAgMRAAQSITEFQQYTIlEyYXEHFEKBkSNSobHRFcHwFyQzQ1NyktIWNFRigpOzwuHxc8MINaL/xAAaAQACAwEBAAAAAAAAAAAAAAACAwABBAUG/8QANREAAQMDAgMGBQMDBQAAAAAAAQACEQMSIQQxE0FRImFxgZHwBRShscEy0fFCUuEjM2Ki0v/aAAwDAQACEQMRAD8A7jiY8bjbCJ0fxdLGih11oBV8MPlfeuN/1xnrahlEi/mia1zpgbZVRvtAzheUJHl9MbSAatVkRk3sH5qu1YqxfaZnW4iy/F8Ptwd/XtsQfkOarBHK/Z+syvJFnJAkzMxXQuxY2ws7jsDXNDGo/Y+oA/zual49I27++3A/TGikZJLiCDt4LERU5Kp/lKzv+xy/6P8Ap8fP8PnjTL9qubU0Y8t+WrmyK+PmxizlvsyhkHoz0pHwD0gXtdCzuK329sbz9jif9ql/4R3574dcwjCq2ryKGn7WM1/s8v8Ao/z/AO/8sef5Wc1/s8v+j/8APgl/kYj/AO1Sf8C/1x6fsaT/ALVL/wAI/rgZHd6Kra3VGvCXjQ5iFnzGhCJCi6A1EBUb3P72DydchJoOCT2o/T298J//AEYGRjWMSNJqkZ7YAEbRrW30xOrdTXKiEwoWnkDMD6m5JG0YI1NuR7D5msc91apxXADsiMweY8fRC7UOpyHcvVOsnUY1BJOw52P9MbcvmFdQymweDx8u+E2TOSRZZPvbHz8wzaVoekUtKa2FDc/NsM3QP+rx/Q/zOG8Watg2ie/dOpVi90d096IYmJinnspI5XRMYgPiAVWJ3U8txsCOO+HrStmfzPloWHPAwrZjxc6OUOsn5KvffBlekz2NWbYgVt5SAn4bN18j/wAX54W+uZCXzTGWllcRaw0USL+8NPBvddgTyw98c3U6WrWqh3ELWxsMfYqGYwmrpPWEmGkE6wNwRV+5FbVi55VMCOMLHh6ApKC0U6AAgvJpA7VsPf3v2/Jtx0RAEBCJjKmNWYzSxi3YKOLJxtwI8RZMugK8rxvVE0P7/btinOtExKjro7O6LK4O4NjHuBnTsyiRbuukfDbAmgAT/X88Xhm0q9a19R8v6jBZ5qmvBC24mNTZpRyy9+/tziNm0AJLqAASSSKAG5J+gxUhGtuK659CmsMNO2/1qv5j9cUM11HLzDSMwg0NZ9S0dIsghtitH+R7YrZbokUisEmZ1HpJBUgEBB6WA2alFlT3PyooUMpgxML0Xhcl21va/h07NspQdtIqy2w2IWqArHk3Qo91aWjzWtQQAjLYBXYCy3yIvC5ceSVe7p9Uwk49wA/sSOwS9k7qSykgubBBK/EaKg8+2++MJPD4b8V3YPrUCxoB2EdcrddiWP4sEJ5og480xYmKnT4PLQKSOSeb5Yn2Hv7Ytax7jFo17iY8DD3x7iKKYmJiYii1TZpVIDGibr8qv9LGE7q3hs+aXy08QVyXaKT4L21EMAaskbe52+TJ1jJGQLpUE7g2a9JBNfmwTtgfLkZOTAh37EknV8tfubPYermycZa7BUFrmyENzmmQs/D8PkBlZ4iGINK9hTRB3IF/Dx2rBLOyB4ZNDcA7ivbV3FEEH+OBcfSpBp/ZqdqPqPF2d9Q9gRwN/lgrlspUOkrpJXdQeCRVCycXSaWtsAx5qXFxkoLFlmrJftH3G2y+n9mTt6fy3vb574uZdppUaVZdPqYKhA0UrFfVtqs1yDtjKbKeiNRrUxVpIZb4072CNxeNUvTdWpR5mhjqaMMukk7ntqAJ5AOKDSPfchhHRivnOoRRAGWRIwTQLsFs80LOBOZ648M+iRQIjw2+w973+lVf9+nxbMR5bKSCElIYGq9A3Bw01RBI5K3PgErV17qOXm0aM1lfTd3Mo50/P5YornQiMI83kwa2/bqPehY3Ask/xxpy/UGYLck5RtVeW7Fi9KFA1GyLvja+cEI88wmUNMxlJFR66VUBpi9HQSFDXVnVfFYz0tVF0N/VE+nJYXMFR1+x7kOPhvN5lo5XfLyAUVdZSw08+n0Vv8j/ACwU614h/szLR+Yhaw6qw3USAF41buA+4v3H5gv4Z/6pD/u4X/tYgVsh6h/rYwXsjy1Z1DNsf57cHsMO4QaS8bwnMoim0vbuRzQfw79oGZzUWWhjXVmJCTNKV9CLrY0o7tor5LtyxrHQZJOQbo+xoj6EY5efB5yMsXnGZopZRFGcvLocOWPlhrYAhlG52IN7+7FJ4lzMTZ46ojFkSDp0NrkXyvMC6y5o2R6yDfsO5tJG6NjiB2k2LlVP45Pprb+t4yOTX95//Mb+uFPN+Kc3BlXzEiRshjjMZI0kSyMqVpV2uIagwJKtsRvdjPrXW89l8vJKREAJYljLr6mWRlRgyo5CkE2CCbHKgjc7ky4JnOWQcvIf/G3z9j8/4DG3KxgXRY/7zE/zOAXSOuS/es5DmGjK5dY5A6qUpXDkggu3w6ebxrzHjEF4KSWJHckvLHpVowkjEqbsbhTuAawLqjRuruG6zl8ewLMsZWXS0nkrNpHlmQGio9WtqOxYKQD3xlL4whZnHlTmFGZXzAT9ipSy1terSpBBYDTYq8JuT6NCZ5FEhiikubVLCRN5IPmMiSeYQkRNn4FYgnnnBHLRFlfKmVosnMJXVZcuRIyPqd1STXVDUWGpdVVscCKjTzSQ9/NGumdXy80ixtDmYfNW4vOBVZVT1UKY/CNwrUas1zg+nTEBLC7PezfezfNm9/oPbCn0GaWXMQfepCfLDHL6suYTIdOkuWLt6ghPpAXZia9m4wglyd/b5bDj54O+4YyiY0bwoMigBofp+v8AdjU+UjIddJ9QZTV8GrHPz/njJkpVI5I3Pc+knf8APGLcn8//ANeAwOSZK0L4YgGn0t6dJouxFp8JO+5G/PucWumdKjy6aIl0rd1d9gBz7AAflj3ywVLHnffuKvj6Yiwghief5bDj23wdxRXFbhONZT8QAJHyNgb/AJHC71fpErzTlYwwkgKK9oKbRIKOoauSN1I+I3xjZmoFEk7fi+76gbPJEoJ59seT5Ur5Kj1eYCX1yModgFoEgHsSQo22+WFiuW5j79YWZ5vEH3y6IQ3guUkxt/oQYgjBvUqL5zV9UZxp+QGCnTOlZhYalSJnZ5Gf1ED1MGBFe5F1tW2PHLgCP06DLpKiVqHo1aDJpui29D3rGTQsA8eqNBqSo/MZls6rUtpBUMANh7fPBu1heII/n3/CS2mxpkT7z0Vv7jJ6j5UV76fU2+459rF9tqHvjH+zZBVRRb2CCzChuPc3z8sUs8dOXzCaShGglQ+tBbAek1YujYOAEfmSNFGzEdkJvhuPqMZn6prSBZP8wie8NMR7nwTpkMo4cFkRQBsVZr2AAsE13b37c84KY5/DDO7CG68jU3+7vfI5N1X1xoyhjpWaWQSavwrq+hskb/r9MB850bHnHirbqLcR6ro+JiYmN62pW+0XMyx5UPDI0bBwNjVggiv1o4X/AAr4gneTMa5WlfyGaPe1ta/1Y/Fxt8jzd4deumFlEc0fmhrIFX8Pfmwd+R88aeiZPKoxEESqQt6q3pt61ElvyxmOop8Th3Z6eU/ZZHUyat09OZ+2xkeizn62waljLLqA1b8EKTIdvgBJB72p/Kv1DrEvqEasCoJsKSGPlzGqK8alQj3se+9puuoUJKSha5qu9bEHnGuXORIxOmVtNEkMxG9sCbbj64D57TxN49z+xWm4KSdVlSQq0dgtGBpsimNMdWkbiwa9gfmRj/bcukEwEEhSdzQDixZKjcEMpHalJrVife4vxLMvpLDU7AkChQ9fyGNs+bjWrWY0us6S50Kd7am+R23Ox2w2nXp1cMMqwQV5luotK5SSIKgD3Y1WVKVR4Ionbmx8sBfH88axRBnWNXDqpawtlQQPSrEcexwZysiSMFp6Ik381ztG4j9+/PyxV6506HNogd54wlsjIdJYVp5IJa7G3J25w0kDdBVEtICQzncrJMHkzUIXWznSZC6nTGFYMIFBYMgYbCqHONuQ63ApYSZjKsZJUlaRfNtSkrSnShh5N18QqzzW50eAssTvPnhdKWMgq+yk6OQTXte13iDwNljucxnhtakuLYbD0/s7PK7c7jAXjqsVlTfHvzTF4fzyLkYZGYKhQEE8b7jFj71Bm0kjGmVStMhBog9jYwKzXQlbLRQx+bUAA0GtZFUCSaUn5j5/TFnw508whmZfLU0AGILH5tWw+Q+vvhfEfxA2Oz1WoOcCGxha08LIAgKO6xMrxI87sqMvwkWb2F1ZNY25fpMOucqis84PnqZi4b8G6kkD07cDbbFPrHUBOrAOUjB0ltqJtRe7Dbc19PmKCeRDS1OAAAQBQq/nq57G9/yxlq64MdDWz5gLm1viLab7WNnzA9ExweFIhC0BiZoWXRoknkdQu1BQx2AoURuKFHbEl8LI0PlOkkiWppszKx9G6+otYo0fnQvjC7A+ZhzIdcvJmFKJoIGkDUXDDULW6AqzQvcixgonirOkEjIk0Cf9YvwqrHZ4gb1MFAA9Wl64F9Gkxz2BzhHdIXTo3PYHObHcig8Nxs07MjK08flyMJWbUoBUeknSCATRruffFPMeHJJVVM1MrxxqwURxkMxZGj1Nu24UnYCrP5YveH+sTTlxNAYdIXTeqm1Ak/Eo3B7C6sWbx5kfEcWipW0SLs4YH4hz298LrWNMPx9kbgBgpYm8MH7rMVkjl0RyUIkbzJHKsoMpLMxIBNKNrPyrBmXw7JOFTNzIyKjBQi6GJZCmtiWO4UnYCrN/LGXmFs7HJFRSQUSp5Cj1ah2qxz7DFTqfh2R5pmV4Kk12z/GA8RiCWUJChqIKsNiwIN4RQa1842x3HnKFrQUQy/TJjJE888TiK/LCrp1MRoLMSx30kil2s4Mmbc1oIv33O2/58YT8t4WZJImDQMsbs/IFhvIN15RUEaCPSF/CbBJONWX8HOIkTXCrx62DK12zKqrYESmuxBLGmO/bGsNA2TITmshJqo/oGvb6V7XjwSG6qO/bV9Pl9P4YDdP6b5SLTxl0KmroUsYjPq06h3O98du2OW6eyXTRHdH+Oh6RHY/0dj4TvftsMS1SEcMbXehL+vfb5f4rGfr39K/qfz7fTGrN9TWJVL8tsAvq3+Xy+eBfXepl8sHiJ0lqYjYgb7fKzX+DhLqrGyJyMxzS3PaCROeiITaSd1gLAFdyLF2K44I7fXG2WAsulo42H7p3Hf5fTAbK5c/d/wDQRFTRsuNxRti1bEfws4Gy9QmTpmddGYNHDIYmG5DBGO302ONFOlfS4iWKnbDSN/fRNP3b0aBHFor4fw9+1V7Y8+5AKUWKLQfw8A/UVhCfMuYcsMlm1edsz6wudfNxnTBmZFiZ3ohJNAB9IomxekHGuDxbNHB/aBM7Rrmc1G8L3YD35Klb2ZZUSIe3mN2wFgT7QugrkgoKLFEEPIrY/UV9MejLbqfLi9Pwn935Dbb8sIPVs3mcrDmIzmJGli6bGxbWT+2aSZXcXsCTsD2AX2xX/tKeP7xG8k+WhWfLxy+ZmDNLDG6uzyiY2UikPlIG1HTUp9JG0sCloXSEhIJYJGGPJ4J45NfXGtMiNWryoQedVC75vj3xzzM9Qmb9hlZ5J8u2cjjjk+8spYGCaWWIZpQzlVdUOoajuUvbYt1TKspzkPnZkLDkYpUIzEmoSas8SfM1amulBvkKoPAxLApaE+YmFvoHQlbKwM02aYtGrEnMykksAx3L+5x5g0SvdXiLTQqGKk69xzwMacq8cE7oWoaVAvufyxazfVIhMIy761UMURHbZtQUkqpqyDW/bGjM5pVFs84pdz5DngMLP7P5g/8AhHzxzX6KapqtPaunInFtsbjxlBbmUMjkXyCvmEnb9n2HrG9/45xtWMqmZU/hCj8gTX8KwYhy4kVHjlYoy2CAKYN6gePYisbFyLUf2jG65A7MWrjgj0/QYyN+EkQS/IFux2hw5k9Z8lVio9VgDJBf7yr+RG/8sedWykpdjGJKdAtxlBZGr4vM+HnZl35sbLizPB5SF3mk0xjUxoE0oUnYDuFPAv1GsDZ/tAyiMVYzArd/sJTWn4twlbd/bvjp0qApPc/+6PoIVyGnJV/KdC8vSRIwKiq2071rFEXTEBubB4Isg648k5KahJUdbWpFiqC1uRty29fMnCh1fxi2Yhfy8yIoTJtNHDMJPLpjWkrZI2t0IG25W8NPSOsQLk4Gy+uZGGiO71uVsEksAbsEkn64OoWxc44CEOFQwFYbKJqL+XJzenQpsnnetVXvz/THkPT1WqSTaq9KCqKtRIFngCz88Dn8RzsSEWEUarUWo+2oUt/ngp0Lqjy61kUK6EXXBu67n+eMlPUUajwxsye7CZw1b85V1SNa7Ab/ACLVQ5J34+mNOYzRoakQKSAPMO5JoDYA0ecedQlKsGpSBpChjVs7BfY7gcbYH+evnSectkqFtNRSzrsXxqCVZ2NCxWrSN8xhRe9Q8PwSm5E8pyaDIQA3t2qzfffnHvTvBkMZtrkO1auB+Q/vxll9axokiKEkavUx1KW1MbsEE3xuDwNzi9N1DyorcgNR3IOmx7sFNX/i8LFKmXX2ifBIOno3cQtE9YWvOdTgi9UjKg3NsaJ0AGgObA7c8UDj3JTRPupVqJW1YsLFWPn6m/8ArHEs/lc1mXfMTfsoy3+lnbQtcKoLKGc0ANlJNb4ng3q8sOfiSNlbW4Q6X9DAnb1AE6bonbtRwF77sjCzfMG7LcLvccAXgV/gn+84FdTyCSyaRErOACzFioAN0CV3Y7HbsOSLFlMxmFRSzGgPzO+wAA3JJoADknAsZ8xSMzxSLHIV9VBiH2SisbM1H00a5u6sYc9rXCCMLeY2RLKZNI1CoKAuu/O53O+BXinxDDkovNkXUWOlVAFsaJ5PAAF3jzK5ol/MjjnaEKdyxOokjcJI+qgAaNb6tr7qf2wzh8tl2U2C5IP/AITiEhreyk16hZSLm8ln1D7T1gcxy5IowqwXXggEGwtEEVhg8I+K4M8jlI9DJWpDR2N0QRzx9dvphd66c6s5fK5WOVJIo6lMYc/CBQJaqHNV374t/Zl4ZzEBnlzC6DLQCmtRosWJA2G54+vywILroWanUq8W05GeX5TAvVV3/ZpxZ/S/3fbHo6ov+zj23/kf3fmMDM71bKxy+SHklkF2kaByNIJNmqsAHbnbF3pDZfMoXhmLKPi2UFfqCtjj6bY81w/jP94/6/8Albm1qRNoOffeq+ez2qaA6QAp2A42I+W3GMundQVBIoAK6tw3AvagNP8APHvUcpGQpjnQspui6DGGVyyBGJki1lr0iRKr5kg788YD5b4qHz/VvMCOnTpyWXsisTGN58o69Vs1xUR5SgE2RqarFjj9cGslJqi9AVOQAOB7bbYBWv70X/nR/wDLgvBLGFVUdWGr1EMDzZF188dP4c34i15GpPYjaIzPgO9aWmmT2QsY8jKDs0I+kdb8X/P9cZtlZq2aMe40WCbJv34rvyMaonYFywIsEtsQAQABROxN+13tip1Pq2YSQCNAV8rVursWNSXWkV6SE2sXqI5K47LXXCUYMolLlpix9UVGwPRZrsDZ33x590lPLrutH0jmjXbcAng4G/2xMHUD1LXPlMuoaZDrsmh6gi131X+JavffpOwB2PY3+L27ilsfX3GBdUDTBUJhbFysoVQDENN0NHpHAFexG/648OWn39ce4onRv3+fG+MspM5f1D0kc71fbnjbf/G9/BNdcJUBlVoopAACy/kv6d8TFnEwStJHiXxll8pnGhlhzMsjIkn7GMOAo1pbeoGr1frgJ/lAgjLSSRzjyWB1LBJrkUL6ixY6QNWoGyAAB2YYteOvs5zGcz/3mJodHkCHS7yIb1OxNxruNxsT+WwwCzv2QZ2SN4w2UUNxUs50jYgWU3Fg8+/ywipp2PNxGUJJOF1PoUqjJwN8KiFDvtQ0KdzxsMa4fFWWdyiyaiLOysRsQD6tOk0SOD3wq52CSaXL9N1UkMKecV3BIUaueQBVAjmQNygwZh6LBC48uJBQI33dq0g2SCzE1tR2r8sBVrOaOz9VUnki3WT5mUn0eotE4Fb2dLCvreEB5s4WZhGRqD7+WxrWxk7z9ns/Q1wKw5mP7vKpU3HJQrt2Ht8wfpfODXlD2H6YWC+tibSN4+ipzLlwWbwbmo0IiWZySNmULVWLB18jj/5Arp/hjpV9LhjzA8lxqPIBV9bnUKNb80Pc4OdSzeg0iIzbMQSF9FgMd9thZ/I4xTNsfQ0asTbKPdQQFJBFLe53IrYYJrMFlQyDhBTpNpukIZD06YqU+8x1q1awSX4r3/v/ADwd6dkkiSlJazZYmyx9ycYRijQgri/h+ftzjOOdht5RFnsRX1xdLT06RkTPfJWgmVhmowHthaOulrFgVZBO3FXv22wOzPTmUXURtwFLgv8AEdIJFgFgDWo2T74OkWKO4OKrdNXgFlHNA7foQa99saSJVKpBlvJA1UzClhUG9tIFAUNybJPseaGL8KiNBZ45PzJ/qcSHJqpvct+8xJP6nA7rviKKD0MHkkYEiKNdbkcXXAHzP5XibBA5wYJKSfFngSZ8w2ayWcVGayRI5tO7aHAYqp5oAV71sCPQvBIOmTPvA+YU2ssDNFJt+86Mus71ekH5nGzLeP0bTeTzIV7ClUDauboULoXxffBXp/ivLTyCONZNZJFGIrpIG9kihVb4EPWRlSk4yCjsGWVVAFkc2zFz8jqYk/xxV62dUTxDd5VZFH1GmzXCi7J/vIBr5fxNE8skMYZvJ0B2A9IZ9goPBaqJHYMvvjZ0jrfnXa6SHkUUb+BtN/QiiPcEHvgz0WwkbK10/MhlArSygBkPKn2+nsRsRxgF4+yGXkyyrPrUa/Q0ekEPTsT6iFIIDWO/1wyTZhU3Zgv1NY9kiVhTAMPYi/54o5wqey5paVyGPwrEFUjM5oIQSNox6VIDHT52oUSPTWr5YafDvTXyuVzbxzTyel9HmVs8fmAlQGJBsCwQDsMWvFHiOPLSpBBl0mzUhtUAAA59TMaA79x33G11El6vHqbTkZD8TQISH353oDV8yf1wrAOFlbp2sOPpKA+C5PIQzAxq7iSnkGrZPL9A9a+ptRYm7pNhzj3pJ8vqcyxbRvHIWA4AKeYBXamIHy4ww+DHSWGY5RhFbeqCVdXky8EjcEqQNge47URgj0zwomVjncs0s0itrkYUTdkgDsCdzzZ/LBsEkELEzSPAYOmZ99UH8L+DopoRJKSdXwqpqgCRZPNkg4p+L+gwweX5IPq1at9XGivpzix0zxCkcKI0cpKrR01R9Rfv+X6Yo5/rryNYRlA+AWbF0CTQFk0PpWOwOLxCTso40eEGgZx4pfaH5fww5/ZvACuYBGxKWP8Ajwut1CSqrtXB+mGn7O2P+cFtrKfLs/vi9QTwzKrSACqI7/sjGcyimVY2zDR2LRdQtjZG2sEGttgL332IsyXC0C3OwuhZ/r9MLnUcuLYGCXWXVjMtNcauGID6wyroBXTt32a7NMQMBX3iUnSAPRJ8QQpIebNtpYe1H3xyiQF0w58mGz77/wAJkzmYbWsa16gSxZdQqth8Y5N8Xx25xUHX0jWPWpUMN6UjSQdJtTuN/rgI2XHmhgdaBCP2iyMwtYwAAQSQWViaIP7R74olOq9BLxx+WiIyAgxrWnfchW0+970LvtjLqXvFMuo5cITGh8y4QjqSggMCCDuD2N8YzwpZXps5McRtVVieeBYPY1fYfXDbitNXdWBLmxEb9eaYpiYmJjWopiYwml0qWomgTQ3JrfYe+EfLdSzc0nLoGGrcaEVfcE7lR798Y9VquABDS4nkEDn28lX69mPuHWEzcgPkZiPy2er0kUP/AGofpq9sNqblSjalYMVZWBUgkH4uQPpz274sZzp0M0PlShZIyBsfyo3yD7EYXOmfZzloJGMcswDCtBYEDe9vTfY83iqlN8S0TziY8cqgCCr2bYTTQwodQjosw42r+lfU4q+O/tAi6fGyg68wVJSMb12Dv+6l/mx2HysyZwwTHL5TLiV1RZJS0gjpWLKnqKsWYlX2oAVyLGObde8Geb1GeTPTJBlfPJeRmAaQkao40+Sw6d+FtzvvRUKTmS536j02EYAUcSBhdA6lm2kyBzAbT52WDaBXqdkU6RqslitqAO/veLmUKysSJGKxhvSrhi9gFXKldQeya3FEADbBZVijVD6FUAKh2AA4AB9uMVWlklJZSsUakgOy2xrYkAkBV53O5+WGPgGN+5ETyW+JA52aUEDvtf6irxu+572Hfm6v/wCMc9zHjvMTsYsowKBtJzJQanPFRJuv/iPvxxb50XItFCqu7O/LMzFiSedz2HG222Kp1GvdaNxv3f5QsqB5wr2JjQ2fjB0mRA3sWF/peB/ivNtHlJWU0aAv21ELf8cPkK3vDGlx5LV1Dxllom0lyzA0dKlgD7EjbC1legyzu+YgzUErPs4eN17qwBIfWACq0OKH1wIycmXWEeYpbUdyrAOlBWWg/pbVbfXSe+Lvh2byc+ioSQxKHarHqqxfah9DY4rFOYYk92PHZcT5vivaHxB6TIn7rYvgvPM37QZU6hpkctITItFQDVcDuuk7CycNHT+gJlUlkZ9Urg6pDsBfCoCTpW62skmrJxv6+w9NS+XJyADyO9gH/G/zxl0+fzvMR3RxVFKogHbfAhjgf0mOq6dOjTpuxv3lKH2fvkY/vUUALZ1XczxyNpeV11epAxry2JJBA21AtjD7PvEvUJ85NH1CCGEKiaQopldgWVL1Hcxh2IJsbcXhrTwyEmeaIoHddLSFLkIFkDWCLUGtq7c8VeyHSRGxcku7csQB+nf2Fkk0Bvthi1peyQmQmSJhKbqQVbqbrdTuR7FCPfS2LMMuYmKSl9Ca1CgbahqANKDdVZtyb/dGCGb6ZpcOoYi79JqRLNnSfxITZKH8uwxl0fJOI4vMGny1FIN96olj77mgNh8zxgbScDbn8e/fchhIWY6NFPnOqmcFpY0Dw2SNICvuADuNo+x2I98BpGaTUrFv233ONyL1MpQ2Dt8gd/bHQfFXhFppBmcs6pmFUoQwtJUPKsCCOLG4II54BUP/AGf1JxpGSyMLbftqVgNOysF1NRA4sGvbBOpmfXzQxC2+FumxZfrGaiy40xrAmpQSae1YWSSSaZjv7nD7hX8M9OiySOoaTMTO2qeRUZiXvgkbCrJq73J74YstmlkFoQRwfcH2IO4PyONNMQFbSNltwO6X1IzlnUAQglUbvIQaLDsEvYc6udhVjfF+UDKuiTypmIUlfiaN/RINI3agdQ9ioqsaspkfNyZAIQyIu9ERCNaIjBNHyyoo1+8xxRcboVXG6Ffly8xZmDnSW2p6BUstKN9mqxYA3PJvaPk5j3NHi5LAX1WrD8RNjfevfayMlyYIGnMwRBRYjjOmMEBmJoNV+Y0b6iDWgfvHFB8jmV1D72upAFW523YVbOpegoZjq/EQgAABrGf5YAzJ9ffvvRSmh8vIuwY0dl9derStH5gENt/DHv3aTUCbIDX8X+8Peq3Ht7fUH1HpQZo5BmoDoUDXMEkOpGLsV1EqNTMmqqK6Eo8DGjMdKlOvR1KlIRVuS/3dVmyQxIY6h2YrsAK1yeiuT0TNJDIS1WCePXQAoemvfnf877YyVJABzsxNFt9JDAAnvRo//WKPQsg6uznMNMjCt2JFhmNjfT8JRfTQsN70MJfGUSy5iLRKXgMa6QFJkaVS6LGNdsxAJN6QKJJABIsK1fyOWkVrY2Dzv30oL+dkH/BwQwOy3WlfMNl9DrIkSStYFASF1UWGNm0bjbbnBHFqKYmJiYiip9Y6f58EsJOnzEZL5rUCOO/0wtTfZ8GYtcK2hUqsRVd2d6FPagFjutE73d0HHCB4p+0aXK5qSFYo2VNNElr9Sq3b64Fzg0SUmtWZRbc/ZMGV8JIsaoSCQoUsqhLoAcDYChxiynQ442DixoOrbfgEcDk7njCnlPHmdkXUMqiqVZgzl1VggLGj32H0xVz32mZuGhLlUjJ3GrWLHuD3H0wHFakHXUgJMx4FHfFfTo8yVZGWOVQV8xkzFlTvpPkyR6lv8LEj5YA/2bnZRKuYlidvNR4ZSsqlf2bIxRoFjeNga5BsHSSecNnhLq/37L+dJHGG1MtAXsK/e374JssPGmMgE6jS0pAs6vY4MZErS0h4DhsVpyYD5dYmfznEYVmdK1sAFLFSKFtvXzwrdVMz5J8shb9soRDuSh1KJYif93UBfb+DsmaTYWANgpsU1iwF332xTOSV21o7xSMAzBSLINgFkNjsRfy5witSc4hzDn8KPZcErdM8MnLwszrpYL5cKA76mGkHbvv/ADOGDq0kjumWQkWup2Gxrige19/qOMXsv0oKwd2eRxwXI9PvSgBR9avCP1DrGc+9NIkXkIf2QeRG01fxaiOCRd6eK73hNOgKTegPr5+KWYpiEKTOTLCymOCzKFEwUldQSWSVVp6fSyhdQ23bbDX0Ry8UUcm8WahDKv7hKhio+Q/5eDepNi8KyrGymih3ACysBoBa1PlnTszD0kXdb4KLnc9HJGBGmYTLUAIIzpoitIOkV6RQIB39xeHFobELNTcR+oH7q63hbOQOfJ0yA7avTuLsWrbc/wDxWDHhnws8UhmnIMm+lRwL5Ptf0+eGOM64wSCupRYsgixxexB/Q4TuqddInMOXimlYcnzJjdMEaqcClJ3JPY7bYcScDdEzRsY65oJjMdPorXjHosrsZYgSWjEZ0/EFDMxrvTWAa7LXfE8HdGlRhLKCCIzGNXJGoML/AN2qF9jXbFzw9nVmZldJYpo6LI0khBBvSwDNwaOxG1fQm11TqLKxVSBQ55IPtX6frhz/AIiWaeHbfVMpaMVK3FB8pxvvtMovjwnAZMxOUervTanT3HbtZO4wrTZbNzsAyyk1Vvsl2DZAqvfvweMZmVQ9twC01nGmYiU6R5RiLElgjYgv7V/tN9v4748aLSQWkUb3vdkCiatvYfzx5CRl8sC5ChEtiSWANWd+SL/h7YQsnlZepSGR2OjVaorEoDp0Ere4Ddx9eLxn1erZpWgkSTsAluqEENaJJTV1SKSRmly0gOqJCNL7kVMR6aIIbUKY8UT2olspFIsRDk6iWohgxVSSV9TckCuf4845/wBQ6XJ05hLEzaQVLKWIVgmyhiD8I327389uhdNz4mhSRSGDLdqDRPegwurvnA6LVN1EkAgjcHkl05vLXYPjjyVMSSIg8pBoUbWas0a3B7nk4s5aGn1EEOVAcBgQdzTe/vv+XYY1GQCwpZQfwkAgc33/AIYs5MizWok7ljW/6bD6Y3pjRlJWX8eZZ5zE+WbUkhIKkOS8ZIDG6N883WG6LrUTKAoYgj0gIfVxYUVvVi+36Gl7oXgpokzyZhozHmHZlZCVcKbJ1NQocencfFdg4OdJysMkCBSHCDTrFruNJJHcWQDhbA4HKjSQYKkOdgbUPLAVQX3jqwACxqrBGwo74wm6jlwrMIr2/wBnsdiygnTtdAi/dfcXe/smKgNAAHAFj5V8xXIOx74xk6ZCatV2FVe1AEDa6NAkX8zhiZlahLBwI+TsPL+LmyNt+Dv9PcXqjzUDN/ohR/Fo7UhB42H7Tv8APGGZ6QdKiOREYXqJXUTzVer07k8c2ffG3pvTWQ+t43WqChApHw1uDxSgVXYYDtKu0iRKxreyqov2AA/kMc2zOQlHUs5nIWRZFMRiDyKI50WMJNGaJKNYGlyAQR3W8avFH23jJ5ybK/czJ5TAF/O03ahvh8s+/v27YrQ/byHXUMke9ft1PwgEmlQtQHJCkDvQwRcBujWHQfGOafPJOy0MwyQGMquwR3OmwdVp5t3x6hzuF69hI+zrxRF1LzpfuaZeSKSrtXJLqCWDBByAu45FbnDvimAjcoiZUxMTEwaFTHKPEGSWbrRjfVTMgNc/6JTt8/rjq+OQeMM80HVnlQAshQi+P9Gg7YTW2Hiub8SIDGl21w/KLPmlmPnB5JCaiMkOlZf2lII5YJPQpb4RIlC+wxR6t5TZWaAMB93XzBFGdaqwZEOuZ93f1HZAFG/NDGHRfFIdCMwYxIJcufMIpnVJATqIFHSN75o98Duq9QhjE6wBnMxYPM/pGksHpE7CwvqbfbgYSXCFz31mll0jIPj6b9PcJ7+yw/5gP/yP/dg9n4aIcmz6tO41DbYKoFPXz3wC+y0f5iP/AMj/AN2GyVLB2vY96/j2xpZloXZ0v+yzwCU+lyzeZchJ1kawACR6Tsy1Ue/tgjk+rJESh4UL8LaxenWSCQCRW1k71sMXMvA2veyARtZFemt2/wBZ7fzsjF55FQbkKPmaGJTbaM5WgCENHiOPckEDt3b3vSOx7c3yNt8YT9dhYFHVuN1Zfnt3+XPANb2Rd779GSbKgAKdRIo6tVUb+WMlmisAMmo8biyOR/Mn88Mx0RYSymWyjOABOAx0gWdJNjYj4tj/AAofLDBkHiT9lGAKvYe45JJNk/Pc4z++w2oDISxoUQdx9Pyxq6jmkeCQLLGLBXVrAAYjgm9jhRspgkDKEwNldjnVr0sDWxog19awl5xM3lTLFFAZY5GZ0eNirDUxcqSoJBBJHAsfi9rvR8rU+n0hFUqUBUk69J3VGJ0iidR9x9cC/E/iU5RpP81QqsiopbUNQKF9V1XIIr5HGdrjWbcRBHvokOJcJ2RLwXk5jJNmMxayyUugqV01vwRxwoonZbvfDQ0K3qIF+5+WOSr9qjLuMpCCNx62/phq8WdUklEMEY3lQOwB5sWFs9tifyGDltNnX91bHhjcK3L4hgiehm3I1WV0eYvNkBgvHbY4IdOm8+zHmtajkBVBHPNix+ftjm6dPkIUhdmVnG43VL1HntRxbgjnyjLNpK0QDuDzvpYA2tjs1fwxnbqnz2hhKFZ05GF07MZUmIpqcErWpSA/1BIrV88c78PdZOSkaGYaWU18QbkagCw2Jr22G3GGzxF4rGXhSQCw6l9RBKooAOpgN9yyKB7tzgTkOvwZ2ASZiEPpClCinTI0tREIGO7B2CWTW4NjfSWs0fzIBBgjIKc9jrg9hyPQgoZ4l8Q/eysMNMzkKu9CyNhq7WDt7/rhrMz5aHLx6tIOzST+vTS6gpKlQST6Qb7d9sVul5zJZdIWjTR57LCOGOqPUq6ijFdm9OsE2WXfcYt9T63lyq+aXAM/kiiVPmbi7VgQo3s8VzgNJojQDiXS525QcOo6XE9o9NgPuqWX6/O0bSBYzoiVyoRrJZpV/e2A0hjtdWNu2DeJZQooxUWYCX0adlUhT+20Akk/jOy8XxcHW8qkwyyBvNRvLEa7cRCax6gNOk1Z/FYxtz/U4YS66JWCAGQpZCBvhu2Bs87XQ3NDfGotIGXJfBeAJeq/9sSv8Qi0GSKNkomxKsZb1aq21ntuMKWT8YywQAr5MVIkgjZJGbMF/j0uX9IWtP4qI3oYb4fEMTUUhzDUCRS8qpotRfcBtvckbA84t/8ASWK9g7R2o80D0BmAKrd3ZtRdVbAEg4fRqU2Zd2kxjADJMlVfFXiI5cRBaHmk+ojgAAnb3Nj9Dga2cjYrpJb1KCKdmcsRstSqooX77VtscWOsyp1DLPGEkVigmiZ1AJHZlpr+RBo03zwny+Jct09mybyt5tQ+YwVgVfW8w2Ipj5ZUWDXpo1jKWufU/wCKduUYXPyabaJVNKaPm/iYDvNwFOrnggnTdAlkZ2skxmMqVogvTBpXT8TEfCBY5B34IwlxfaRkg0dP5IRVLvHFbObU6gzJ3DAkPqNt9SSvhnxbk55jBC5edyjX5ZDMI5GLlmCgX9a427Yvg2iZVwucfaJkA/WcyXVmjEqF1X4nTRqZRuNyEYD5qvvg94x6bDDC7xRiNFSJ08sECmZgSNP4xs4fkHTvV3n4yy7L1LNMoNM4uh30JfG54B5BBUEEEbjJ55miEbFioYkEglt+1kcXbb2bOEV6L31GkHAUJwnH/wDj7Nqy+aagCZlsDYD0AkAdgGLADsABjrGOc/YxlNEWZsGzIpNivwgf1x0bHQAgIlMTExMWophK8RfZ62ZzLzCZUD6fSUuqULzqHth1xyb7W/EGZizccMUzxoYgxCNptmZ1JJXfgDvgXNDsFJrUGVm2vEhHj9nrXvJlrPA8g/nt5mNOZ+zB3UDzoVo3awkH/wBTEk6DloWEZiSURgCR5FDySEj1HW1sCO1EUcLa52fJdZTKxZiZoDNGAjOXGiTQdNMTwGq+dgcIYadQlo5LP8nQdIj6ldF8P9KOQywiJMp1k2i18W/Bb5e/ti/meoMYyYhTmwnm2q2DVHuCd6+mB2Y8PSNJKwei+vQ4amXUmgAgJqIHtrA2BqxjfH02RGVkigHpKmMMQovT6gRHyaogjcBd+2GhxAgBaGNsFoEALb0rO5jQxzUQj0i7Q6tX0VbP9fbEzmcWUqkZtlcE2DQCsyMTxsGBGKOc6I58xddgxsV9LUJZE8pmNAgDk0LNyOfbGh+ltqLfENbNoKSUwMryaT+z4pgeCLUdsSanT35K7iMInH0RlYMHXVd0V9NnzL2v/vbfT54i9A9GguOV3A3pV0e/54A5npLrHIPLVzIJRGgSSo2Y2Cp8ugdwLOkekUQAQDfTeiNHOZGN7uQwYWQ5sBh5YJAFAW5A0igOBQe6YhWHTyXo6PQHrQEWCfVxp093NEDjtjRluglNLLJGXjoAkMQQFZRYMho0bGmq399qniDPMk5AVRVGyLLd737dvyxRn6tdaURdqO12fz4GMNavSLjcMhQgEpkyPRijqxdSqFytLRJkNmzZsDt+XthI8VZB2kmC5eUhpLsIX7VdjLsSG2I3YKBR0k1h3ymab7qrpHbbHQvcagDV+4s7/r3xqHVpU1a4juxos6qKJ2q69IHPcGtq3G2mxoYLeauwRAXJs50PMMCBl5dxz5BPbtWXUg/PtRw9ddRsvJlcyUJCxqrDj1BTsdtuf/8AJwWHUJD5WmQA6yXDNHQQsTTb3dFQCO1e4xpTNu8aQmBZI9CqRqu6ABNgbEGr5PBHOBcy8EDcIDTxhLQ69GqKEiYFI3RCZL/0l6iRpF1e3HzxOodaOZGhUfXIy2uoFb+QCA7nfcmsGs54EiUazMYl7h9JAvatVj+OCPROkZSAgpKryHbUXQngGlHAsEfOjzvjMKFY4OyUKdQ4Oyy6z0GGSGGKQ+uNaSl136dBtO6nb2ogbjGvoXhrLxRtGyljIFVy6aAdAAWgNg1+q71E0ey1uyeZV3UkqzyDUFDgWfUN6NkKAQAL2vvdb0miLKVMFNsQsg3HAO3O4r88amufyGPNaRKxzvhmJlVVhgIQEL5gJrUwZiDyGYiy13dHGOY8PCQHzIMs/wARFgneStZ34Jobjfb54IjqcSjeWPYXZdfh2IN3xRBv54xXrcJcp5iWK/EtWSw08/F6TtjRBRKrD0WpRIYoNWq9YDa733s/U/rgV4ghkEk6Ra/84VAQYmYMa0emRTpXYANr4qxd4MdT8RRwOFIZjp1HTWy3V7kWedls7HAjq5imcz/5wogNGRCtMVIGkAnVdmtQAvueMZKtVhls5CB4kIE2YiaJXVBI0aeWRLEHHq8yVWUCTYgK12aoi6rbGCaDzAiIjapBuYEMgpV+E69GhipojceoAbAhiyGRycqORBWjYqavejYIJBHFEHt2xb/sbLF9Pkj0nb6nbD2/LOEgJRpOBgqr4YziyPEBqBiy4Q6gBZBUGqY8FaI7E0dwRhlkgVuVB+ovAjpkEERZo49BqvqL/r/dggmeBKCj6rr8sWXM/p2TW4GUEHjPpv8At8v/AA/pjIeN+nLxmIB9Nv7scBOVcEjSaIB1DtsT+v8AX8sV5MvK2/luflXYb/rgeIzqFVy6F4hy+VzGblmTP5QByGALNYACjelrtiiemQMP/wCxydVfL8f8OEWLp07kqsbFnNVXyLHk0Nt/pgrl/BOdZqMDKFIUh2VCao6RZ5r+d4vByFF1n7NMxl4NcK5rLyySvaLGSb0rZHqA3ABP0x0HHIvDnVoH6plIkRxIusvrFaS0DMSNJ0tqGkX7DbnHXcL09R1Rlz22noUTThTExMTD0SmOO/a1kjL1FFBA/wA21G/ZTMx/ljr3nr+8v6jHPvtB8ITZnMpmIGjYLFoKFwrcudrGkghu5HGIdlEDTrOYRVR1SVz6Q5Di9Lxw242J3ddxpsAk2eREWQlTqmVkncPJLmEYkf76VxtVcAcAYwl8OZxXo5WYk8FdDDfc+oEqAdu+D3hz7Ps2cxl5XVI0hkDkM6sxoq1AR2LNVuf5YSxoa4kCJQgQul9X64kFAgu54UfzJPAwP6f4xV5lheJkZhakHUK370Kwt+LJZVzL172OB6aXTyD6fjut7AxuyvS8ykZlIALLYoilCgsnL/FrN8H64Fj6jtTwgBaBkznIWY1HE45J3zUzKVrijfpJ39NfDv740/fX1V5ZqvY/u6ufrtxinDJmyEtVAoXuLJtNz7DTrsDe6HG+Nqz5ra44vw36uARbbXyDtz89+A9xtMLRf3Kr1TOSMoHqTni1vbbf2v54nhRJKdpNdGtOon53V/lgv0+SRkBlUK/cA2P5nG2aEOpU8HGE6S7UDUXHHLltCuJyqnVukrOtHZh8Le3/AMYA9F8PFnJlBCoar94j/wBv88HJclECAWYE8eo9rN32r54xXLJQP7Xmhud+a2HA+Zr+O7KlBj3BxGeakIkBWIyg8gYolUj9beYK7mzztwMbIM8WssjKPw2GLEe5AXb6WfyxpuGyISrPlj2H6YXMp1nzQzfeoYaLDywFDLpYr6/MNk7dgB7XyWA5j2Vj+VfzrCRmswsUs6zudCysYwJ4otIcLMbDlSd5DvbD5DjBSojeVzDZtXUSRs0Mi6ZkDaSdIbYB+QGIJDFTf1A2/wDRSEJGpUvoUrufiBAu/wA1B2qsJ3TvGOnUfvSDXIxJKM+y/s1JdIQlaUQ2Pf8AMtn3fPHdZ4CDupq/ajsvH+L9oH8gVQcDsVtg6bFAy2NO4IZmqyPMAshQt0525P5Yrt0bLmhpBYoF0q9n06VUgqCwNKBq2HvgllopwR5siFd9QA5G+/w/TF7y1ANAAd62wEvnBUkoRF4ZjDKdBAU2AHNDdm2BHYmqG1BR+EY3L4biDBre1YEerjSWYAdwts31Bo7bY5/J4l6bGQpl6hwKAkahz7P9P0FYwXxd0z/aZ/8ACAAzCgqhaFMOeT88U6qWEtcc+K0NplwuEkeCP+Mc/IM2EjNMIlbYMG0szqQSpGoEhSBYqnNG7ULJ1GX1b2XHrHlehmIRSQocAW+o6tz8G+94N9RhgkTLyHNeTHJEhjErMHKrZ5DgkkMt/liuvRoTuM6n/mPX/q40BukiXxKwO4txACueDsyWhzCsVBXSWvYjUuq2Zu2mtjxR33pTK5iPWSZI6NH414BNnnjY/ocB8g2UhjljlzkbCSv9YbFXvbs2/Hy24wXORVSVMpUWrG2j+JdOlqK2KCrtwaHztTm0Z/09u5G26M7r3LyIqnU8fr3X1rvRNkb43QR06Wy+mww1DYncCvc84GZzIIwHqDc6v2qAm2138Nc37YsZKNRKHcoW3JfzVNk0AdIUCwLAPYM3vvQpthFlJfifwtlo80sMWVgoxhiXMh3JcdpBtYHA741dC8NZaTNCKXLQFSjNamQHbjmS/rthm8SdIlnzKyQSwVoVdLvywZj8IBB2bb5nGnonRpIM4JJ5cuAEZQituLArYqO3OFGQVyiK/HxMXeULzKeFenqVZckARuLdyBYIOxNVXPyJxtbwvknct91JYndjLILJK97vlyePc98GPIhVQPPUCww43IAW/oR2+eNmU6dET6ZA9EHsx2N8/wAPf3vBg8gVtAre4Qvw94YySTrLFlVjlUFhJrZj6hpI3PNNWG3Cz13xS8MhREG34nv1HYkKAboWBfve2KUXj0uy+hUU7N+M38hair98Zna6ixxY45HcntMYJynPExjG9gHfcXuKP6YmNqYvlTp3gaA5aCbMZryPOrTapW76NtUgaktXYkAUxq6s5y+DcguknqCEMRsvlkrbqhB9f4LLluGUbVjtf+QvpX+xk/8AOk/5sB/E32XdIyUQkbLSvqYKAJnG5BO5LbbA/nWKJDRJVgThcmyPhSKOUSjM5XMpDcrx661LGS1GlYUaUH/eoXjsf2H5qCSPOvlojFCZxpRjZ+AWdthf7o2HFnnCzL4Z6ILP3Oeg1b5mm2FsSpksH91eW7cYZ/DPWMl01PLy2WmjSaQn1yqdWlxBqXW9n1bFRuACeN8K47OqKx3RPXWeiRZgDXYYcMvI+XzH1x5kujBVVWkaRU+EGq2445r54V5PtIjeqjb1MyqPMjq0AOo1JZW/14F3uw9Hy3m5aJ9RUSRo+lPTRIVvTvsLvb584tlUOd2fXnCA0gDJCq9Z6xKXeOC7joUK1MxCsau6RFZCSBZLAbVePcr11xOYXDEgqCKvY7FgwHGqqvkH3G47r+QmgzQzEYZoy2u1UsVcqkbBwoLeWyopsA0QeNjgpC3n7IWYOQZGKsiiq2XUosmq2usaH03HI2x9sz5/iFz5eXnMGfUe/stsE8rksXKrzdALXyJjNj5lt+aAIwQyWZ1fCxdf36AB+hGzfUCvnjOXp8bEFo0YjglQT/EYAdd6u0c+h2aOPSCmh1UuTeom1JGnYUD3s8jCtitbGOByUbnyxLEkk+mlArbve53N1ztsPrjF8h8XxWaoitgN+53Js+o779sLOUj8yZmGZzEarGWIM1qpBAs6hVVvv/LG7P5/MnK5UqXWSRyGplRnVYpmDEsjBS2lXK6duMDATkdHTyRpJcgXp3Fj5k3uea9h898e/wBn7UC4GwoEAAKbrnv/APeFLIePpWVQRDuFXW7BaOqJCzKGujqJ2AA2Fm8Xcx43ZRX7AvrUWrkpoaOM+ddX5XmPp1cbVd4q1qmUz5XLaSxLOSf3iPmdgOOa/LFefo1yNIkkkTOAHKBDq03pJ8xG3F9qwq5/xpLE7U0EgKrWlx5YI+9FiGJG7eWoNk6SDzWKuW8YTrIxLq2tpAEeRCFIlKqKATRSgj1PTc3YokCBhSEZg+zPKC9XmvZJOqQruSSf9HpHJwxuywxigFRAByAqqBVkk7KBhKm8dTtFHII1p3SkjNyHfLsy+r0nUHKjg8YbshKZ8ujMyHWA1x2VPBr1CyOxsC99hiAATagtDQbQkvO+JJnZtKCl9J1B33FswsQ2FZhoN7MijYc4u9C8SOJfLkNGhuVJJAZRqfVocEISSa0gbngjFLN+Gpo2Ok0GGrcsm5BDNSTH0q51tfCtS6qrBDoPhyTzRI93VgFn2GpCt2SWJCtdPVabU6sYG8W/K5TONflTxp9nsecPnKX8ylUKpQLQJN7rzv745vL4E0kg69j+8v8ATHfMDOodHV9wosdgo3xt1L6vCJY6CBPj3fsvT0dfWpgMnCQPFGUCw9NQ/hhI/QQjDF06OOOJfSDYFnC99qk3lHJDikkH6eVjT4d8QakIN0hU/Qer++tscXUXl95HIfZYmm97mzklY+NMmisCoqwDWFj7VMm0vWJERdTMIwBtv6F98Zdb6+ZWs9zgx486Vm/7WknhyksyjyyrKjEbJpIDAHbc39BjVow9tN5aM8gl3BzjCRH6BpRw6lZUemGxGnTq+n7tNderfci6kmRQAnULA4IAN+xF89v4Xe2GzqmW6jLJrXI5hLiaJh5bnUrgg2dIuuQOxGPGy3USSf7PkNmzcMhu75s2Rvx7BRwMaqArETUwfVFIS/4SQffsqaH/AFiLev8AvrjtfiEMc01AnYcfNcc76X0rPvm8qZMnMiJmI3LeW4AAcWTe3HJ5NCyaw9+I80wzkgsgen+S3/fgtT+nzVKZtWJBAP6fTBjw3fnNYIGk/wDtwtz9Rc/iODPhKcvMwY2NB2P1TGOlF4UWHjNcuzq/3hFkICafjtb3IAB0kAnf59ucVcpn8iAMuZmUSmwzbfCQCmsjYm/zs4x+0PoUscOvLC4wP2iK2mTZg+pWJtiVtdN38NXxhK+z9J+pZlXGjyI2UuXokaSrAKl6tRoCyABZ3NAY0jRh731HY6DqDuT0QEuDuy3HX9l3CCVCo0spWtqIIr649xUXoEA4jH8e+/viY1pmEQxpzWWDrpOki9wVDA/kduaxMTEIlUqU/TjvoEYJ7lRsQPS29kkcD2s4yTpAKqHIJHsoq+5Arazvt3xMTA2CIVziF6OioOw/4F/5cWIsoVqmNDtsBXtQxMTEDGjZUrGJiYmDUUxrmy6uKZVYfMA/zxMTEUVBPDOVGmsvCNJtToFg3fNXzgkVxMTEUWByy7+ld9jsNwOLxri6fGrOwUanADHmwooLvwo39I2sk1ZNzExFFsOWWq0rW21Dtx+mPDlU39K+rnYb/X3xMTEUWXlD2H6f4+WMZsuGUruAf3SVP5EbjExMRRVG6KumvMnHO/mte4A996qxewN++PE6IoIPmTkjfeVve/fjExMDY3og4beiI4mJiYJGpiYmJiKKYmJiYiilYlYmJiKKVgZm/DcEjmR0JZqs6mHAobA1xiYmKIB3UWs+FMt+4f8Ajb+uLGR6HDCxaNSCRXxE7be5+QxMTAhjRsFFdkjDAg7g4odE6FHlUZYx8Tu5Pe3Yuf548xMGoiWJiYmIo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8" name="Picture 12" descr="http://media.treehugger.com/assets/images/2011/10/eco-labels-graph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66247"/>
            <a:ext cx="2952328" cy="221424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452320" y="3356992"/>
            <a:ext cx="1526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www.treehugger.com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Governmentality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i="1" dirty="0" smtClean="0"/>
              <a:t>“</a:t>
            </a:r>
            <a:r>
              <a:rPr lang="en-NZ" i="1" dirty="0"/>
              <a:t>any more or less calculated and rational activity, undertaken by a multiplicity of authorities and agencies, employing a variety of techniques and forms of knowledge, that seeks to shape conduct through working through our desires, aspirations, interests and beliefs, for definite but shifting ends with a diverse set of relatively unpredictable consequences, effects and outcomes” </a:t>
            </a:r>
            <a:r>
              <a:rPr lang="en-NZ" dirty="0"/>
              <a:t>(Dean, 1999, p. 11).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err="1" smtClean="0"/>
              <a:t>Governmentality</a:t>
            </a:r>
            <a:r>
              <a:rPr lang="en-NZ" dirty="0" smtClean="0"/>
              <a:t> Applied </a:t>
            </a:r>
            <a:br>
              <a:rPr lang="en-NZ" dirty="0" smtClean="0"/>
            </a:br>
            <a:r>
              <a:rPr lang="en-NZ" dirty="0" smtClean="0"/>
              <a:t>to the NZ Banana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Problematisation of current practice of governing</a:t>
            </a:r>
          </a:p>
          <a:p>
            <a:r>
              <a:rPr lang="en-NZ" dirty="0" smtClean="0"/>
              <a:t>Four </a:t>
            </a:r>
            <a:r>
              <a:rPr lang="en-NZ" dirty="0"/>
              <a:t>analytics of fields of visibility, </a:t>
            </a:r>
            <a:r>
              <a:rPr lang="en-NZ" dirty="0" err="1" smtClean="0"/>
              <a:t>techne</a:t>
            </a:r>
            <a:r>
              <a:rPr lang="en-NZ" dirty="0" smtClean="0"/>
              <a:t> (techniques and practices), </a:t>
            </a:r>
            <a:r>
              <a:rPr lang="en-NZ" dirty="0"/>
              <a:t>episteme </a:t>
            </a:r>
            <a:r>
              <a:rPr lang="en-NZ" dirty="0" smtClean="0"/>
              <a:t>(knowledge created) and </a:t>
            </a:r>
            <a:r>
              <a:rPr lang="en-NZ" dirty="0"/>
              <a:t>identity </a:t>
            </a:r>
            <a:r>
              <a:rPr lang="en-NZ" dirty="0" smtClean="0"/>
              <a:t>formation are </a:t>
            </a:r>
            <a:r>
              <a:rPr lang="en-NZ" dirty="0" smtClean="0"/>
              <a:t>applied</a:t>
            </a:r>
          </a:p>
          <a:p>
            <a:r>
              <a:rPr lang="en-NZ" dirty="0" smtClean="0"/>
              <a:t>Utopian element – what is desired ends</a:t>
            </a:r>
          </a:p>
          <a:p>
            <a:endParaRPr lang="en-NZ" dirty="0" smtClean="0"/>
          </a:p>
          <a:p>
            <a:r>
              <a:rPr lang="en-NZ" dirty="0" smtClean="0"/>
              <a:t>Four banana marketing companies</a:t>
            </a:r>
          </a:p>
          <a:p>
            <a:r>
              <a:rPr lang="en-NZ" dirty="0"/>
              <a:t>P</a:t>
            </a:r>
            <a:r>
              <a:rPr lang="en-NZ" dirty="0" smtClean="0"/>
              <a:t>roducts from different tropical locales, and that look and taste </a:t>
            </a:r>
            <a:r>
              <a:rPr lang="en-NZ" dirty="0" smtClean="0"/>
              <a:t>similar</a:t>
            </a:r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visual analytic</a:t>
            </a:r>
            <a:endParaRPr lang="en-NZ" dirty="0"/>
          </a:p>
        </p:txBody>
      </p:sp>
      <p:pic>
        <p:nvPicPr>
          <p:cNvPr id="4" name="Picture 2" descr="http://images.tvnz.co.nz/tvnz_images/national_news/2013/05/dole_ethical_choice_bananas_Mast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807" y="2527643"/>
            <a:ext cx="3241964" cy="2431473"/>
          </a:xfrm>
          <a:prstGeom prst="rect">
            <a:avLst/>
          </a:prstGeom>
          <a:noFill/>
        </p:spPr>
      </p:pic>
      <p:pic>
        <p:nvPicPr>
          <p:cNvPr id="5" name="Picture 4" descr="http://www.celsias.co.nz/media/uploads/admin/bananas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564904"/>
            <a:ext cx="3777267" cy="2324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315" y="5517232"/>
            <a:ext cx="3780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Regular bananas $1.89-$2.49 / kg</a:t>
            </a:r>
          </a:p>
          <a:p>
            <a:r>
              <a:rPr lang="en-NZ" sz="1400" dirty="0" smtClean="0"/>
              <a:t>Dole’s Ethical Choice bananas $2.99 /kg</a:t>
            </a:r>
          </a:p>
          <a:p>
            <a:r>
              <a:rPr lang="en-NZ" sz="1400" dirty="0" smtClean="0"/>
              <a:t>All Good Bananas $3.99 / bunch ≥ 850g </a:t>
            </a:r>
          </a:p>
          <a:p>
            <a:r>
              <a:rPr lang="en-NZ" sz="1400" dirty="0" smtClean="0"/>
              <a:t>May 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5045" y="4969641"/>
            <a:ext cx="1319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www.celsias.co.nz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03313" y="4959116"/>
            <a:ext cx="1168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www.tvnz.co.nz</a:t>
            </a:r>
            <a:endParaRPr lang="en-US" sz="1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76245" y="1340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600" dirty="0" smtClean="0"/>
              <a:t>Take Your Pick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14077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The </a:t>
            </a:r>
            <a:r>
              <a:rPr lang="en-NZ" dirty="0" err="1" smtClean="0"/>
              <a:t>teche</a:t>
            </a:r>
            <a:r>
              <a:rPr lang="en-NZ" dirty="0" smtClean="0"/>
              <a:t> analytic</a:t>
            </a:r>
          </a:p>
          <a:p>
            <a:pPr lvl="1"/>
            <a:r>
              <a:rPr lang="en-NZ" dirty="0" smtClean="0"/>
              <a:t>The eco-label and certification connotes that the product which carries the label has undergone routines and practices – and has been endorsed.</a:t>
            </a:r>
          </a:p>
          <a:p>
            <a:r>
              <a:rPr lang="en-NZ" dirty="0" smtClean="0"/>
              <a:t>The episteme analytic</a:t>
            </a:r>
          </a:p>
          <a:p>
            <a:pPr lvl="1"/>
            <a:r>
              <a:rPr lang="en-NZ" dirty="0" smtClean="0"/>
              <a:t>Knowledge created about the products that carry the label – as ‘better’ than products that don’t display a label</a:t>
            </a:r>
          </a:p>
          <a:p>
            <a:pPr lvl="1"/>
            <a:r>
              <a:rPr lang="en-NZ" dirty="0" smtClean="0"/>
              <a:t>Price points could also work to construct knowledge</a:t>
            </a:r>
          </a:p>
          <a:p>
            <a:r>
              <a:rPr lang="en-NZ" dirty="0" smtClean="0"/>
              <a:t>Identity formation</a:t>
            </a:r>
          </a:p>
          <a:p>
            <a:pPr lvl="1"/>
            <a:r>
              <a:rPr lang="en-NZ" dirty="0" err="1" smtClean="0"/>
              <a:t>Fairtrade</a:t>
            </a:r>
            <a:r>
              <a:rPr lang="en-NZ" dirty="0" smtClean="0"/>
              <a:t>, All Good, Dole, and the ‘ethical consumer’ all constructed as governed or governors (or both) within the practice of ethical certification</a:t>
            </a:r>
          </a:p>
          <a:p>
            <a:pPr lvl="1"/>
            <a:endParaRPr lang="en-NZ" sz="2300" dirty="0"/>
          </a:p>
          <a:p>
            <a:r>
              <a:rPr lang="en-NZ" dirty="0" smtClean="0"/>
              <a:t>Utopian element</a:t>
            </a:r>
          </a:p>
          <a:p>
            <a:pPr lvl="1"/>
            <a:r>
              <a:rPr lang="en-NZ" dirty="0" smtClean="0"/>
              <a:t>Appears to be a taken-for-granted belief that ethical certification will lead to better information in the market place and provide consumers with the ability to distinguish product offerings on social and environmental criteria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4529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621</Words>
  <Application>Microsoft Office PowerPoint</Application>
  <PresentationFormat>On-screen Show (4:3)</PresentationFormat>
  <Paragraphs>81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Certification Ethics: Towards Better Bananas?</vt:lpstr>
      <vt:lpstr>Overview</vt:lpstr>
      <vt:lpstr>Banana Facts</vt:lpstr>
      <vt:lpstr>Ethical Certification</vt:lpstr>
      <vt:lpstr>Criticisms of Certification</vt:lpstr>
      <vt:lpstr>Governmentality</vt:lpstr>
      <vt:lpstr>Governmentality Applied  to the NZ Banana Market</vt:lpstr>
      <vt:lpstr>The visual analytic</vt:lpstr>
      <vt:lpstr>PowerPoint Presentation</vt:lpstr>
      <vt:lpstr>                   Findings</vt:lpstr>
      <vt:lpstr>      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Certification Ethics: Towards Better Bananas?</dc:title>
  <dc:creator>Alicia Crocket</dc:creator>
  <cp:lastModifiedBy>htregid</cp:lastModifiedBy>
  <cp:revision>28</cp:revision>
  <cp:lastPrinted>2013-11-11T19:56:32Z</cp:lastPrinted>
  <dcterms:created xsi:type="dcterms:W3CDTF">2013-11-07T20:59:59Z</dcterms:created>
  <dcterms:modified xsi:type="dcterms:W3CDTF">2013-11-11T22:12:12Z</dcterms:modified>
</cp:coreProperties>
</file>