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9" r:id="rId3"/>
    <p:sldId id="257" r:id="rId4"/>
    <p:sldId id="258" r:id="rId5"/>
    <p:sldId id="259" r:id="rId6"/>
    <p:sldId id="260" r:id="rId7"/>
    <p:sldId id="261" r:id="rId8"/>
    <p:sldId id="262" r:id="rId9"/>
    <p:sldId id="267" r:id="rId10"/>
    <p:sldId id="263" r:id="rId11"/>
    <p:sldId id="264" r:id="rId12"/>
    <p:sldId id="265" r:id="rId13"/>
    <p:sldId id="268" r:id="rId14"/>
    <p:sldId id="266" r:id="rId15"/>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22" autoAdjust="0"/>
    <p:restoredTop sz="70355" autoAdjust="0"/>
  </p:normalViewPr>
  <p:slideViewPr>
    <p:cSldViewPr snapToGrid="0">
      <p:cViewPr varScale="1">
        <p:scale>
          <a:sx n="79" d="100"/>
          <a:sy n="79" d="100"/>
        </p:scale>
        <p:origin x="108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0D8FB6BE-C9F0-4C43-9923-10582910E219}" type="datetimeFigureOut">
              <a:rPr lang="en-NZ" smtClean="0"/>
              <a:t>3/02/2015</a:t>
            </a:fld>
            <a:endParaRPr lang="en-NZ"/>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9CC1F5AA-D651-40B5-B18D-0B3317E84E03}" type="slidenum">
              <a:rPr lang="en-NZ" smtClean="0"/>
              <a:t>‹#›</a:t>
            </a:fld>
            <a:endParaRPr lang="en-NZ"/>
          </a:p>
        </p:txBody>
      </p:sp>
    </p:spTree>
    <p:extLst>
      <p:ext uri="{BB962C8B-B14F-4D97-AF65-F5344CB8AC3E}">
        <p14:creationId xmlns:p14="http://schemas.microsoft.com/office/powerpoint/2010/main" val="301536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Hello, my name is Lindsay Neill …I’m pleased to present this research …….. On behalf of my colleagues LP, </a:t>
            </a:r>
            <a:r>
              <a:rPr lang="en-NZ" dirty="0" err="1" smtClean="0"/>
              <a:t>DW</a:t>
            </a:r>
            <a:r>
              <a:rPr lang="en-NZ" dirty="0" smtClean="0"/>
              <a:t> </a:t>
            </a:r>
            <a:r>
              <a:rPr lang="en-NZ" dirty="0" err="1" smtClean="0"/>
              <a:t>WG</a:t>
            </a:r>
            <a:r>
              <a:rPr lang="en-NZ" dirty="0" smtClean="0"/>
              <a:t>.</a:t>
            </a:r>
          </a:p>
          <a:p>
            <a:r>
              <a:rPr lang="en-NZ" baseline="0" dirty="0" smtClean="0"/>
              <a:t>In this presentation we explore the …TITLE</a:t>
            </a:r>
          </a:p>
          <a:p>
            <a:endParaRPr lang="en-NZ" baseline="0" dirty="0" smtClean="0"/>
          </a:p>
          <a:p>
            <a:r>
              <a:rPr lang="en-NZ" baseline="0" dirty="0" smtClean="0"/>
              <a:t>This research is part of a wider research project examining the constructs of cynicism and altruism toward a wider goal of identifying constructs of a ‘hospitality personality’.</a:t>
            </a:r>
          </a:p>
          <a:p>
            <a:endParaRPr lang="en-NZ" baseline="0" dirty="0" smtClean="0"/>
          </a:p>
          <a:p>
            <a:r>
              <a:rPr lang="en-NZ" baseline="0" dirty="0" smtClean="0"/>
              <a:t>However, within this presentation we will examine</a:t>
            </a: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1</a:t>
            </a:fld>
            <a:endParaRPr lang="en-NZ"/>
          </a:p>
        </p:txBody>
      </p:sp>
    </p:spTree>
    <p:extLst>
      <p:ext uri="{BB962C8B-B14F-4D97-AF65-F5344CB8AC3E}">
        <p14:creationId xmlns:p14="http://schemas.microsoft.com/office/powerpoint/2010/main" val="3699538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Our respondents revealed that </a:t>
            </a:r>
          </a:p>
          <a:p>
            <a:pPr marL="171450" indent="-171450">
              <a:buFont typeface="Arial" panose="020B0604020202020204" pitchFamily="34" charset="0"/>
              <a:buChar char="•"/>
            </a:pPr>
            <a:r>
              <a:rPr lang="en-NZ" baseline="0" dirty="0" smtClean="0"/>
              <a:t>The relationship between satisfaction, hospitality work and personal need fulfilment is strong.</a:t>
            </a:r>
          </a:p>
          <a:p>
            <a:pPr marL="0" indent="0">
              <a:buFont typeface="Arial" panose="020B0604020202020204" pitchFamily="34" charset="0"/>
              <a:buNone/>
            </a:pPr>
            <a:endParaRPr lang="en-NZ" baseline="0" dirty="0" smtClean="0"/>
          </a:p>
          <a:p>
            <a:pPr marL="171450" indent="-171450">
              <a:buFont typeface="Arial" panose="020B0604020202020204" pitchFamily="34" charset="0"/>
              <a:buChar char="•"/>
            </a:pPr>
            <a:r>
              <a:rPr lang="en-NZ" baseline="0" dirty="0" smtClean="0"/>
              <a:t>For physical health, financial security and creative growth needs, it is quite clear that higher need fulfilment and higher job satisfaction go together. </a:t>
            </a:r>
          </a:p>
          <a:p>
            <a:pPr marL="0" indent="0">
              <a:buFont typeface="Arial" panose="020B0604020202020204" pitchFamily="34" charset="0"/>
              <a:buNone/>
            </a:pPr>
            <a:endParaRPr lang="en-NZ" baseline="0" dirty="0" smtClean="0"/>
          </a:p>
          <a:p>
            <a:pPr marL="171450" indent="-171450">
              <a:buFont typeface="Arial" panose="020B0604020202020204" pitchFamily="34" charset="0"/>
              <a:buChar char="•"/>
            </a:pPr>
            <a:r>
              <a:rPr lang="en-NZ" baseline="0" dirty="0" smtClean="0"/>
              <a:t>However the other two needs ‘good relationships’ and a sense of ‘respect and esteem’ it appears to make little difference. Their fulfilment is apparently more independent of ones work experience.</a:t>
            </a:r>
          </a:p>
          <a:p>
            <a:pPr marL="171450" indent="-171450">
              <a:buFont typeface="Arial" panose="020B0604020202020204" pitchFamily="34" charset="0"/>
              <a:buChar char="•"/>
            </a:pPr>
            <a:endParaRPr lang="en-NZ" baseline="0" dirty="0" smtClean="0"/>
          </a:p>
          <a:p>
            <a:r>
              <a:rPr lang="en-NZ" baseline="0" dirty="0" smtClean="0"/>
              <a:t>Next we asked respondents to self-rate using a series of adjectives determined by social psychologists to measure self-concept or self esteem.</a:t>
            </a:r>
          </a:p>
          <a:p>
            <a:endParaRPr lang="en-NZ" baseline="0" dirty="0" smtClean="0"/>
          </a:p>
          <a:p>
            <a:r>
              <a:rPr lang="en-NZ" baseline="0" dirty="0" smtClean="0"/>
              <a:t>The two main dimensions of self concept that we looked at were </a:t>
            </a:r>
          </a:p>
          <a:p>
            <a:pPr marL="171450" indent="-171450">
              <a:buFont typeface="Arial" panose="020B0604020202020204" pitchFamily="34" charset="0"/>
              <a:buChar char="•"/>
            </a:pPr>
            <a:r>
              <a:rPr lang="en-NZ" baseline="0" dirty="0" smtClean="0"/>
              <a:t>‘mastery self concept’…I see myself as a strong aggressive powerful, competent ambitious, and</a:t>
            </a:r>
          </a:p>
          <a:p>
            <a:pPr marL="171450" indent="-171450">
              <a:buFont typeface="Arial" panose="020B0604020202020204" pitchFamily="34" charset="0"/>
              <a:buChar char="•"/>
            </a:pPr>
            <a:r>
              <a:rPr lang="en-NZ" baseline="0" dirty="0" smtClean="0"/>
              <a:t>‘pro-social self concept’ …I see myself as a good kind compassionate co-operative generous.</a:t>
            </a:r>
          </a:p>
          <a:p>
            <a:pPr marL="0" indent="0">
              <a:buFont typeface="Arial" panose="020B0604020202020204" pitchFamily="34" charset="0"/>
              <a:buNone/>
            </a:pPr>
            <a:endParaRPr lang="en-NZ" baseline="0" dirty="0" smtClean="0"/>
          </a:p>
          <a:p>
            <a:pPr marL="171450" indent="-171450">
              <a:buFont typeface="Arial" panose="020B0604020202020204" pitchFamily="34" charset="0"/>
              <a:buChar char="•"/>
            </a:pPr>
            <a:endParaRPr lang="en-NZ" baseline="0" dirty="0" smtClean="0"/>
          </a:p>
          <a:p>
            <a:pPr marL="0" indent="0">
              <a:buFont typeface="Arial" panose="020B0604020202020204" pitchFamily="34" charset="0"/>
              <a:buNone/>
            </a:pP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10</a:t>
            </a:fld>
            <a:endParaRPr lang="en-NZ"/>
          </a:p>
        </p:txBody>
      </p:sp>
    </p:spTree>
    <p:extLst>
      <p:ext uri="{BB962C8B-B14F-4D97-AF65-F5344CB8AC3E}">
        <p14:creationId xmlns:p14="http://schemas.microsoft.com/office/powerpoint/2010/main" val="2361358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NZ" baseline="0" dirty="0" smtClean="0"/>
              <a:t>Our results show that those who are highly satisfied with their work, tend to hold higher scores in mastery and pro social domains than respondents with low job satisfaction, with stronger emphasis within competence.</a:t>
            </a:r>
          </a:p>
          <a:p>
            <a:pPr marL="0" indent="0">
              <a:buFont typeface="Arial" panose="020B0604020202020204" pitchFamily="34" charset="0"/>
              <a:buNone/>
            </a:pPr>
            <a:endParaRPr lang="en-NZ" baseline="0" dirty="0" smtClean="0"/>
          </a:p>
          <a:p>
            <a:pPr marL="0" indent="0">
              <a:buFont typeface="Arial" panose="020B0604020202020204" pitchFamily="34" charset="0"/>
              <a:buNone/>
            </a:pPr>
            <a:r>
              <a:rPr lang="en-NZ" baseline="0" dirty="0" smtClean="0"/>
              <a:t>Next slide…</a:t>
            </a: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11</a:t>
            </a:fld>
            <a:endParaRPr lang="en-NZ"/>
          </a:p>
        </p:txBody>
      </p:sp>
    </p:spTree>
    <p:extLst>
      <p:ext uri="{BB962C8B-B14F-4D97-AF65-F5344CB8AC3E}">
        <p14:creationId xmlns:p14="http://schemas.microsoft.com/office/powerpoint/2010/main" val="2629152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9CC1F5AA-D651-40B5-B18D-0B3317E84E03}" type="slidenum">
              <a:rPr lang="en-NZ" smtClean="0"/>
              <a:t>12</a:t>
            </a:fld>
            <a:endParaRPr lang="en-NZ"/>
          </a:p>
        </p:txBody>
      </p:sp>
    </p:spTree>
    <p:extLst>
      <p:ext uri="{BB962C8B-B14F-4D97-AF65-F5344CB8AC3E}">
        <p14:creationId xmlns:p14="http://schemas.microsoft.com/office/powerpoint/2010/main" val="525328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Zero sum =</a:t>
            </a:r>
          </a:p>
          <a:p>
            <a:r>
              <a:rPr lang="en-NZ" smtClean="0"/>
              <a:t>Positive sum =</a:t>
            </a:r>
            <a:endParaRPr lang="en-NZ"/>
          </a:p>
        </p:txBody>
      </p:sp>
      <p:sp>
        <p:nvSpPr>
          <p:cNvPr id="4" name="Slide Number Placeholder 3"/>
          <p:cNvSpPr>
            <a:spLocks noGrp="1"/>
          </p:cNvSpPr>
          <p:nvPr>
            <p:ph type="sldNum" sz="quarter" idx="10"/>
          </p:nvPr>
        </p:nvSpPr>
        <p:spPr/>
        <p:txBody>
          <a:bodyPr/>
          <a:lstStyle/>
          <a:p>
            <a:fld id="{9CC1F5AA-D651-40B5-B18D-0B3317E84E03}" type="slidenum">
              <a:rPr lang="en-NZ" smtClean="0"/>
              <a:t>13</a:t>
            </a:fld>
            <a:endParaRPr lang="en-NZ"/>
          </a:p>
        </p:txBody>
      </p:sp>
    </p:spTree>
    <p:extLst>
      <p:ext uri="{BB962C8B-B14F-4D97-AF65-F5344CB8AC3E}">
        <p14:creationId xmlns:p14="http://schemas.microsoft.com/office/powerpoint/2010/main" val="350432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9CC1F5AA-D651-40B5-B18D-0B3317E84E03}" type="slidenum">
              <a:rPr lang="en-NZ" smtClean="0"/>
              <a:t>14</a:t>
            </a:fld>
            <a:endParaRPr lang="en-NZ"/>
          </a:p>
        </p:txBody>
      </p:sp>
    </p:spTree>
    <p:extLst>
      <p:ext uri="{BB962C8B-B14F-4D97-AF65-F5344CB8AC3E}">
        <p14:creationId xmlns:p14="http://schemas.microsoft.com/office/powerpoint/2010/main" val="87419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9CC1F5AA-D651-40B5-B18D-0B3317E84E03}" type="slidenum">
              <a:rPr lang="en-NZ" smtClean="0"/>
              <a:t>2</a:t>
            </a:fld>
            <a:endParaRPr lang="en-NZ"/>
          </a:p>
        </p:txBody>
      </p:sp>
    </p:spTree>
    <p:extLst>
      <p:ext uri="{BB962C8B-B14F-4D97-AF65-F5344CB8AC3E}">
        <p14:creationId xmlns:p14="http://schemas.microsoft.com/office/powerpoint/2010/main" val="598169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To understand job dis-satisfaction, let’s examine job satisfaction….ask them to </a:t>
            </a:r>
            <a:r>
              <a:rPr lang="en-NZ" dirty="0" smtClean="0"/>
              <a:t>read the quote</a:t>
            </a:r>
            <a:r>
              <a:rPr lang="en-NZ" dirty="0" smtClean="0"/>
              <a:t>…</a:t>
            </a:r>
          </a:p>
          <a:p>
            <a:endParaRPr lang="en-NZ" dirty="0" smtClean="0"/>
          </a:p>
          <a:p>
            <a:r>
              <a:rPr lang="en-NZ" dirty="0" smtClean="0"/>
              <a:t>Consequently job dissatisfaction reflects</a:t>
            </a:r>
            <a:r>
              <a:rPr lang="en-NZ" baseline="0" dirty="0" smtClean="0"/>
              <a:t> the negative emotional states resulting from job experiences… that… negatively impact the feelings and attitudes people hold toward their jobs.</a:t>
            </a:r>
          </a:p>
          <a:p>
            <a:endParaRPr lang="en-NZ" baseline="0" dirty="0" smtClean="0"/>
          </a:p>
          <a:p>
            <a:r>
              <a:rPr lang="en-NZ" baseline="0" dirty="0" smtClean="0"/>
              <a:t>On going job dissatisfaction can lead to burnout</a:t>
            </a: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3</a:t>
            </a:fld>
            <a:endParaRPr lang="en-NZ"/>
          </a:p>
        </p:txBody>
      </p:sp>
    </p:spTree>
    <p:extLst>
      <p:ext uri="{BB962C8B-B14F-4D97-AF65-F5344CB8AC3E}">
        <p14:creationId xmlns:p14="http://schemas.microsoft.com/office/powerpoint/2010/main" val="1006748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Invite to read</a:t>
            </a: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4</a:t>
            </a:fld>
            <a:endParaRPr lang="en-NZ"/>
          </a:p>
        </p:txBody>
      </p:sp>
    </p:spTree>
    <p:extLst>
      <p:ext uri="{BB962C8B-B14F-4D97-AF65-F5344CB8AC3E}">
        <p14:creationId xmlns:p14="http://schemas.microsoft.com/office/powerpoint/2010/main" val="2373785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Exhaustion; as well as its physical manifestations,</a:t>
            </a:r>
            <a:r>
              <a:rPr lang="en-NZ" baseline="0" dirty="0" smtClean="0"/>
              <a:t> exhaustion prompts action by the exhausted…including</a:t>
            </a:r>
          </a:p>
          <a:p>
            <a:r>
              <a:rPr lang="en-NZ" baseline="0" dirty="0" smtClean="0"/>
              <a:t>…Depersonalisation: in the creation of distance from others, and… </a:t>
            </a:r>
          </a:p>
          <a:p>
            <a:r>
              <a:rPr lang="en-NZ" baseline="0" dirty="0" smtClean="0"/>
              <a:t>…Inefficacy…within their reduction of workplace accomplishments.</a:t>
            </a:r>
          </a:p>
          <a:p>
            <a:endParaRPr lang="en-NZ" baseline="0" dirty="0" smtClean="0"/>
          </a:p>
          <a:p>
            <a:r>
              <a:rPr lang="en-NZ" baseline="0" dirty="0" smtClean="0"/>
              <a:t>The three symptoms of burnout are significant to the hospitality industry because, when hospitality is viewed through the lens of Pine and Gilmores experience economy, hospitality workers are more than providers of food, beverage, accommodation and service…they are educators, entertainers, agents of escapism and conveyers and trendsetters of dining and consumptive aesthetics and culinary </a:t>
            </a:r>
            <a:r>
              <a:rPr lang="en-NZ" baseline="0" smtClean="0"/>
              <a:t>capital</a:t>
            </a:r>
            <a:r>
              <a:rPr lang="en-NZ" baseline="0" smtClean="0"/>
              <a:t>.</a:t>
            </a:r>
          </a:p>
          <a:p>
            <a:endParaRPr lang="en-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t>Viewing hospitality within an experience framework for its consumers moves the industry from the ‘ordinary’ toward the ‘extra-ordinary’.</a:t>
            </a:r>
          </a:p>
          <a:p>
            <a:endParaRPr lang="en-NZ" baseline="0" dirty="0" smtClean="0"/>
          </a:p>
          <a:p>
            <a:r>
              <a:rPr lang="en-NZ" baseline="0" dirty="0" smtClean="0"/>
              <a:t>So how did we achieve our results?</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5</a:t>
            </a:fld>
            <a:endParaRPr lang="en-NZ"/>
          </a:p>
        </p:txBody>
      </p:sp>
    </p:spTree>
    <p:extLst>
      <p:ext uri="{BB962C8B-B14F-4D97-AF65-F5344CB8AC3E}">
        <p14:creationId xmlns:p14="http://schemas.microsoft.com/office/powerpoint/2010/main" val="3534218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9CC1F5AA-D651-40B5-B18D-0B3317E84E03}" type="slidenum">
              <a:rPr lang="en-NZ" smtClean="0"/>
              <a:t>6</a:t>
            </a:fld>
            <a:endParaRPr lang="en-NZ"/>
          </a:p>
        </p:txBody>
      </p:sp>
    </p:spTree>
    <p:extLst>
      <p:ext uri="{BB962C8B-B14F-4D97-AF65-F5344CB8AC3E}">
        <p14:creationId xmlns:p14="http://schemas.microsoft.com/office/powerpoint/2010/main" val="248692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First we examined satisfaction levels using</a:t>
            </a:r>
            <a:r>
              <a:rPr lang="en-NZ" baseline="0" dirty="0" smtClean="0"/>
              <a:t> the </a:t>
            </a:r>
            <a:r>
              <a:rPr lang="en-NZ" altLang="en-US" sz="1200" dirty="0" smtClean="0"/>
              <a:t>‘Big Five’ McRae-Costa personality factors.</a:t>
            </a:r>
          </a:p>
          <a:p>
            <a:r>
              <a:rPr lang="en-NZ" dirty="0" smtClean="0"/>
              <a:t>Measuring satisfaction</a:t>
            </a:r>
            <a:r>
              <a:rPr lang="en-NZ" baseline="0" dirty="0" smtClean="0"/>
              <a:t> also </a:t>
            </a:r>
            <a:r>
              <a:rPr lang="en-NZ" dirty="0" smtClean="0"/>
              <a:t>identified dissatisfaction.</a:t>
            </a:r>
          </a:p>
          <a:p>
            <a:endParaRPr lang="en-NZ" dirty="0" smtClean="0"/>
          </a:p>
          <a:p>
            <a:r>
              <a:rPr lang="en-NZ" dirty="0" smtClean="0"/>
              <a:t>What</a:t>
            </a:r>
            <a:r>
              <a:rPr lang="en-NZ" baseline="0" dirty="0" smtClean="0"/>
              <a:t> did we find</a:t>
            </a:r>
          </a:p>
          <a:p>
            <a:pPr marL="171450" indent="-171450">
              <a:buFont typeface="Arial" panose="020B0604020202020204" pitchFamily="34" charset="0"/>
              <a:buChar char="•"/>
            </a:pPr>
            <a:r>
              <a:rPr lang="en-NZ" baseline="0" dirty="0" smtClean="0"/>
              <a:t>Respondents holding high levels of job satisfaction tended to be, more agreeable, more conscientious, extraverted, emotionally stable as well as being open to new experiences. </a:t>
            </a:r>
          </a:p>
          <a:p>
            <a:pPr marL="0" indent="0">
              <a:buFont typeface="Arial" panose="020B0604020202020204" pitchFamily="34" charset="0"/>
              <a:buNone/>
            </a:pPr>
            <a:endParaRPr lang="en-NZ" baseline="0" dirty="0" smtClean="0"/>
          </a:p>
          <a:p>
            <a:pPr marL="0" indent="0">
              <a:buFont typeface="Arial" panose="020B0604020202020204" pitchFamily="34" charset="0"/>
              <a:buNone/>
            </a:pPr>
            <a:r>
              <a:rPr lang="en-NZ" baseline="0" dirty="0" smtClean="0"/>
              <a:t>Contrasting this respondents with low levels of job satisfaction tended to rate lower on all five indicators. Specifically, the biggest differences between satisfied and dissatisfied workers were within agreeableness, emotional stability and openness.</a:t>
            </a:r>
          </a:p>
          <a:p>
            <a:pPr marL="0" indent="0">
              <a:buFont typeface="Arial" panose="020B0604020202020204" pitchFamily="34" charset="0"/>
              <a:buNone/>
            </a:pPr>
            <a:endParaRPr lang="en-NZ" baseline="0" dirty="0" smtClean="0"/>
          </a:p>
          <a:p>
            <a:pPr marL="0" indent="0">
              <a:buFont typeface="Arial" panose="020B0604020202020204" pitchFamily="34" charset="0"/>
              <a:buNone/>
            </a:pPr>
            <a:r>
              <a:rPr lang="en-NZ" baseline="0" dirty="0" smtClean="0"/>
              <a:t>Satisfaction/dissatisfaction was measured over the following variables….</a:t>
            </a:r>
          </a:p>
          <a:p>
            <a:pPr marL="0" indent="0">
              <a:buFont typeface="Arial" panose="020B0604020202020204" pitchFamily="34" charset="0"/>
              <a:buNone/>
            </a:pPr>
            <a:endParaRPr lang="en-NZ" baseline="0" dirty="0" smtClean="0"/>
          </a:p>
          <a:p>
            <a:pPr marL="0" indent="0">
              <a:buFont typeface="Arial" panose="020B0604020202020204" pitchFamily="34" charset="0"/>
              <a:buNone/>
            </a:pPr>
            <a:endParaRPr lang="en-NZ" baseline="0" dirty="0" smtClean="0"/>
          </a:p>
        </p:txBody>
      </p:sp>
      <p:sp>
        <p:nvSpPr>
          <p:cNvPr id="4" name="Slide Number Placeholder 3"/>
          <p:cNvSpPr>
            <a:spLocks noGrp="1"/>
          </p:cNvSpPr>
          <p:nvPr>
            <p:ph type="sldNum" sz="quarter" idx="10"/>
          </p:nvPr>
        </p:nvSpPr>
        <p:spPr/>
        <p:txBody>
          <a:bodyPr/>
          <a:lstStyle/>
          <a:p>
            <a:fld id="{9CC1F5AA-D651-40B5-B18D-0B3317E84E03}" type="slidenum">
              <a:rPr lang="en-NZ" smtClean="0"/>
              <a:t>7</a:t>
            </a:fld>
            <a:endParaRPr lang="en-NZ"/>
          </a:p>
        </p:txBody>
      </p:sp>
    </p:spTree>
    <p:extLst>
      <p:ext uri="{BB962C8B-B14F-4D97-AF65-F5344CB8AC3E}">
        <p14:creationId xmlns:p14="http://schemas.microsoft.com/office/powerpoint/2010/main" val="224527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By</a:t>
            </a:r>
            <a:r>
              <a:rPr lang="en-NZ" baseline="0" dirty="0" smtClean="0"/>
              <a:t> gender we noted some general patterns…</a:t>
            </a: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8</a:t>
            </a:fld>
            <a:endParaRPr lang="en-NZ"/>
          </a:p>
        </p:txBody>
      </p:sp>
    </p:spTree>
    <p:extLst>
      <p:ext uri="{BB962C8B-B14F-4D97-AF65-F5344CB8AC3E}">
        <p14:creationId xmlns:p14="http://schemas.microsoft.com/office/powerpoint/2010/main" val="1764273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NZ" baseline="0" dirty="0" smtClean="0"/>
              <a:t>Men are generally more satisfied in overall job satisfaction, as well as within 11 of the 15 domains we explored, than women were.</a:t>
            </a:r>
          </a:p>
          <a:p>
            <a:pPr marL="0" indent="0">
              <a:buFont typeface="Arial" panose="020B0604020202020204" pitchFamily="34" charset="0"/>
              <a:buNone/>
            </a:pPr>
            <a:endParaRPr lang="en-NZ" baseline="0" dirty="0" smtClean="0"/>
          </a:p>
          <a:p>
            <a:pPr marL="171450" indent="-171450">
              <a:buFont typeface="Arial" panose="020B0604020202020204" pitchFamily="34" charset="0"/>
              <a:buChar char="•"/>
            </a:pPr>
            <a:r>
              <a:rPr lang="en-NZ" baseline="0" dirty="0" smtClean="0"/>
              <a:t>Men tended to be more satisfied with how their skills and experience were being used, with the quality of employee relations, with performance and evaluation standards, and how interesting and meaningful their work was.</a:t>
            </a:r>
          </a:p>
          <a:p>
            <a:pPr marL="0" indent="0">
              <a:buFont typeface="Arial" panose="020B0604020202020204" pitchFamily="34" charset="0"/>
              <a:buNone/>
            </a:pPr>
            <a:endParaRPr lang="en-NZ" baseline="0" dirty="0" smtClean="0"/>
          </a:p>
          <a:p>
            <a:pPr marL="0" indent="0">
              <a:buFont typeface="Arial" panose="020B0604020202020204" pitchFamily="34" charset="0"/>
              <a:buNone/>
            </a:pPr>
            <a:r>
              <a:rPr lang="en-NZ" baseline="0" dirty="0" smtClean="0"/>
              <a:t>However, there were some interesting exceptions to that, specifically,</a:t>
            </a:r>
          </a:p>
          <a:p>
            <a:pPr marL="0" indent="0">
              <a:buFont typeface="Arial" panose="020B0604020202020204" pitchFamily="34" charset="0"/>
              <a:buNone/>
            </a:pPr>
            <a:endParaRPr lang="en-NZ" baseline="0" dirty="0" smtClean="0"/>
          </a:p>
          <a:p>
            <a:pPr marL="171450" indent="-171450">
              <a:buFont typeface="Arial" panose="020B0604020202020204" pitchFamily="34" charset="0"/>
              <a:buChar char="•"/>
            </a:pPr>
            <a:r>
              <a:rPr lang="en-NZ" baseline="0" dirty="0" smtClean="0"/>
              <a:t>Women were much more satisfied than men with their opportunities for growth, pay increases and promotion.</a:t>
            </a:r>
          </a:p>
          <a:p>
            <a:pPr marL="171450" indent="-171450">
              <a:buFont typeface="Arial" panose="020B0604020202020204" pitchFamily="34" charset="0"/>
              <a:buChar char="•"/>
            </a:pPr>
            <a:r>
              <a:rPr lang="en-NZ" baseline="0" dirty="0" smtClean="0"/>
              <a:t>Women were also slightly more happy with the degree of recognition and praise they received for their contributions.</a:t>
            </a:r>
          </a:p>
          <a:p>
            <a:pPr marL="171450" indent="-171450">
              <a:buFont typeface="Arial" panose="020B0604020202020204" pitchFamily="34" charset="0"/>
              <a:buChar char="•"/>
            </a:pPr>
            <a:endParaRPr lang="en-NZ"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baseline="0" dirty="0" smtClean="0"/>
              <a:t>Next we examined </a:t>
            </a:r>
            <a:r>
              <a:rPr lang="en-NZ" dirty="0" smtClean="0"/>
              <a:t>psycho-social wellbeing, within</a:t>
            </a:r>
            <a:r>
              <a:rPr lang="en-NZ" baseline="0" dirty="0" smtClean="0"/>
              <a:t> </a:t>
            </a:r>
            <a:r>
              <a:rPr lang="en-NZ" dirty="0" smtClean="0"/>
              <a:t>five ‘needs ladders’ reflecting ‘existence’,</a:t>
            </a:r>
            <a:r>
              <a:rPr lang="en-NZ" baseline="0" dirty="0" smtClean="0"/>
              <a:t> relatedness’ and ‘growth’  within the domains of physical health, financial security, good relationships, respect, self esteem and creative growth.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NZ"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baseline="0" dirty="0" smtClean="0"/>
              <a:t>These domains reflect the ‘actualisation-of –human-potential, noted by psychologists including </a:t>
            </a:r>
            <a:r>
              <a:rPr lang="en-NZ" baseline="0" dirty="0" err="1" smtClean="0"/>
              <a:t>Alderfer</a:t>
            </a:r>
            <a:r>
              <a:rPr lang="en-NZ" baseline="0" dirty="0" smtClean="0"/>
              <a:t> and Maslow.</a:t>
            </a:r>
          </a:p>
          <a:p>
            <a:pPr marL="0" indent="0">
              <a:buFont typeface="Arial" panose="020B0604020202020204" pitchFamily="34" charset="0"/>
              <a:buNone/>
            </a:pPr>
            <a:endParaRPr lang="en-NZ" dirty="0"/>
          </a:p>
        </p:txBody>
      </p:sp>
      <p:sp>
        <p:nvSpPr>
          <p:cNvPr id="4" name="Slide Number Placeholder 3"/>
          <p:cNvSpPr>
            <a:spLocks noGrp="1"/>
          </p:cNvSpPr>
          <p:nvPr>
            <p:ph type="sldNum" sz="quarter" idx="10"/>
          </p:nvPr>
        </p:nvSpPr>
        <p:spPr/>
        <p:txBody>
          <a:bodyPr/>
          <a:lstStyle/>
          <a:p>
            <a:fld id="{9CC1F5AA-D651-40B5-B18D-0B3317E84E03}" type="slidenum">
              <a:rPr lang="en-NZ" smtClean="0"/>
              <a:t>9</a:t>
            </a:fld>
            <a:endParaRPr lang="en-NZ"/>
          </a:p>
        </p:txBody>
      </p:sp>
    </p:spTree>
    <p:extLst>
      <p:ext uri="{BB962C8B-B14F-4D97-AF65-F5344CB8AC3E}">
        <p14:creationId xmlns:p14="http://schemas.microsoft.com/office/powerpoint/2010/main" val="951855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76B7F43-54C6-4444-A38A-3F3C9E532347}" type="datetimeFigureOut">
              <a:rPr lang="en-NZ" smtClean="0"/>
              <a:t>3/02/2015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1951167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76B7F43-54C6-4444-A38A-3F3C9E532347}" type="datetimeFigureOut">
              <a:rPr lang="en-NZ" smtClean="0"/>
              <a:t>3/02/2015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2694751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76B7F43-54C6-4444-A38A-3F3C9E532347}" type="datetimeFigureOut">
              <a:rPr lang="en-NZ" smtClean="0"/>
              <a:t>3/02/2015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3994177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76B7F43-54C6-4444-A38A-3F3C9E532347}" type="datetimeFigureOut">
              <a:rPr lang="en-NZ" smtClean="0"/>
              <a:t>3/02/2015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3571112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B7F43-54C6-4444-A38A-3F3C9E532347}" type="datetimeFigureOut">
              <a:rPr lang="en-NZ" smtClean="0"/>
              <a:t>3/02/2015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116342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76B7F43-54C6-4444-A38A-3F3C9E532347}" type="datetimeFigureOut">
              <a:rPr lang="en-NZ" smtClean="0"/>
              <a:t>3/02/2015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143209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76B7F43-54C6-4444-A38A-3F3C9E532347}" type="datetimeFigureOut">
              <a:rPr lang="en-NZ" smtClean="0"/>
              <a:t>3/02/2015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2277402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76B7F43-54C6-4444-A38A-3F3C9E532347}" type="datetimeFigureOut">
              <a:rPr lang="en-NZ" smtClean="0"/>
              <a:t>3/02/2015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3055240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B7F43-54C6-4444-A38A-3F3C9E532347}" type="datetimeFigureOut">
              <a:rPr lang="en-NZ" smtClean="0"/>
              <a:t>3/02/2015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404754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B7F43-54C6-4444-A38A-3F3C9E532347}" type="datetimeFigureOut">
              <a:rPr lang="en-NZ" smtClean="0"/>
              <a:t>3/02/2015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658213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B7F43-54C6-4444-A38A-3F3C9E532347}" type="datetimeFigureOut">
              <a:rPr lang="en-NZ" smtClean="0"/>
              <a:t>3/02/2015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D5B52FE-CCD2-414A-9C2E-E0D9859ABA44}" type="slidenum">
              <a:rPr lang="en-NZ" smtClean="0"/>
              <a:t>‹#›</a:t>
            </a:fld>
            <a:endParaRPr lang="en-NZ"/>
          </a:p>
        </p:txBody>
      </p:sp>
    </p:spTree>
    <p:extLst>
      <p:ext uri="{BB962C8B-B14F-4D97-AF65-F5344CB8AC3E}">
        <p14:creationId xmlns:p14="http://schemas.microsoft.com/office/powerpoint/2010/main" val="1686226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B7F43-54C6-4444-A38A-3F3C9E532347}" type="datetimeFigureOut">
              <a:rPr lang="en-NZ" smtClean="0"/>
              <a:t>3/02/2015</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5B52FE-CCD2-414A-9C2E-E0D9859ABA44}" type="slidenum">
              <a:rPr lang="en-NZ" smtClean="0"/>
              <a:t>‹#›</a:t>
            </a:fld>
            <a:endParaRPr lang="en-NZ"/>
          </a:p>
        </p:txBody>
      </p:sp>
    </p:spTree>
    <p:extLst>
      <p:ext uri="{BB962C8B-B14F-4D97-AF65-F5344CB8AC3E}">
        <p14:creationId xmlns:p14="http://schemas.microsoft.com/office/powerpoint/2010/main" val="3311084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133150"/>
          </a:xfrm>
        </p:spPr>
        <p:txBody>
          <a:bodyPr>
            <a:normAutofit/>
          </a:bodyPr>
          <a:lstStyle/>
          <a:p>
            <a:pPr algn="ctr"/>
            <a:r>
              <a:rPr lang="en-NZ" sz="3600" b="1" dirty="0" smtClean="0"/>
              <a:t>Psychosocial factors Impacting Job Dissatisfaction and Burnout in New Zealand’s Hospitality Industry</a:t>
            </a:r>
            <a:r>
              <a:rPr lang="en-NZ" sz="1800" b="1" dirty="0" smtClean="0"/>
              <a:t/>
            </a:r>
            <a:br>
              <a:rPr lang="en-NZ" sz="1800" b="1" dirty="0" smtClean="0"/>
            </a:br>
            <a:r>
              <a:rPr lang="en-NZ" sz="1800" b="1" dirty="0" smtClean="0"/>
              <a:t/>
            </a:r>
            <a:br>
              <a:rPr lang="en-NZ" sz="1800" b="1" dirty="0" smtClean="0"/>
            </a:br>
            <a:r>
              <a:rPr lang="en-NZ" sz="1800" b="1" dirty="0" smtClean="0"/>
              <a:t>Lindsay Neill, AUT University, Auckland New Zealand.</a:t>
            </a:r>
            <a:br>
              <a:rPr lang="en-NZ" sz="1800" b="1" dirty="0" smtClean="0"/>
            </a:br>
            <a:r>
              <a:rPr lang="en-NZ" sz="1800" b="1" dirty="0" err="1" smtClean="0"/>
              <a:t>Dr.</a:t>
            </a:r>
            <a:r>
              <a:rPr lang="en-NZ" sz="1800" b="1" dirty="0" smtClean="0"/>
              <a:t> </a:t>
            </a:r>
            <a:r>
              <a:rPr lang="en-NZ" sz="1800" b="1" dirty="0"/>
              <a:t>L</a:t>
            </a:r>
            <a:r>
              <a:rPr lang="en-NZ" sz="1800" b="1" dirty="0" smtClean="0"/>
              <a:t>arry Powell Research Mentor AUT University, Auckland, New Zealand.</a:t>
            </a:r>
            <a:br>
              <a:rPr lang="en-NZ" sz="1800" b="1" dirty="0" smtClean="0"/>
            </a:br>
            <a:r>
              <a:rPr lang="en-NZ" sz="1800" b="1" dirty="0" smtClean="0"/>
              <a:t>David Williamson, Head of Department, AUT University, Auckland New Zealand.</a:t>
            </a:r>
            <a:br>
              <a:rPr lang="en-NZ" sz="1800" b="1" dirty="0" smtClean="0"/>
            </a:br>
            <a:r>
              <a:rPr lang="en-NZ" sz="1800" b="1" dirty="0" smtClean="0"/>
              <a:t>Warren </a:t>
            </a:r>
            <a:r>
              <a:rPr lang="en-NZ" sz="1800" b="1" dirty="0" err="1" smtClean="0"/>
              <a:t>Goodsir</a:t>
            </a:r>
            <a:r>
              <a:rPr lang="en-NZ" sz="1800" b="1" dirty="0" smtClean="0"/>
              <a:t>, Head of Department, AUT University, Auckland New Zealand</a:t>
            </a: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410905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038148"/>
          </a:xfrm>
        </p:spPr>
        <p:txBody>
          <a:bodyPr>
            <a:normAutofit/>
          </a:bodyPr>
          <a:lstStyle/>
          <a:p>
            <a:pPr algn="ct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260350"/>
            <a:ext cx="7129462" cy="517854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825511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109400"/>
          </a:xfrm>
        </p:spPr>
        <p:txBody>
          <a:bodyPr>
            <a:normAutofit/>
          </a:bodyPr>
          <a:lstStyle/>
          <a:p>
            <a:pPr algn="ct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415637"/>
            <a:ext cx="7469847" cy="5047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74718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097524"/>
          </a:xfrm>
        </p:spPr>
        <p:txBody>
          <a:bodyPr>
            <a:normAutofit/>
          </a:bodyPr>
          <a:lstStyle/>
          <a:p>
            <a:pPr algn="ctr"/>
            <a:r>
              <a:rPr lang="en-NZ" sz="3600" b="1" dirty="0" smtClean="0"/>
              <a:t>So how can these findings help in ‘employing the right people’ </a:t>
            </a: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1000186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45863"/>
          </a:xfrm>
        </p:spPr>
        <p:txBody>
          <a:bodyPr>
            <a:normAutofit fontScale="90000"/>
          </a:bodyPr>
          <a:lstStyle/>
          <a:p>
            <a:endParaRPr lang="en-NZ" dirty="0"/>
          </a:p>
        </p:txBody>
      </p:sp>
      <p:sp>
        <p:nvSpPr>
          <p:cNvPr id="3" name="Content Placeholder 2"/>
          <p:cNvSpPr>
            <a:spLocks noGrp="1"/>
          </p:cNvSpPr>
          <p:nvPr>
            <p:ph idx="1"/>
          </p:nvPr>
        </p:nvSpPr>
        <p:spPr>
          <a:xfrm>
            <a:off x="838200" y="672353"/>
            <a:ext cx="10515600" cy="5504610"/>
          </a:xfrm>
        </p:spPr>
        <p:txBody>
          <a:bodyPr>
            <a:normAutofit lnSpcReduction="10000"/>
          </a:bodyPr>
          <a:lstStyle/>
          <a:p>
            <a:endParaRPr lang="en-NZ" dirty="0" smtClean="0"/>
          </a:p>
          <a:p>
            <a:r>
              <a:rPr lang="en-NZ" dirty="0" smtClean="0"/>
              <a:t>Find strategies/questions within interviews that:</a:t>
            </a:r>
          </a:p>
          <a:p>
            <a:pPr marL="514350" indent="-514350">
              <a:buAutoNum type="arabicPeriod"/>
            </a:pPr>
            <a:r>
              <a:rPr lang="en-NZ" dirty="0" smtClean="0"/>
              <a:t>Engage agreeability, conscientiousness, extraversion, emotional stability and openness </a:t>
            </a:r>
            <a:r>
              <a:rPr lang="en-NZ" smtClean="0"/>
              <a:t>to new </a:t>
            </a:r>
            <a:r>
              <a:rPr lang="en-NZ" dirty="0" smtClean="0"/>
              <a:t>experience.</a:t>
            </a:r>
          </a:p>
          <a:p>
            <a:pPr marL="514350" indent="-514350">
              <a:buAutoNum type="arabicPeriod"/>
            </a:pPr>
            <a:r>
              <a:rPr lang="en-NZ" dirty="0" smtClean="0"/>
              <a:t>Consider preferences inherent to gender.</a:t>
            </a:r>
          </a:p>
          <a:p>
            <a:pPr marL="514350" indent="-514350">
              <a:buAutoNum type="arabicPeriod"/>
            </a:pPr>
            <a:r>
              <a:rPr lang="en-NZ" dirty="0" smtClean="0"/>
              <a:t>Find out what people think of themselves and the world around them: do they think in zero-sum terms or positive sum terms.</a:t>
            </a:r>
          </a:p>
          <a:p>
            <a:pPr marL="514350" indent="-514350">
              <a:buAutoNum type="arabicPeriod"/>
            </a:pPr>
            <a:r>
              <a:rPr lang="en-NZ" dirty="0" smtClean="0"/>
              <a:t>Consider constructs of physical health, financial security and creative growth needs related to potential employees.</a:t>
            </a:r>
          </a:p>
          <a:p>
            <a:pPr marL="514350" indent="-514350">
              <a:buAutoNum type="arabicPeriod"/>
            </a:pPr>
            <a:r>
              <a:rPr lang="en-NZ" dirty="0" smtClean="0"/>
              <a:t>Listen!</a:t>
            </a:r>
          </a:p>
          <a:p>
            <a:pPr marL="0" indent="0">
              <a:buNone/>
            </a:pPr>
            <a:endParaRPr lang="en-NZ" dirty="0" smtClean="0"/>
          </a:p>
          <a:p>
            <a:pPr marL="0" indent="0">
              <a:buNone/>
            </a:pPr>
            <a:r>
              <a:rPr lang="en-NZ" dirty="0" smtClean="0"/>
              <a:t>Your Questions Welcomed….thank you.</a:t>
            </a:r>
          </a:p>
          <a:p>
            <a:pPr marL="514350" indent="-514350">
              <a:buAutoNum type="arabicPeriod"/>
            </a:pPr>
            <a:endParaRPr lang="en-NZ" dirty="0"/>
          </a:p>
        </p:txBody>
      </p:sp>
    </p:spTree>
    <p:extLst>
      <p:ext uri="{BB962C8B-B14F-4D97-AF65-F5344CB8AC3E}">
        <p14:creationId xmlns:p14="http://schemas.microsoft.com/office/powerpoint/2010/main" val="850874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548882"/>
            <a:ext cx="10515600" cy="3107094"/>
          </a:xfrm>
        </p:spPr>
        <p:txBody>
          <a:bodyPr>
            <a:normAutofit/>
          </a:bodyPr>
          <a:lstStyle/>
          <a:p>
            <a:r>
              <a:rPr lang="en-NZ" sz="3600" b="1" dirty="0" smtClean="0"/>
              <a:t>Psychosocial factors Impacting Job Dissatisfaction and Burnout in New Zealand’s Hospitality Industry</a:t>
            </a:r>
            <a:br>
              <a:rPr lang="en-NZ" sz="3600" b="1" dirty="0" smtClean="0"/>
            </a:br>
            <a:r>
              <a:rPr lang="en-NZ" sz="1400" dirty="0"/>
              <a:t>Armstrong, M. (2003). </a:t>
            </a:r>
            <a:r>
              <a:rPr lang="en-NZ" sz="1400" dirty="0" smtClean="0"/>
              <a:t>A </a:t>
            </a:r>
            <a:r>
              <a:rPr lang="en-NZ" sz="1400" dirty="0"/>
              <a:t>Handbook of Human Resource Management </a:t>
            </a:r>
            <a:r>
              <a:rPr lang="en-NZ" sz="1400" dirty="0" smtClean="0"/>
              <a:t>Practice. </a:t>
            </a:r>
            <a:r>
              <a:rPr lang="en-NZ" sz="1400" dirty="0"/>
              <a:t>(</a:t>
            </a:r>
            <a:r>
              <a:rPr lang="en-NZ" sz="1400" dirty="0" smtClean="0"/>
              <a:t>9</a:t>
            </a:r>
            <a:r>
              <a:rPr lang="en-NZ" sz="1400" baseline="30000" dirty="0" smtClean="0"/>
              <a:t>th</a:t>
            </a:r>
            <a:r>
              <a:rPr lang="en-NZ" sz="1400" dirty="0" smtClean="0"/>
              <a:t>,</a:t>
            </a:r>
            <a:r>
              <a:rPr lang="en-NZ" sz="1400" dirty="0"/>
              <a:t>E</a:t>
            </a:r>
            <a:r>
              <a:rPr lang="en-NZ" sz="1400" dirty="0" smtClean="0"/>
              <a:t>d</a:t>
            </a:r>
            <a:r>
              <a:rPr lang="en-NZ" sz="1400" dirty="0"/>
              <a:t>.). London: </a:t>
            </a:r>
            <a:r>
              <a:rPr lang="en-NZ" sz="1400" dirty="0" err="1" smtClean="0"/>
              <a:t>Kogan</a:t>
            </a:r>
            <a:r>
              <a:rPr lang="en-NZ" sz="1400" dirty="0" smtClean="0"/>
              <a:t> </a:t>
            </a:r>
            <a:r>
              <a:rPr lang="en-NZ" sz="1400" dirty="0"/>
              <a:t>Page. </a:t>
            </a:r>
            <a:r>
              <a:rPr lang="en-NZ" sz="1400" dirty="0" smtClean="0"/>
              <a:t/>
            </a:r>
            <a:br>
              <a:rPr lang="en-NZ" sz="1400" dirty="0" smtClean="0"/>
            </a:br>
            <a:r>
              <a:rPr lang="en-NZ" sz="1400" dirty="0"/>
              <a:t>Locke, E.A. (1976). The nature and cause of job </a:t>
            </a:r>
            <a:r>
              <a:rPr lang="en-NZ" sz="1400" dirty="0" smtClean="0"/>
              <a:t>satisfaction</a:t>
            </a:r>
            <a:r>
              <a:rPr lang="en-NZ" sz="1400" dirty="0"/>
              <a:t>. In M. D. </a:t>
            </a:r>
            <a:r>
              <a:rPr lang="en-NZ" sz="1400" dirty="0" err="1"/>
              <a:t>Dunnette</a:t>
            </a:r>
            <a:r>
              <a:rPr lang="en-NZ" sz="1400" dirty="0"/>
              <a:t> </a:t>
            </a:r>
            <a:r>
              <a:rPr lang="en-NZ" sz="1400" dirty="0" smtClean="0"/>
              <a:t>(Ed</a:t>
            </a:r>
            <a:r>
              <a:rPr lang="en-NZ" sz="1400" dirty="0"/>
              <a:t>.). </a:t>
            </a:r>
            <a:br>
              <a:rPr lang="en-NZ" sz="1400" dirty="0"/>
            </a:br>
            <a:r>
              <a:rPr lang="en-NZ" sz="1400" i="1" dirty="0"/>
              <a:t>Handbook of </a:t>
            </a:r>
            <a:r>
              <a:rPr lang="en-NZ" sz="1400" i="1" dirty="0" smtClean="0"/>
              <a:t>Industrial </a:t>
            </a:r>
            <a:r>
              <a:rPr lang="en-NZ" sz="1400" i="1" dirty="0"/>
              <a:t>and Organizational </a:t>
            </a:r>
            <a:r>
              <a:rPr lang="en-NZ" sz="1400" i="1" dirty="0" smtClean="0"/>
              <a:t>Psychology</a:t>
            </a:r>
            <a:r>
              <a:rPr lang="en-NZ" sz="1400" dirty="0" smtClean="0"/>
              <a:t>. </a:t>
            </a:r>
            <a:r>
              <a:rPr lang="en-NZ" sz="1400" dirty="0"/>
              <a:t>Chicago: Rand McNally. </a:t>
            </a:r>
            <a:br>
              <a:rPr lang="en-NZ" sz="1400" dirty="0"/>
            </a:br>
            <a:r>
              <a:rPr lang="en-NZ" sz="3200" dirty="0"/>
              <a:t/>
            </a:r>
            <a:br>
              <a:rPr lang="en-NZ" sz="3200" dirty="0"/>
            </a:b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3909474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b="1" dirty="0"/>
              <a:t>Psychosocial factors Impacting Job Dissatisfaction and Burnout in New Zealand’s Hospitality Industry</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Constructs of job satisfaction/dissatisfaction</a:t>
            </a:r>
          </a:p>
          <a:p>
            <a:r>
              <a:rPr lang="en-NZ" dirty="0" smtClean="0"/>
              <a:t>Burnout and its implications</a:t>
            </a:r>
          </a:p>
          <a:p>
            <a:r>
              <a:rPr lang="en-NZ" dirty="0" smtClean="0"/>
              <a:t>Methodology brief</a:t>
            </a:r>
          </a:p>
          <a:p>
            <a:r>
              <a:rPr lang="en-NZ" dirty="0" smtClean="0"/>
              <a:t>Results using the McRae Costa Personality ‘Big Five’ Indicator</a:t>
            </a:r>
          </a:p>
          <a:p>
            <a:r>
              <a:rPr lang="en-NZ" dirty="0" smtClean="0"/>
              <a:t>Gender themes evident in the research</a:t>
            </a:r>
          </a:p>
          <a:p>
            <a:r>
              <a:rPr lang="en-NZ" dirty="0" smtClean="0"/>
              <a:t>Prosocial aspects related to job satisfaction</a:t>
            </a:r>
          </a:p>
          <a:p>
            <a:r>
              <a:rPr lang="en-NZ" dirty="0" smtClean="0"/>
              <a:t>Job satisfaction related to ‘mastery self concept’ and ‘prosocial self concept’</a:t>
            </a:r>
          </a:p>
          <a:p>
            <a:r>
              <a:rPr lang="en-NZ" dirty="0" smtClean="0"/>
              <a:t>Suggestions for the inclusion of our findings within these domains for employer use.</a:t>
            </a:r>
            <a:endParaRPr lang="en-NZ" dirty="0"/>
          </a:p>
        </p:txBody>
      </p:sp>
    </p:spTree>
    <p:extLst>
      <p:ext uri="{BB962C8B-B14F-4D97-AF65-F5344CB8AC3E}">
        <p14:creationId xmlns:p14="http://schemas.microsoft.com/office/powerpoint/2010/main" val="3132073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227040"/>
          </a:xfrm>
        </p:spPr>
        <p:txBody>
          <a:bodyPr>
            <a:normAutofit/>
          </a:bodyPr>
          <a:lstStyle/>
          <a:p>
            <a:pPr algn="ctr"/>
            <a:r>
              <a:rPr lang="en-NZ" sz="3600" b="1" dirty="0" smtClean="0"/>
              <a:t>Psychosocial factors Impacting Job Dissatisfaction and Burnout in New Zealand’s Hospitality Industry</a:t>
            </a:r>
            <a:br>
              <a:rPr lang="en-NZ" sz="3600" b="1" dirty="0" smtClean="0"/>
            </a:br>
            <a:r>
              <a:rPr lang="en-NZ" sz="3600" b="1" dirty="0" smtClean="0"/>
              <a:t/>
            </a:r>
            <a:br>
              <a:rPr lang="en-NZ" sz="3600" b="1" dirty="0" smtClean="0"/>
            </a:br>
            <a:r>
              <a:rPr lang="en-NZ" sz="3600" b="1" dirty="0" smtClean="0"/>
              <a:t>What is job satisfaction:</a:t>
            </a:r>
            <a:br>
              <a:rPr lang="en-NZ" sz="3600" b="1" dirty="0" smtClean="0"/>
            </a:br>
            <a:r>
              <a:rPr lang="en-NZ" sz="3600" dirty="0"/>
              <a:t>Job satisfaction </a:t>
            </a:r>
            <a:r>
              <a:rPr lang="en-NZ" sz="3600" dirty="0" smtClean="0"/>
              <a:t>was </a:t>
            </a:r>
            <a:r>
              <a:rPr lang="en-NZ" sz="3600" dirty="0"/>
              <a:t>defined by Locke (1976) as </a:t>
            </a:r>
            <a:r>
              <a:rPr lang="en-NZ" sz="3600" dirty="0" smtClean="0"/>
              <a:t/>
            </a:r>
            <a:br>
              <a:rPr lang="en-NZ" sz="3600" dirty="0" smtClean="0"/>
            </a:br>
            <a:r>
              <a:rPr lang="en-NZ" sz="3600" dirty="0" smtClean="0"/>
              <a:t>“</a:t>
            </a:r>
            <a:r>
              <a:rPr lang="en-NZ" sz="3600" dirty="0"/>
              <a:t>a </a:t>
            </a:r>
            <a:r>
              <a:rPr lang="en-NZ" sz="3600" dirty="0" smtClean="0"/>
              <a:t>pleasurable </a:t>
            </a:r>
            <a:r>
              <a:rPr lang="en-NZ" sz="3600" dirty="0"/>
              <a:t>or positive emotional state resulting from </a:t>
            </a:r>
            <a:br>
              <a:rPr lang="en-NZ" sz="3600" dirty="0"/>
            </a:br>
            <a:r>
              <a:rPr lang="en-NZ" sz="3600" dirty="0"/>
              <a:t>one’s job or job experiences” (p</a:t>
            </a:r>
            <a:r>
              <a:rPr lang="en-NZ" sz="3600" dirty="0" smtClean="0"/>
              <a:t>. 1300</a:t>
            </a:r>
            <a:r>
              <a:rPr lang="en-NZ" sz="3600" dirty="0"/>
              <a:t>). Later, Armstrong (2003) defined job satisfaction as the feelings </a:t>
            </a:r>
            <a:br>
              <a:rPr lang="en-NZ" sz="3600" dirty="0"/>
            </a:br>
            <a:r>
              <a:rPr lang="en-NZ" sz="3600" dirty="0"/>
              <a:t>and attitudes of people toward their job. </a:t>
            </a:r>
            <a:br>
              <a:rPr lang="en-NZ" sz="3600" dirty="0"/>
            </a:b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1450467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227040"/>
          </a:xfrm>
        </p:spPr>
        <p:txBody>
          <a:bodyPr>
            <a:normAutofit/>
          </a:bodyPr>
          <a:lstStyle/>
          <a:p>
            <a:pPr algn="ctr"/>
            <a:r>
              <a:rPr lang="en-NZ" sz="4000" b="1" dirty="0" smtClean="0"/>
              <a:t>Psychosocial factors Impacting Job Dissatisfaction and Burnout in New Zealand’s Hospitality Industry</a:t>
            </a:r>
            <a:br>
              <a:rPr lang="en-NZ" sz="4000" b="1" dirty="0" smtClean="0"/>
            </a:br>
            <a:r>
              <a:rPr lang="en-NZ" sz="3600" b="1" dirty="0" smtClean="0"/>
              <a:t/>
            </a:r>
            <a:br>
              <a:rPr lang="en-NZ" sz="3600" b="1" dirty="0" smtClean="0"/>
            </a:br>
            <a:r>
              <a:rPr lang="en-NZ" sz="3100" dirty="0" smtClean="0"/>
              <a:t>Burnout, as noted by </a:t>
            </a:r>
            <a:r>
              <a:rPr lang="en-NZ" sz="3100" dirty="0" err="1" smtClean="0"/>
              <a:t>Maslach</a:t>
            </a:r>
            <a:r>
              <a:rPr lang="en-NZ" sz="3100" dirty="0" smtClean="0"/>
              <a:t>, </a:t>
            </a:r>
            <a:r>
              <a:rPr lang="en-NZ" sz="3100" dirty="0" err="1" smtClean="0"/>
              <a:t>Schaufeli</a:t>
            </a:r>
            <a:r>
              <a:rPr lang="en-NZ" sz="3100" dirty="0" smtClean="0"/>
              <a:t> and </a:t>
            </a:r>
            <a:r>
              <a:rPr lang="en-NZ" sz="3100" dirty="0" err="1" smtClean="0"/>
              <a:t>Leiter</a:t>
            </a:r>
            <a:r>
              <a:rPr lang="en-NZ" sz="3100" dirty="0" smtClean="0"/>
              <a:t>, (2001, p. 397):</a:t>
            </a:r>
            <a:br>
              <a:rPr lang="en-NZ" sz="3100" dirty="0" smtClean="0"/>
            </a:br>
            <a:r>
              <a:rPr lang="en-NZ" sz="3100" b="1" dirty="0" smtClean="0"/>
              <a:t/>
            </a:r>
            <a:br>
              <a:rPr lang="en-NZ" sz="3100" b="1" dirty="0" smtClean="0"/>
            </a:br>
            <a:r>
              <a:rPr lang="en-NZ" sz="3100" dirty="0" smtClean="0"/>
              <a:t>“Is </a:t>
            </a:r>
            <a:r>
              <a:rPr lang="en-NZ" sz="3100" dirty="0"/>
              <a:t>a prolonged response to chronic emotional and </a:t>
            </a:r>
            <a:r>
              <a:rPr lang="en-NZ" sz="3100" dirty="0" smtClean="0"/>
              <a:t>interpersonal stressors </a:t>
            </a:r>
            <a:r>
              <a:rPr lang="en-NZ" sz="3100" dirty="0"/>
              <a:t>on the job, and is defined by the three dimensions of exhaustion, </a:t>
            </a:r>
            <a:r>
              <a:rPr lang="en-NZ" sz="3100" dirty="0" smtClean="0"/>
              <a:t>cynicism, and </a:t>
            </a:r>
            <a:r>
              <a:rPr lang="en-NZ" sz="3100" dirty="0"/>
              <a:t>inefficacy</a:t>
            </a:r>
            <a:r>
              <a:rPr lang="en-NZ" sz="3100" dirty="0" smtClean="0"/>
              <a:t>.”.</a:t>
            </a:r>
            <a:endParaRPr lang="en-NZ" sz="31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417412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393688"/>
          </a:xfrm>
        </p:spPr>
        <p:txBody>
          <a:bodyPr>
            <a:normAutofit fontScale="90000"/>
          </a:bodyPr>
          <a:lstStyle/>
          <a:p>
            <a:pPr algn="ctr"/>
            <a:r>
              <a:rPr lang="en-NZ" sz="3600" b="1" dirty="0" smtClean="0"/>
              <a:t>Psychosocial factors Impacting Job Dissatisfaction and Burnout in New Zealand’s Hospitality Industry</a:t>
            </a:r>
            <a:br>
              <a:rPr lang="en-NZ" sz="3600" b="1" dirty="0" smtClean="0"/>
            </a:br>
            <a:r>
              <a:rPr lang="en-NZ" sz="3600" b="1" dirty="0" smtClean="0"/>
              <a:t/>
            </a:r>
            <a:br>
              <a:rPr lang="en-NZ" sz="3600" b="1" dirty="0" smtClean="0"/>
            </a:br>
            <a:r>
              <a:rPr lang="en-NZ" sz="4000" dirty="0" smtClean="0"/>
              <a:t>Burnout becomes manifest within feelings of</a:t>
            </a:r>
            <a:br>
              <a:rPr lang="en-NZ" sz="4000" dirty="0" smtClean="0"/>
            </a:br>
            <a:r>
              <a:rPr lang="en-NZ" sz="4000" dirty="0" smtClean="0"/>
              <a:t>-Exhaustion</a:t>
            </a:r>
            <a:br>
              <a:rPr lang="en-NZ" sz="4000" dirty="0" smtClean="0"/>
            </a:br>
            <a:r>
              <a:rPr lang="en-NZ" sz="4000" dirty="0" smtClean="0"/>
              <a:t>leading to</a:t>
            </a:r>
            <a:br>
              <a:rPr lang="en-NZ" sz="4000" dirty="0" smtClean="0"/>
            </a:br>
            <a:r>
              <a:rPr lang="en-NZ" sz="4000" dirty="0" smtClean="0"/>
              <a:t>-Depersonalisation and </a:t>
            </a:r>
            <a:br>
              <a:rPr lang="en-NZ" sz="4000" dirty="0" smtClean="0"/>
            </a:br>
            <a:r>
              <a:rPr lang="en-NZ" sz="4000" dirty="0" smtClean="0"/>
              <a:t>-Inefficacy</a:t>
            </a:r>
            <a:br>
              <a:rPr lang="en-NZ" sz="4000" dirty="0" smtClean="0"/>
            </a:br>
            <a:r>
              <a:rPr lang="en-NZ" sz="3600" b="1" dirty="0" smtClean="0"/>
              <a:t/>
            </a:r>
            <a:br>
              <a:rPr lang="en-NZ" sz="3600" b="1" dirty="0" smtClean="0"/>
            </a:b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774887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109400"/>
          </a:xfrm>
        </p:spPr>
        <p:txBody>
          <a:bodyPr>
            <a:normAutofit fontScale="90000"/>
          </a:bodyPr>
          <a:lstStyle/>
          <a:p>
            <a:pPr algn="ctr">
              <a:lnSpc>
                <a:spcPct val="100000"/>
              </a:lnSpc>
              <a:spcBef>
                <a:spcPts val="488"/>
              </a:spcBef>
            </a:pPr>
            <a:r>
              <a:rPr lang="en-NZ" sz="3600" b="1" dirty="0" smtClean="0"/>
              <a:t>Psychosocial factors Impacting Job Dissatisfaction and Burnout in New Zealand’s Hospitality Industry</a:t>
            </a:r>
            <a:br>
              <a:rPr lang="en-NZ" sz="3600" b="1" dirty="0" smtClean="0"/>
            </a:br>
            <a:r>
              <a:rPr lang="en-NZ" sz="3600" b="1" dirty="0" smtClean="0"/>
              <a:t/>
            </a:r>
            <a:br>
              <a:rPr lang="en-NZ" sz="3600" b="1" dirty="0" smtClean="0"/>
            </a:br>
            <a:r>
              <a:rPr lang="en-NZ" sz="3600" b="1" dirty="0" smtClean="0"/>
              <a:t>Method:</a:t>
            </a:r>
            <a:br>
              <a:rPr lang="en-NZ" sz="3600" b="1" dirty="0" smtClean="0"/>
            </a:br>
            <a:r>
              <a:rPr lang="en-US" altLang="en-US" sz="4000" dirty="0" smtClean="0">
                <a:latin typeface="Calibri" panose="020F0502020204030204" pitchFamily="34" charset="0"/>
                <a:cs typeface="Calibri" panose="020F0502020204030204" pitchFamily="34" charset="0"/>
              </a:rPr>
              <a:t>Data was gathered </a:t>
            </a:r>
            <a:r>
              <a:rPr lang="en-US" altLang="en-US" sz="4000" dirty="0">
                <a:latin typeface="Calibri" panose="020F0502020204030204" pitchFamily="34" charset="0"/>
                <a:cs typeface="Calibri" panose="020F0502020204030204" pitchFamily="34" charset="0"/>
              </a:rPr>
              <a:t>using </a:t>
            </a:r>
            <a:r>
              <a:rPr lang="en-US" altLang="en-US" sz="4000" dirty="0" smtClean="0">
                <a:latin typeface="Calibri" panose="020F0502020204030204" pitchFamily="34" charset="0"/>
                <a:cs typeface="Calibri" panose="020F0502020204030204" pitchFamily="34" charset="0"/>
              </a:rPr>
              <a:t>two </a:t>
            </a:r>
            <a:r>
              <a:rPr lang="en-US" altLang="en-US" sz="4000" dirty="0">
                <a:latin typeface="Calibri" panose="020F0502020204030204" pitchFamily="34" charset="0"/>
                <a:cs typeface="Calibri" panose="020F0502020204030204" pitchFamily="34" charset="0"/>
              </a:rPr>
              <a:t>multi-construct </a:t>
            </a:r>
            <a:r>
              <a:rPr lang="en-US" altLang="en-US" sz="4000" dirty="0" smtClean="0">
                <a:latin typeface="Calibri" panose="020F0502020204030204" pitchFamily="34" charset="0"/>
                <a:cs typeface="Calibri" panose="020F0502020204030204" pitchFamily="34" charset="0"/>
              </a:rPr>
              <a:t>exploratory written questionnaires </a:t>
            </a:r>
            <a:r>
              <a:rPr lang="en-US" altLang="en-US" sz="4000" dirty="0">
                <a:latin typeface="Calibri" panose="020F0502020204030204" pitchFamily="34" charset="0"/>
                <a:cs typeface="Calibri" panose="020F0502020204030204" pitchFamily="34" charset="0"/>
              </a:rPr>
              <a:t/>
            </a:r>
            <a:br>
              <a:rPr lang="en-US" altLang="en-US" sz="4000" dirty="0">
                <a:latin typeface="Calibri" panose="020F0502020204030204" pitchFamily="34" charset="0"/>
                <a:cs typeface="Calibri" panose="020F0502020204030204" pitchFamily="34" charset="0"/>
              </a:rPr>
            </a:br>
            <a:r>
              <a:rPr lang="en-US" altLang="en-US" sz="4000" dirty="0">
                <a:latin typeface="Calibri" panose="020F0502020204030204" pitchFamily="34" charset="0"/>
                <a:cs typeface="Calibri" panose="020F0502020204030204" pitchFamily="34" charset="0"/>
              </a:rPr>
              <a:t/>
            </a:r>
            <a:br>
              <a:rPr lang="en-US" altLang="en-US" sz="4000" dirty="0">
                <a:latin typeface="Calibri" panose="020F0502020204030204" pitchFamily="34" charset="0"/>
                <a:cs typeface="Calibri" panose="020F0502020204030204" pitchFamily="34" charset="0"/>
              </a:rPr>
            </a:br>
            <a:r>
              <a:rPr lang="en-US" altLang="en-US" sz="4000" dirty="0">
                <a:latin typeface="Calibri" panose="020F0502020204030204" pitchFamily="34" charset="0"/>
                <a:cs typeface="Calibri" panose="020F0502020204030204" pitchFamily="34" charset="0"/>
              </a:rPr>
              <a:t>Administered to </a:t>
            </a:r>
            <a:r>
              <a:rPr lang="en-US" altLang="en-US" sz="4000" dirty="0" smtClean="0">
                <a:latin typeface="Calibri" panose="020F0502020204030204" pitchFamily="34" charset="0"/>
                <a:cs typeface="Calibri" panose="020F0502020204030204" pitchFamily="34" charset="0"/>
              </a:rPr>
              <a:t>Restaurant Association of New Zealand members, where n</a:t>
            </a:r>
            <a:r>
              <a:rPr lang="en-US" altLang="en-US" sz="4000" smtClean="0">
                <a:latin typeface="Calibri" panose="020F0502020204030204" pitchFamily="34" charset="0"/>
                <a:cs typeface="Calibri" panose="020F0502020204030204" pitchFamily="34" charset="0"/>
              </a:rPr>
              <a:t>= 122</a:t>
            </a:r>
            <a:r>
              <a:rPr lang="en-US" altLang="en-US" sz="4000" dirty="0">
                <a:latin typeface="Calibri" panose="020F0502020204030204" pitchFamily="34" charset="0"/>
                <a:cs typeface="Calibri" panose="020F0502020204030204" pitchFamily="34" charset="0"/>
              </a:rPr>
              <a:t/>
            </a:r>
            <a:br>
              <a:rPr lang="en-US" altLang="en-US" sz="4000" dirty="0">
                <a:latin typeface="Calibri" panose="020F0502020204030204" pitchFamily="34" charset="0"/>
                <a:cs typeface="Calibri" panose="020F0502020204030204" pitchFamily="34" charset="0"/>
              </a:rPr>
            </a:br>
            <a:endParaRPr lang="en-NZ" sz="4000" b="1" dirty="0">
              <a:latin typeface="Calibri" panose="020F0502020204030204" pitchFamily="34" charset="0"/>
              <a:cs typeface="Calibri" panose="020F0502020204030204" pitchFamily="34" charset="0"/>
            </a:endParaRPr>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2052463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5227040"/>
          </a:xfrm>
        </p:spPr>
        <p:txBody>
          <a:bodyPr>
            <a:normAutofit/>
          </a:bodyPr>
          <a:lstStyle/>
          <a:p>
            <a:pPr algn="ctr"/>
            <a:r>
              <a:rPr lang="en-NZ" sz="3600" b="1" dirty="0" smtClean="0"/>
              <a:t/>
            </a:r>
            <a:br>
              <a:rPr lang="en-NZ" sz="3600" b="1" dirty="0" smtClean="0"/>
            </a:br>
            <a:endParaRPr lang="en-NZ" sz="36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320635"/>
            <a:ext cx="7497763" cy="50113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764799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978771"/>
          </a:xfrm>
        </p:spPr>
        <p:txBody>
          <a:bodyPr>
            <a:normAutofit fontScale="90000"/>
          </a:bodyPr>
          <a:lstStyle/>
          <a:p>
            <a:pPr algn="ctr">
              <a:lnSpc>
                <a:spcPct val="100000"/>
              </a:lnSpc>
              <a:spcBef>
                <a:spcPts val="488"/>
              </a:spcBef>
            </a:pPr>
            <a:r>
              <a:rPr lang="en-NZ" sz="3600" b="1" dirty="0" smtClean="0"/>
              <a:t>Job (dis)-satisfaction was measured across these domains</a:t>
            </a:r>
            <a:br>
              <a:rPr lang="en-NZ" sz="3600" b="1" dirty="0" smtClean="0"/>
            </a:br>
            <a:r>
              <a:rPr lang="en-US" altLang="en-US" sz="2000" dirty="0" smtClean="0">
                <a:latin typeface="Verdana" charset="0"/>
              </a:rPr>
              <a:t>Interesting</a:t>
            </a:r>
            <a:r>
              <a:rPr lang="en-US" altLang="en-US" sz="2000" dirty="0">
                <a:latin typeface="Verdana" charset="0"/>
              </a:rPr>
              <a:t>, meaningful</a:t>
            </a:r>
            <a:br>
              <a:rPr lang="en-US" altLang="en-US" sz="2000" dirty="0">
                <a:latin typeface="Verdana" charset="0"/>
              </a:rPr>
            </a:br>
            <a:r>
              <a:rPr lang="en-US" altLang="en-US" sz="2000" dirty="0">
                <a:latin typeface="Verdana" charset="0"/>
              </a:rPr>
              <a:t>How skills used</a:t>
            </a:r>
            <a:br>
              <a:rPr lang="en-US" altLang="en-US" sz="2000" dirty="0">
                <a:latin typeface="Verdana" charset="0"/>
              </a:rPr>
            </a:br>
            <a:r>
              <a:rPr lang="en-US" altLang="en-US" sz="2000" dirty="0">
                <a:latin typeface="Verdana" charset="0"/>
              </a:rPr>
              <a:t>Employee relations</a:t>
            </a:r>
            <a:br>
              <a:rPr lang="en-US" altLang="en-US" sz="2000" dirty="0">
                <a:latin typeface="Verdana" charset="0"/>
              </a:rPr>
            </a:br>
            <a:r>
              <a:rPr lang="en-US" altLang="en-US" sz="2000" dirty="0">
                <a:latin typeface="Verdana" charset="0"/>
              </a:rPr>
              <a:t>Customer relations</a:t>
            </a:r>
            <a:br>
              <a:rPr lang="en-US" altLang="en-US" sz="2000" dirty="0">
                <a:latin typeface="Verdana" charset="0"/>
              </a:rPr>
            </a:br>
            <a:r>
              <a:rPr lang="en-US" altLang="en-US" sz="2000" dirty="0">
                <a:latin typeface="Verdana" charset="0"/>
              </a:rPr>
              <a:t>Growth opportunities</a:t>
            </a:r>
            <a:br>
              <a:rPr lang="en-US" altLang="en-US" sz="2000" dirty="0">
                <a:latin typeface="Verdana" charset="0"/>
              </a:rPr>
            </a:br>
            <a:r>
              <a:rPr lang="en-US" altLang="en-US" sz="2000" dirty="0">
                <a:latin typeface="Verdana" charset="0"/>
              </a:rPr>
              <a:t>Work difficulty</a:t>
            </a:r>
            <a:br>
              <a:rPr lang="en-US" altLang="en-US" sz="2000" dirty="0">
                <a:latin typeface="Verdana" charset="0"/>
              </a:rPr>
            </a:br>
            <a:r>
              <a:rPr lang="en-US" altLang="en-US" sz="2000" dirty="0">
                <a:latin typeface="Verdana" charset="0"/>
              </a:rPr>
              <a:t>Care of employees</a:t>
            </a:r>
            <a:br>
              <a:rPr lang="en-US" altLang="en-US" sz="2000" dirty="0">
                <a:latin typeface="Verdana" charset="0"/>
              </a:rPr>
            </a:br>
            <a:r>
              <a:rPr lang="en-US" altLang="en-US" sz="2000" dirty="0">
                <a:latin typeface="Verdana" charset="0"/>
              </a:rPr>
              <a:t>Job security</a:t>
            </a:r>
            <a:br>
              <a:rPr lang="en-US" altLang="en-US" sz="2000" dirty="0">
                <a:latin typeface="Verdana" charset="0"/>
              </a:rPr>
            </a:br>
            <a:r>
              <a:rPr lang="en-US" altLang="en-US" sz="2000" dirty="0">
                <a:latin typeface="Verdana" charset="0"/>
              </a:rPr>
              <a:t>Salary level</a:t>
            </a:r>
            <a:br>
              <a:rPr lang="en-US" altLang="en-US" sz="2000" dirty="0">
                <a:latin typeface="Verdana" charset="0"/>
              </a:rPr>
            </a:br>
            <a:r>
              <a:rPr lang="en-US" altLang="en-US" sz="2000" dirty="0">
                <a:latin typeface="Verdana" charset="0"/>
              </a:rPr>
              <a:t>Pay rise, promotion</a:t>
            </a:r>
            <a:br>
              <a:rPr lang="en-US" altLang="en-US" sz="2000" dirty="0">
                <a:latin typeface="Verdana" charset="0"/>
              </a:rPr>
            </a:br>
            <a:r>
              <a:rPr lang="en-US" altLang="en-US" sz="2000" dirty="0">
                <a:latin typeface="Verdana" charset="0"/>
              </a:rPr>
              <a:t>Performance standards</a:t>
            </a:r>
            <a:br>
              <a:rPr lang="en-US" altLang="en-US" sz="2000" dirty="0">
                <a:latin typeface="Verdana" charset="0"/>
              </a:rPr>
            </a:br>
            <a:r>
              <a:rPr lang="en-US" altLang="en-US" sz="2000" dirty="0">
                <a:latin typeface="Verdana" charset="0"/>
              </a:rPr>
              <a:t>Evaluation fair</a:t>
            </a:r>
            <a:br>
              <a:rPr lang="en-US" altLang="en-US" sz="2000" dirty="0">
                <a:latin typeface="Verdana" charset="0"/>
              </a:rPr>
            </a:br>
            <a:r>
              <a:rPr lang="en-US" altLang="en-US" sz="2000" dirty="0">
                <a:latin typeface="Verdana" charset="0"/>
              </a:rPr>
              <a:t>Employee inclusion</a:t>
            </a:r>
            <a:br>
              <a:rPr lang="en-US" altLang="en-US" sz="2000" dirty="0">
                <a:latin typeface="Verdana" charset="0"/>
              </a:rPr>
            </a:br>
            <a:r>
              <a:rPr lang="en-US" altLang="en-US" sz="2000" dirty="0">
                <a:latin typeface="Verdana" charset="0"/>
              </a:rPr>
              <a:t>Recognition, praise</a:t>
            </a:r>
            <a:br>
              <a:rPr lang="en-US" altLang="en-US" sz="2000" dirty="0">
                <a:latin typeface="Verdana" charset="0"/>
              </a:rPr>
            </a:br>
            <a:r>
              <a:rPr lang="en-US" altLang="en-US" sz="2000" dirty="0">
                <a:latin typeface="Verdana" charset="0"/>
              </a:rPr>
              <a:t>Teamwork</a:t>
            </a:r>
            <a:br>
              <a:rPr lang="en-US" altLang="en-US" sz="2000" dirty="0">
                <a:latin typeface="Verdana" charset="0"/>
              </a:rPr>
            </a:br>
            <a:endParaRPr lang="en-NZ" sz="2000" b="1"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30961" y="5502779"/>
            <a:ext cx="2162477" cy="10360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6" descr="AUT UNI (Maori) Logo blu"/>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3335863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70420" y="580102"/>
            <a:ext cx="8234230" cy="4909484"/>
          </a:xfrm>
          <a:prstGeom prst="rect">
            <a:avLst/>
          </a:prstGeom>
        </p:spPr>
      </p:pic>
      <p:sp>
        <p:nvSpPr>
          <p:cNvPr id="2" name="Title 1"/>
          <p:cNvSpPr>
            <a:spLocks noGrp="1"/>
          </p:cNvSpPr>
          <p:nvPr>
            <p:ph type="title"/>
          </p:nvPr>
        </p:nvSpPr>
        <p:spPr>
          <a:xfrm>
            <a:off x="0" y="255639"/>
            <a:ext cx="10515600" cy="5233947"/>
          </a:xfrm>
        </p:spPr>
        <p:txBody>
          <a:bodyPr/>
          <a:lstStyle/>
          <a:p>
            <a:endParaRPr lang="en-NZ" dirty="0"/>
          </a:p>
        </p:txBody>
      </p:sp>
      <p:pic>
        <p:nvPicPr>
          <p:cNvPr id="4" name="Content Placeholder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7979051" y="5572761"/>
            <a:ext cx="2162477" cy="8766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4" descr="AUT UNI (Maori) Logo blu"/>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41528" y="5592165"/>
            <a:ext cx="1219200" cy="857250"/>
          </a:xfrm>
          <a:prstGeom prst="rect">
            <a:avLst/>
          </a:prstGeom>
          <a:noFill/>
          <a:ln>
            <a:noFill/>
          </a:ln>
        </p:spPr>
      </p:pic>
    </p:spTree>
    <p:extLst>
      <p:ext uri="{BB962C8B-B14F-4D97-AF65-F5344CB8AC3E}">
        <p14:creationId xmlns:p14="http://schemas.microsoft.com/office/powerpoint/2010/main" val="2873267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TotalTime>
  <Words>989</Words>
  <Application>Microsoft Office PowerPoint</Application>
  <PresentationFormat>Widescreen</PresentationFormat>
  <Paragraphs>102</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Verdana</vt:lpstr>
      <vt:lpstr>Office Theme</vt:lpstr>
      <vt:lpstr>Psychosocial factors Impacting Job Dissatisfaction and Burnout in New Zealand’s Hospitality Industry  Lindsay Neill, AUT University, Auckland New Zealand. Dr. Larry Powell Research Mentor AUT University, Auckland, New Zealand. David Williamson, Head of Department, AUT University, Auckland New Zealand. Warren Goodsir, Head of Department, AUT University, Auckland New Zealand</vt:lpstr>
      <vt:lpstr>Psychosocial factors Impacting Job Dissatisfaction and Burnout in New Zealand’s Hospitality Industry</vt:lpstr>
      <vt:lpstr>Psychosocial factors Impacting Job Dissatisfaction and Burnout in New Zealand’s Hospitality Industry  What is job satisfaction: Job satisfaction was defined by Locke (1976) as  “a pleasurable or positive emotional state resulting from  one’s job or job experiences” (p. 1300). Later, Armstrong (2003) defined job satisfaction as the feelings  and attitudes of people toward their job.  </vt:lpstr>
      <vt:lpstr>Psychosocial factors Impacting Job Dissatisfaction and Burnout in New Zealand’s Hospitality Industry  Burnout, as noted by Maslach, Schaufeli and Leiter, (2001, p. 397):  “Is a prolonged response to chronic emotional and interpersonal stressors on the job, and is defined by the three dimensions of exhaustion, cynicism, and inefficacy.”.</vt:lpstr>
      <vt:lpstr>Psychosocial factors Impacting Job Dissatisfaction and Burnout in New Zealand’s Hospitality Industry  Burnout becomes manifest within feelings of -Exhaustion leading to -Depersonalisation and  -Inefficacy  </vt:lpstr>
      <vt:lpstr>Psychosocial factors Impacting Job Dissatisfaction and Burnout in New Zealand’s Hospitality Industry  Method: Data was gathered using two multi-construct exploratory written questionnaires   Administered to Restaurant Association of New Zealand members, where n= 122 </vt:lpstr>
      <vt:lpstr> </vt:lpstr>
      <vt:lpstr>Job (dis)-satisfaction was measured across these domains Interesting, meaningful How skills used Employee relations Customer relations Growth opportunities Work difficulty Care of employees Job security Salary level Pay rise, promotion Performance standards Evaluation fair Employee inclusion Recognition, praise Teamwork </vt:lpstr>
      <vt:lpstr>PowerPoint Presentation</vt:lpstr>
      <vt:lpstr>PowerPoint Presentation</vt:lpstr>
      <vt:lpstr>PowerPoint Presentation</vt:lpstr>
      <vt:lpstr>So how can these findings help in ‘employing the right people’ </vt:lpstr>
      <vt:lpstr>PowerPoint Presentation</vt:lpstr>
      <vt:lpstr>Psychosocial factors Impacting Job Dissatisfaction and Burnout in New Zealand’s Hospitality Industry Armstrong, M. (2003). A Handbook of Human Resource Management Practice. (9th,Ed.). London: Kogan Page.  Locke, E.A. (1976). The nature and cause of job satisfaction. In M. D. Dunnette (Ed.).  Handbook of Industrial and Organizational Psychology. Chicago: Rand McNally.   </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factors Impacting Job Dissatisfaction and Burnout in New Zealand’s Hospitality Industry</dc:title>
  <dc:creator>Lindsay Neill</dc:creator>
  <cp:lastModifiedBy>Lindsay Neill</cp:lastModifiedBy>
  <cp:revision>24</cp:revision>
  <cp:lastPrinted>2015-02-02T19:28:42Z</cp:lastPrinted>
  <dcterms:created xsi:type="dcterms:W3CDTF">2015-01-29T04:04:17Z</dcterms:created>
  <dcterms:modified xsi:type="dcterms:W3CDTF">2015-02-02T19:28:48Z</dcterms:modified>
</cp:coreProperties>
</file>