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3"/>
  </p:notesMasterIdLst>
  <p:handoutMasterIdLst>
    <p:handoutMasterId r:id="rId14"/>
  </p:handoutMasterIdLst>
  <p:sldIdLst>
    <p:sldId id="256" r:id="rId2"/>
    <p:sldId id="257" r:id="rId3"/>
    <p:sldId id="258" r:id="rId4"/>
    <p:sldId id="259" r:id="rId5"/>
    <p:sldId id="260" r:id="rId6"/>
    <p:sldId id="267" r:id="rId7"/>
    <p:sldId id="268" r:id="rId8"/>
    <p:sldId id="269" r:id="rId9"/>
    <p:sldId id="263" r:id="rId10"/>
    <p:sldId id="271" r:id="rId11"/>
    <p:sldId id="265" r:id="rId12"/>
  </p:sldIdLst>
  <p:sldSz cx="9144000" cy="6858000" type="screen4x3"/>
  <p:notesSz cx="6781800" cy="9880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4331" autoAdjust="0"/>
  </p:normalViewPr>
  <p:slideViewPr>
    <p:cSldViewPr>
      <p:cViewPr>
        <p:scale>
          <a:sx n="70" d="100"/>
          <a:sy n="70" d="100"/>
        </p:scale>
        <p:origin x="-2178" y="-6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463" cy="49371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41750" y="0"/>
            <a:ext cx="2938463" cy="493713"/>
          </a:xfrm>
          <a:prstGeom prst="rect">
            <a:avLst/>
          </a:prstGeom>
        </p:spPr>
        <p:txBody>
          <a:bodyPr vert="horz" lIns="91440" tIns="45720" rIns="91440" bIns="45720" rtlCol="0"/>
          <a:lstStyle>
            <a:lvl1pPr algn="r">
              <a:defRPr sz="1200"/>
            </a:lvl1pPr>
          </a:lstStyle>
          <a:p>
            <a:fld id="{FA591C91-E36E-4BA7-B57E-E57066C8A393}" type="datetimeFigureOut">
              <a:rPr lang="en-NZ" smtClean="0"/>
              <a:t>29/01/2014</a:t>
            </a:fld>
            <a:endParaRPr lang="en-NZ"/>
          </a:p>
        </p:txBody>
      </p:sp>
      <p:sp>
        <p:nvSpPr>
          <p:cNvPr id="4" name="Footer Placeholder 3"/>
          <p:cNvSpPr>
            <a:spLocks noGrp="1"/>
          </p:cNvSpPr>
          <p:nvPr>
            <p:ph type="ftr" sz="quarter" idx="2"/>
          </p:nvPr>
        </p:nvSpPr>
        <p:spPr>
          <a:xfrm>
            <a:off x="0" y="9385300"/>
            <a:ext cx="2938463" cy="493713"/>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41750" y="9385300"/>
            <a:ext cx="2938463" cy="493713"/>
          </a:xfrm>
          <a:prstGeom prst="rect">
            <a:avLst/>
          </a:prstGeom>
        </p:spPr>
        <p:txBody>
          <a:bodyPr vert="horz" lIns="91440" tIns="45720" rIns="91440" bIns="45720" rtlCol="0" anchor="b"/>
          <a:lstStyle>
            <a:lvl1pPr algn="r">
              <a:defRPr sz="1200"/>
            </a:lvl1pPr>
          </a:lstStyle>
          <a:p>
            <a:fld id="{0CD33108-41EE-495D-90CD-BA8C7E17D753}" type="slidenum">
              <a:rPr lang="en-NZ" smtClean="0"/>
              <a:t>‹#›</a:t>
            </a:fld>
            <a:endParaRPr lang="en-NZ"/>
          </a:p>
        </p:txBody>
      </p:sp>
    </p:spTree>
    <p:extLst>
      <p:ext uri="{BB962C8B-B14F-4D97-AF65-F5344CB8AC3E}">
        <p14:creationId xmlns:p14="http://schemas.microsoft.com/office/powerpoint/2010/main" val="3423999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780" cy="49403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41451" y="0"/>
            <a:ext cx="2938780" cy="494030"/>
          </a:xfrm>
          <a:prstGeom prst="rect">
            <a:avLst/>
          </a:prstGeom>
        </p:spPr>
        <p:txBody>
          <a:bodyPr vert="horz" lIns="91440" tIns="45720" rIns="91440" bIns="45720" rtlCol="0"/>
          <a:lstStyle>
            <a:lvl1pPr algn="r">
              <a:defRPr sz="1200"/>
            </a:lvl1pPr>
          </a:lstStyle>
          <a:p>
            <a:fld id="{96A2128A-556D-48C5-9C6A-9A1826406E03}" type="datetimeFigureOut">
              <a:rPr lang="en-NZ" smtClean="0"/>
              <a:pPr/>
              <a:t>29/01/2014</a:t>
            </a:fld>
            <a:endParaRPr lang="en-NZ"/>
          </a:p>
        </p:txBody>
      </p:sp>
      <p:sp>
        <p:nvSpPr>
          <p:cNvPr id="4" name="Slide Image Placeholder 3"/>
          <p:cNvSpPr>
            <a:spLocks noGrp="1" noRot="1" noChangeAspect="1"/>
          </p:cNvSpPr>
          <p:nvPr>
            <p:ph type="sldImg" idx="2"/>
          </p:nvPr>
        </p:nvSpPr>
        <p:spPr>
          <a:xfrm>
            <a:off x="920750" y="741363"/>
            <a:ext cx="4940300" cy="3705225"/>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8180" y="4693285"/>
            <a:ext cx="5425440" cy="44462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384855"/>
            <a:ext cx="2938780" cy="49403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41451" y="9384855"/>
            <a:ext cx="2938780" cy="494030"/>
          </a:xfrm>
          <a:prstGeom prst="rect">
            <a:avLst/>
          </a:prstGeom>
        </p:spPr>
        <p:txBody>
          <a:bodyPr vert="horz" lIns="91440" tIns="45720" rIns="91440" bIns="45720" rtlCol="0" anchor="b"/>
          <a:lstStyle>
            <a:lvl1pPr algn="r">
              <a:defRPr sz="1200"/>
            </a:lvl1pPr>
          </a:lstStyle>
          <a:p>
            <a:fld id="{927C60F5-1739-4986-81C0-6D77BD78921A}" type="slidenum">
              <a:rPr lang="en-NZ" smtClean="0"/>
              <a:pPr/>
              <a:t>‹#›</a:t>
            </a:fld>
            <a:endParaRPr lang="en-NZ"/>
          </a:p>
        </p:txBody>
      </p:sp>
    </p:spTree>
    <p:extLst>
      <p:ext uri="{BB962C8B-B14F-4D97-AF65-F5344CB8AC3E}">
        <p14:creationId xmlns:p14="http://schemas.microsoft.com/office/powerpoint/2010/main" val="1506629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927C60F5-1739-4986-81C0-6D77BD78921A}" type="slidenum">
              <a:rPr lang="en-NZ" smtClean="0"/>
              <a:pPr/>
              <a:t>2</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927C60F5-1739-4986-81C0-6D77BD78921A}" type="slidenum">
              <a:rPr lang="en-NZ" smtClean="0"/>
              <a:pPr/>
              <a:t>5</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sz="1000" b="1" dirty="0" smtClean="0">
              <a:solidFill>
                <a:schemeClr val="tx2">
                  <a:lumMod val="75000"/>
                </a:schemeClr>
              </a:solidFill>
            </a:endParaRPr>
          </a:p>
          <a:p>
            <a:endParaRPr lang="en-NZ" dirty="0"/>
          </a:p>
        </p:txBody>
      </p:sp>
      <p:sp>
        <p:nvSpPr>
          <p:cNvPr id="4" name="Slide Number Placeholder 3"/>
          <p:cNvSpPr>
            <a:spLocks noGrp="1"/>
          </p:cNvSpPr>
          <p:nvPr>
            <p:ph type="sldNum" sz="quarter" idx="10"/>
          </p:nvPr>
        </p:nvSpPr>
        <p:spPr/>
        <p:txBody>
          <a:bodyPr/>
          <a:lstStyle/>
          <a:p>
            <a:fld id="{927C60F5-1739-4986-81C0-6D77BD78921A}" type="slidenum">
              <a:rPr lang="en-NZ" smtClean="0"/>
              <a:pPr/>
              <a:t>9</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B4CF229-D287-492A-AEFF-BEF258F499E5}" type="datetime1">
              <a:rPr lang="en-NZ" smtClean="0"/>
              <a:pPr/>
              <a:t>29/01/2014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normAutofit/>
          </a:bodyPr>
          <a:lstStyle/>
          <a:p>
            <a:fld id="{9304260B-6024-44DC-9ED2-ADB8BC73FF6C}"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88B729-2F8E-4A01-9748-39A29D3557BF}" type="datetime1">
              <a:rPr lang="en-NZ" smtClean="0"/>
              <a:pPr/>
              <a:t>29/01/2014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304260B-6024-44DC-9ED2-ADB8BC73FF6C}"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686299-C8A6-456B-8D56-722034A5E584}" type="datetime1">
              <a:rPr lang="en-NZ" smtClean="0"/>
              <a:pPr/>
              <a:t>29/01/2014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304260B-6024-44DC-9ED2-ADB8BC73FF6C}"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53344A4-1A70-4EF4-92CB-28F3D6808409}" type="datetime1">
              <a:rPr lang="en-NZ" smtClean="0"/>
              <a:pPr/>
              <a:t>29/01/2014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304260B-6024-44DC-9ED2-ADB8BC73FF6C}"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676F1F3-24C7-4BA0-A40B-706044494FC5}" type="datetime1">
              <a:rPr lang="en-NZ" smtClean="0"/>
              <a:pPr/>
              <a:t>29/01/2014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304260B-6024-44DC-9ED2-ADB8BC73FF6C}"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B9CBB6A-7F7B-4A99-BD6C-3995CAAF25CF}" type="datetime1">
              <a:rPr lang="en-NZ" smtClean="0"/>
              <a:pPr/>
              <a:t>29/01/2014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304260B-6024-44DC-9ED2-ADB8BC73FF6C}" type="slidenum">
              <a:rPr lang="en-NZ" smtClean="0"/>
              <a:pPr/>
              <a:t>‹#›</a:t>
            </a:fld>
            <a:endParaRPr lang="en-NZ"/>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F9C549C3-EBF8-4D25-97ED-5D092E385209}" type="datetime1">
              <a:rPr lang="en-NZ" smtClean="0"/>
              <a:pPr/>
              <a:t>29/01/2014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304260B-6024-44DC-9ED2-ADB8BC73FF6C}" type="slidenum">
              <a:rPr lang="en-NZ" smtClean="0"/>
              <a:pPr/>
              <a:t>‹#›</a:t>
            </a:fld>
            <a:endParaRPr lang="en-NZ"/>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079E9824-1AF7-4DA6-A953-21BAC07BC8C8}" type="datetime1">
              <a:rPr lang="en-NZ" smtClean="0"/>
              <a:pPr/>
              <a:t>29/01/2014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304260B-6024-44DC-9ED2-ADB8BC73FF6C}"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6CF1B5D4-37E3-4C15-861C-8204019853A7}" type="datetime1">
              <a:rPr lang="en-NZ" smtClean="0"/>
              <a:pPr/>
              <a:t>29/01/2014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304260B-6024-44DC-9ED2-ADB8BC73FF6C}"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3C4B5E0-C75E-4121-9D7A-98523E308A96}" type="datetime1">
              <a:rPr lang="en-NZ" smtClean="0"/>
              <a:pPr/>
              <a:t>29/01/2014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304260B-6024-44DC-9ED2-ADB8BC73FF6C}" type="slidenum">
              <a:rPr lang="en-NZ" smtClean="0"/>
              <a:pPr/>
              <a:t>‹#›</a:t>
            </a:fld>
            <a:endParaRPr lang="en-NZ"/>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DC1C059-8C05-4BBD-B561-3228A788C479}" type="datetime1">
              <a:rPr lang="en-NZ" smtClean="0"/>
              <a:pPr/>
              <a:t>29/01/2014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304260B-6024-44DC-9ED2-ADB8BC73FF6C}" type="slidenum">
              <a:rPr lang="en-NZ" smtClean="0"/>
              <a:pPr/>
              <a:t>‹#›</a:t>
            </a:fld>
            <a:endParaRPr lang="en-NZ"/>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F941079F-5DF3-4DD9-AD2A-B30C73CCFCAF}" type="datetime1">
              <a:rPr lang="en-NZ" smtClean="0"/>
              <a:pPr/>
              <a:t>29/01/2014</a:t>
            </a:fld>
            <a:endParaRPr lang="en-NZ"/>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NZ"/>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9304260B-6024-44DC-9ED2-ADB8BC73FF6C}"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sldNum="0"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4784"/>
            <a:ext cx="7772400" cy="1470025"/>
          </a:xfrm>
        </p:spPr>
        <p:txBody>
          <a:bodyPr>
            <a:normAutofit fontScale="90000"/>
          </a:bodyPr>
          <a:lstStyle/>
          <a:p>
            <a:r>
              <a:rPr lang="en-NZ" b="1" dirty="0" smtClean="0"/>
              <a:t>Being resilient when experiencing venture failure</a:t>
            </a:r>
            <a:endParaRPr lang="en-NZ" b="1" dirty="0"/>
          </a:p>
        </p:txBody>
      </p:sp>
      <p:sp>
        <p:nvSpPr>
          <p:cNvPr id="3" name="Subtitle 2"/>
          <p:cNvSpPr>
            <a:spLocks noGrp="1"/>
          </p:cNvSpPr>
          <p:nvPr>
            <p:ph type="subTitle" idx="1"/>
          </p:nvPr>
        </p:nvSpPr>
        <p:spPr>
          <a:xfrm>
            <a:off x="2546237" y="3429000"/>
            <a:ext cx="6400800" cy="2279104"/>
          </a:xfrm>
        </p:spPr>
        <p:txBody>
          <a:bodyPr>
            <a:normAutofit/>
          </a:bodyPr>
          <a:lstStyle/>
          <a:p>
            <a:r>
              <a:rPr lang="en-NZ" sz="2700" dirty="0" smtClean="0">
                <a:solidFill>
                  <a:schemeClr val="tx1"/>
                </a:solidFill>
              </a:rPr>
              <a:t>Dr . </a:t>
            </a:r>
            <a:r>
              <a:rPr lang="en-NZ" sz="2700" dirty="0" err="1" smtClean="0">
                <a:solidFill>
                  <a:schemeClr val="tx1"/>
                </a:solidFill>
              </a:rPr>
              <a:t>Smita</a:t>
            </a:r>
            <a:r>
              <a:rPr lang="en-NZ" sz="2700" dirty="0" smtClean="0">
                <a:solidFill>
                  <a:schemeClr val="tx1"/>
                </a:solidFill>
              </a:rPr>
              <a:t> Singh </a:t>
            </a:r>
          </a:p>
          <a:p>
            <a:r>
              <a:rPr lang="en-NZ" sz="2700" dirty="0" smtClean="0">
                <a:solidFill>
                  <a:schemeClr val="tx1"/>
                </a:solidFill>
              </a:rPr>
              <a:t>Dr. Kathryn </a:t>
            </a:r>
            <a:r>
              <a:rPr lang="en-NZ" sz="2700" dirty="0" err="1" smtClean="0">
                <a:solidFill>
                  <a:schemeClr val="tx1"/>
                </a:solidFill>
              </a:rPr>
              <a:t>Pavlovich</a:t>
            </a:r>
            <a:r>
              <a:rPr lang="en-NZ" sz="2700" dirty="0" smtClean="0">
                <a:solidFill>
                  <a:schemeClr val="tx1"/>
                </a:solidFill>
              </a:rPr>
              <a:t> </a:t>
            </a:r>
          </a:p>
          <a:p>
            <a:r>
              <a:rPr lang="en-NZ" sz="2700" dirty="0" smtClean="0">
                <a:solidFill>
                  <a:schemeClr val="tx1"/>
                </a:solidFill>
              </a:rPr>
              <a:t>(Waikato Management School)</a:t>
            </a:r>
          </a:p>
          <a:p>
            <a:endParaRPr lang="en-NZ" sz="2700" dirty="0">
              <a:solidFill>
                <a:schemeClr val="tx2">
                  <a:lumMod val="75000"/>
                </a:schemeClr>
              </a:solidFill>
            </a:endParaRPr>
          </a:p>
        </p:txBody>
      </p:sp>
      <p:pic>
        <p:nvPicPr>
          <p:cNvPr id="4" name="Picture 8" descr="Waik_WMS_MS_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8963" y="116632"/>
            <a:ext cx="2295525"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3792"/>
            <a:ext cx="7772400" cy="1143000"/>
          </a:xfrm>
        </p:spPr>
        <p:txBody>
          <a:bodyPr>
            <a:normAutofit fontScale="90000"/>
          </a:bodyPr>
          <a:lstStyle/>
          <a:p>
            <a:pPr algn="ctr"/>
            <a:r>
              <a:rPr lang="en-US" b="1" dirty="0" smtClean="0"/>
              <a:t>REPAIR KIT  IS AN interwoven yarn </a:t>
            </a:r>
            <a:r>
              <a:rPr lang="en-US" b="1" dirty="0"/>
              <a:t>of </a:t>
            </a:r>
            <a:r>
              <a:rPr lang="en-US" b="1" dirty="0" smtClean="0"/>
              <a:t>hope AND ACCEPTANCE</a:t>
            </a:r>
            <a:r>
              <a:rPr lang="en-NZ" dirty="0"/>
              <a:t/>
            </a:r>
            <a:br>
              <a:rPr lang="en-NZ" dirty="0"/>
            </a:br>
            <a:endParaRPr lang="en-NZ" dirty="0"/>
          </a:p>
        </p:txBody>
      </p:sp>
      <p:sp>
        <p:nvSpPr>
          <p:cNvPr id="3" name="Content Placeholder 2"/>
          <p:cNvSpPr>
            <a:spLocks noGrp="1"/>
          </p:cNvSpPr>
          <p:nvPr>
            <p:ph idx="1"/>
          </p:nvPr>
        </p:nvSpPr>
        <p:spPr>
          <a:xfrm>
            <a:off x="611560" y="1555576"/>
            <a:ext cx="8062664" cy="5257800"/>
          </a:xfrm>
        </p:spPr>
        <p:txBody>
          <a:bodyPr>
            <a:normAutofit/>
          </a:bodyPr>
          <a:lstStyle/>
          <a:p>
            <a:r>
              <a:rPr lang="en-NZ" sz="2400" dirty="0" smtClean="0"/>
              <a:t>This </a:t>
            </a:r>
            <a:r>
              <a:rPr lang="en-NZ" sz="2400" dirty="0"/>
              <a:t>kind of positive emotional and spiritual anchorage shifted the entrepreneurs’ narrow focus from what they had lost as a result of venture failure to appreciation of what they had (such as knowledge, skills, family support) and possibilities in future. </a:t>
            </a:r>
            <a:r>
              <a:rPr lang="en-NZ" sz="2400" dirty="0" smtClean="0"/>
              <a:t> Thus</a:t>
            </a:r>
            <a:r>
              <a:rPr lang="en-NZ" sz="2400" dirty="0"/>
              <a:t>, holding of space boosted the entrepreneurs’ morale and belief in being able to bring life back to normal. </a:t>
            </a:r>
            <a:endParaRPr lang="en-NZ" sz="2400" dirty="0" smtClean="0"/>
          </a:p>
          <a:p>
            <a:pPr lvl="1"/>
            <a:r>
              <a:rPr lang="en-NZ" sz="2000" dirty="0" smtClean="0"/>
              <a:t>Acceptance </a:t>
            </a:r>
            <a:r>
              <a:rPr lang="en-NZ" sz="2000" dirty="0"/>
              <a:t>does not mean being passive; it means being able to acknowledge the blatant facts of that experience (Williams &amp; Lynn, 2010-2011), understanding the difference between what can and cannot be changed (Hayes, 2002) and committing to change despite the distress related with that change (Williams &amp; Lynn, 2010-2011). </a:t>
            </a:r>
            <a:endParaRPr lang="en-NZ" sz="2000" dirty="0" smtClean="0"/>
          </a:p>
          <a:p>
            <a:pPr lvl="1"/>
            <a:r>
              <a:rPr lang="en-NZ" sz="2000" dirty="0">
                <a:solidFill>
                  <a:schemeClr val="bg1"/>
                </a:solidFill>
              </a:rPr>
              <a:t>Hope thrives when one is emotionally invested in meaningful and loving relationships (</a:t>
            </a:r>
            <a:r>
              <a:rPr lang="en-NZ" sz="2000" dirty="0" err="1">
                <a:solidFill>
                  <a:schemeClr val="bg1"/>
                </a:solidFill>
              </a:rPr>
              <a:t>Centers</a:t>
            </a:r>
            <a:r>
              <a:rPr lang="en-NZ" sz="2000" dirty="0">
                <a:solidFill>
                  <a:schemeClr val="bg1"/>
                </a:solidFill>
              </a:rPr>
              <a:t>, 2001).</a:t>
            </a:r>
          </a:p>
          <a:p>
            <a:pPr lvl="1"/>
            <a:endParaRPr lang="en-NZ" dirty="0"/>
          </a:p>
          <a:p>
            <a:endParaRPr lang="en-NZ" dirty="0"/>
          </a:p>
        </p:txBody>
      </p:sp>
    </p:spTree>
    <p:extLst>
      <p:ext uri="{BB962C8B-B14F-4D97-AF65-F5344CB8AC3E}">
        <p14:creationId xmlns:p14="http://schemas.microsoft.com/office/powerpoint/2010/main" val="2884608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62274"/>
          </a:xfrm>
        </p:spPr>
        <p:txBody>
          <a:bodyPr>
            <a:normAutofit/>
          </a:bodyPr>
          <a:lstStyle/>
          <a:p>
            <a:r>
              <a:rPr lang="en-NZ" b="1" dirty="0" smtClean="0"/>
              <a:t>Thank you </a:t>
            </a:r>
            <a:endParaRPr lang="en-NZ"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NZ" sz="3600" b="1" dirty="0" smtClean="0"/>
              <a:t>Background</a:t>
            </a:r>
            <a:r>
              <a:rPr lang="en-NZ" b="1" dirty="0" smtClean="0"/>
              <a:t> </a:t>
            </a:r>
            <a:endParaRPr lang="en-NZ" b="1" dirty="0"/>
          </a:p>
        </p:txBody>
      </p:sp>
      <p:sp>
        <p:nvSpPr>
          <p:cNvPr id="3" name="Content Placeholder 2"/>
          <p:cNvSpPr>
            <a:spLocks noGrp="1"/>
          </p:cNvSpPr>
          <p:nvPr>
            <p:ph idx="1"/>
          </p:nvPr>
        </p:nvSpPr>
        <p:spPr>
          <a:xfrm>
            <a:off x="323528" y="1412776"/>
            <a:ext cx="8712968" cy="4925143"/>
          </a:xfrm>
        </p:spPr>
        <p:txBody>
          <a:bodyPr>
            <a:normAutofit fontScale="47500" lnSpcReduction="20000"/>
          </a:bodyPr>
          <a:lstStyle/>
          <a:p>
            <a:pPr algn="just"/>
            <a:r>
              <a:rPr lang="en-NZ" sz="4200" b="1" dirty="0" smtClean="0"/>
              <a:t>Resilience is “the ability to persist in the face of challenges and to bounce back from adversity” (Reivich et al., 2011, p. 25)</a:t>
            </a:r>
          </a:p>
          <a:p>
            <a:pPr algn="just"/>
            <a:endParaRPr lang="en-NZ" sz="4200" b="1" dirty="0" smtClean="0"/>
          </a:p>
          <a:p>
            <a:pPr algn="just"/>
            <a:r>
              <a:rPr lang="en-NZ" sz="4200" b="1" dirty="0" smtClean="0"/>
              <a:t>Increasing acknowledgement of the impact of entrepreneurial failure, particularly on the founding entrepreneur</a:t>
            </a:r>
          </a:p>
          <a:p>
            <a:pPr algn="just"/>
            <a:endParaRPr lang="en-NZ" sz="4200" b="1" dirty="0" smtClean="0"/>
          </a:p>
          <a:p>
            <a:pPr algn="just"/>
            <a:r>
              <a:rPr lang="en-NZ" sz="4200" b="1" dirty="0" smtClean="0"/>
              <a:t>Failure can be overwhelming and lead to serious emotional and financial repercussions (Shepherd et al., 2009, Smith &amp; McElwee, 2011)</a:t>
            </a:r>
          </a:p>
          <a:p>
            <a:pPr algn="just"/>
            <a:endParaRPr lang="en-NZ" sz="4200" b="1" dirty="0" smtClean="0"/>
          </a:p>
          <a:p>
            <a:pPr algn="just"/>
            <a:r>
              <a:rPr lang="en-NZ" sz="4200" b="1" dirty="0" smtClean="0"/>
              <a:t>Entrepreneurial resilience under-researched</a:t>
            </a:r>
          </a:p>
          <a:p>
            <a:pPr algn="just"/>
            <a:endParaRPr lang="en-NZ" sz="4200" b="1" dirty="0" smtClean="0"/>
          </a:p>
          <a:p>
            <a:pPr algn="just"/>
            <a:r>
              <a:rPr lang="en-NZ" sz="4200" b="1" dirty="0" smtClean="0"/>
              <a:t>In the organisational theory literature, more emphasis on firm resilience and very little known about individual resilience </a:t>
            </a:r>
          </a:p>
          <a:p>
            <a:endParaRPr lang="en-NZ" sz="3100" b="1" dirty="0" smtClean="0">
              <a:solidFill>
                <a:schemeClr val="tx2">
                  <a:lumMod val="75000"/>
                </a:schemeClr>
              </a:solidFill>
            </a:endParaRPr>
          </a:p>
          <a:p>
            <a:endParaRPr lang="en-NZ" sz="2900" b="1" dirty="0" smtClean="0">
              <a:solidFill>
                <a:schemeClr val="tx2">
                  <a:lumMod val="75000"/>
                </a:schemeClr>
              </a:solidFill>
            </a:endParaRPr>
          </a:p>
          <a:p>
            <a:endParaRPr lang="en-NZ" sz="2900" b="1" dirty="0" smtClean="0">
              <a:solidFill>
                <a:schemeClr val="tx2">
                  <a:lumMod val="75000"/>
                </a:schemeClr>
              </a:solidFill>
            </a:endParaRPr>
          </a:p>
          <a:p>
            <a:endParaRPr lang="en-NZ" sz="2900" b="1" dirty="0" smtClean="0">
              <a:solidFill>
                <a:schemeClr val="tx2">
                  <a:lumMod val="75000"/>
                </a:schemeClr>
              </a:solidFill>
            </a:endParaRPr>
          </a:p>
          <a:p>
            <a:endParaRPr lang="en-NZ" sz="2900" b="1" dirty="0" smtClean="0">
              <a:solidFill>
                <a:schemeClr val="tx2">
                  <a:lumMod val="75000"/>
                </a:schemeClr>
              </a:solidFill>
            </a:endParaRPr>
          </a:p>
          <a:p>
            <a:endParaRPr lang="en-NZ" sz="2900" b="1" dirty="0" smtClean="0">
              <a:solidFill>
                <a:schemeClr val="tx2">
                  <a:lumMod val="75000"/>
                </a:schemeClr>
              </a:solidFill>
            </a:endParaRPr>
          </a:p>
          <a:p>
            <a:endParaRPr lang="en-NZ" sz="2900" b="1" dirty="0" smtClean="0">
              <a:solidFill>
                <a:schemeClr val="tx2">
                  <a:lumMod val="75000"/>
                </a:schemeClr>
              </a:solidFill>
            </a:endParaRPr>
          </a:p>
          <a:p>
            <a:endParaRPr lang="en-NZ" sz="2900" b="1" dirty="0" smtClean="0">
              <a:solidFill>
                <a:schemeClr val="tx2">
                  <a:lumMod val="75000"/>
                </a:schemeClr>
              </a:solidFill>
            </a:endParaRPr>
          </a:p>
          <a:p>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016"/>
            <a:ext cx="8229600" cy="1196752"/>
          </a:xfrm>
        </p:spPr>
        <p:txBody>
          <a:bodyPr>
            <a:normAutofit/>
          </a:bodyPr>
          <a:lstStyle/>
          <a:p>
            <a:r>
              <a:rPr lang="en-NZ" sz="3600" b="1" dirty="0" smtClean="0"/>
              <a:t>Purpose of the study &amp; research </a:t>
            </a:r>
            <a:r>
              <a:rPr lang="en-NZ" sz="3600" b="1" dirty="0"/>
              <a:t>q</a:t>
            </a:r>
            <a:r>
              <a:rPr lang="en-NZ" sz="3600" b="1" dirty="0" smtClean="0"/>
              <a:t>uestion </a:t>
            </a:r>
            <a:endParaRPr lang="en-NZ" sz="3600" b="1" dirty="0"/>
          </a:p>
        </p:txBody>
      </p:sp>
      <p:sp>
        <p:nvSpPr>
          <p:cNvPr id="3" name="Content Placeholder 2"/>
          <p:cNvSpPr>
            <a:spLocks noGrp="1"/>
          </p:cNvSpPr>
          <p:nvPr>
            <p:ph idx="1"/>
          </p:nvPr>
        </p:nvSpPr>
        <p:spPr>
          <a:xfrm>
            <a:off x="323528" y="1600201"/>
            <a:ext cx="8640960" cy="3733800"/>
          </a:xfrm>
        </p:spPr>
        <p:txBody>
          <a:bodyPr>
            <a:normAutofit/>
          </a:bodyPr>
          <a:lstStyle/>
          <a:p>
            <a:endParaRPr lang="en-NZ" sz="2500" b="1" dirty="0" smtClean="0"/>
          </a:p>
          <a:p>
            <a:r>
              <a:rPr lang="en-NZ" sz="2800" b="1" dirty="0" smtClean="0"/>
              <a:t>To examine resilience from the perspective of entrepreneurs who have experienced failure.</a:t>
            </a:r>
          </a:p>
          <a:p>
            <a:endParaRPr lang="en-NZ" sz="2800" b="1" dirty="0"/>
          </a:p>
          <a:p>
            <a:endParaRPr lang="en-NZ" sz="2800" b="1" dirty="0" smtClean="0"/>
          </a:p>
          <a:p>
            <a:r>
              <a:rPr lang="en-NZ" sz="2800" b="1" dirty="0" smtClean="0"/>
              <a:t>Research question: “How do entrepreneurs stay resilient after experiencing venture failure”?</a:t>
            </a:r>
            <a:endParaRPr lang="en-NZ" sz="28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t>Research methods</a:t>
            </a:r>
            <a:endParaRPr lang="en-NZ" sz="3600" b="1" dirty="0"/>
          </a:p>
        </p:txBody>
      </p:sp>
      <p:sp>
        <p:nvSpPr>
          <p:cNvPr id="3" name="Content Placeholder 2"/>
          <p:cNvSpPr>
            <a:spLocks noGrp="1"/>
          </p:cNvSpPr>
          <p:nvPr>
            <p:ph idx="1"/>
          </p:nvPr>
        </p:nvSpPr>
        <p:spPr/>
        <p:txBody>
          <a:bodyPr>
            <a:normAutofit fontScale="92500"/>
          </a:bodyPr>
          <a:lstStyle/>
          <a:p>
            <a:pPr algn="just"/>
            <a:r>
              <a:rPr lang="en-NZ" sz="2700" b="1" dirty="0" smtClean="0"/>
              <a:t>Qualitative research design</a:t>
            </a:r>
            <a:r>
              <a:rPr lang="en-NZ" sz="1600" b="1" dirty="0" smtClean="0"/>
              <a:t>,</a:t>
            </a:r>
            <a:r>
              <a:rPr lang="en-NZ" sz="2700" b="1" dirty="0" smtClean="0"/>
              <a:t> narrative approach</a:t>
            </a:r>
            <a:endParaRPr lang="en-NZ" sz="1600" b="1" dirty="0" smtClean="0"/>
          </a:p>
          <a:p>
            <a:pPr algn="just">
              <a:buNone/>
            </a:pPr>
            <a:endParaRPr lang="en-NZ" sz="2700" b="1" dirty="0" smtClean="0"/>
          </a:p>
          <a:p>
            <a:pPr algn="just"/>
            <a:r>
              <a:rPr lang="en-NZ" sz="2700" b="1" dirty="0" smtClean="0"/>
              <a:t>Twenty – one entrepreneurs*</a:t>
            </a:r>
          </a:p>
          <a:p>
            <a:pPr algn="just">
              <a:buNone/>
            </a:pPr>
            <a:endParaRPr lang="en-NZ" sz="2700" b="1" dirty="0" smtClean="0"/>
          </a:p>
          <a:p>
            <a:pPr algn="just"/>
            <a:r>
              <a:rPr lang="en-NZ" sz="2700" b="1" dirty="0" smtClean="0"/>
              <a:t>Inductive approach to data analysis: arranging data into  progressively more abstract categories</a:t>
            </a:r>
          </a:p>
          <a:p>
            <a:pPr algn="just"/>
            <a:endParaRPr lang="en-NZ" sz="2700" b="1" dirty="0" smtClean="0"/>
          </a:p>
          <a:p>
            <a:pPr>
              <a:buNone/>
            </a:pPr>
            <a:r>
              <a:rPr lang="en-NZ" sz="2700" b="1" dirty="0" smtClean="0">
                <a:solidFill>
                  <a:schemeClr val="tx2">
                    <a:lumMod val="75000"/>
                  </a:schemeClr>
                </a:solidFill>
              </a:rPr>
              <a:t>*one described in the paper</a:t>
            </a:r>
          </a:p>
          <a:p>
            <a:endParaRPr lang="en-NZ" sz="2700" b="1" dirty="0" smtClean="0">
              <a:solidFill>
                <a:schemeClr val="tx2">
                  <a:lumMod val="75000"/>
                </a:schemeClr>
              </a:solidFill>
            </a:endParaRPr>
          </a:p>
          <a:p>
            <a:pPr>
              <a:buNone/>
            </a:pPr>
            <a:endParaRPr lang="en-NZ" sz="2700" b="1" dirty="0" smtClean="0">
              <a:solidFill>
                <a:schemeClr val="tx2">
                  <a:lumMod val="75000"/>
                </a:schemeClr>
              </a:solidFill>
            </a:endParaRPr>
          </a:p>
          <a:p>
            <a:endParaRPr lang="en-NZ" dirty="0" smtClean="0"/>
          </a:p>
          <a:p>
            <a:endParaRPr lang="en-NZ" dirty="0" smtClean="0"/>
          </a:p>
          <a:p>
            <a:endParaRPr lang="en-NZ"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t>Findings </a:t>
            </a:r>
            <a:endParaRPr lang="en-NZ" sz="3600" b="1" i="1" dirty="0"/>
          </a:p>
        </p:txBody>
      </p:sp>
      <p:sp>
        <p:nvSpPr>
          <p:cNvPr id="3" name="Content Placeholder 2"/>
          <p:cNvSpPr>
            <a:spLocks noGrp="1"/>
          </p:cNvSpPr>
          <p:nvPr>
            <p:ph idx="1"/>
          </p:nvPr>
        </p:nvSpPr>
        <p:spPr>
          <a:xfrm>
            <a:off x="395536" y="1340768"/>
            <a:ext cx="8424936" cy="4205063"/>
          </a:xfrm>
        </p:spPr>
        <p:txBody>
          <a:bodyPr/>
          <a:lstStyle/>
          <a:p>
            <a:endParaRPr lang="en-NZ" dirty="0" smtClean="0"/>
          </a:p>
          <a:p>
            <a:r>
              <a:rPr lang="en-NZ" sz="2800" b="1" dirty="0" smtClean="0"/>
              <a:t>Three overarching themes of “Being resilient”</a:t>
            </a:r>
          </a:p>
          <a:p>
            <a:pPr lvl="1"/>
            <a:r>
              <a:rPr lang="en-NZ" sz="2800" dirty="0" smtClean="0"/>
              <a:t>What did you draw on to help you get through? </a:t>
            </a:r>
          </a:p>
          <a:p>
            <a:pPr lvl="1"/>
            <a:endParaRPr lang="en-NZ" sz="2400" dirty="0" smtClean="0"/>
          </a:p>
          <a:p>
            <a:pPr lvl="2"/>
            <a:r>
              <a:rPr lang="en-NZ" sz="2400" dirty="0" smtClean="0"/>
              <a:t>Family and friends</a:t>
            </a:r>
          </a:p>
          <a:p>
            <a:pPr lvl="1"/>
            <a:endParaRPr lang="en-NZ" sz="2400" dirty="0" smtClean="0"/>
          </a:p>
          <a:p>
            <a:pPr lvl="2"/>
            <a:r>
              <a:rPr lang="en-NZ" sz="2400" dirty="0" smtClean="0"/>
              <a:t>Spiritual beliefs </a:t>
            </a:r>
          </a:p>
          <a:p>
            <a:pPr lvl="1"/>
            <a:endParaRPr lang="en-NZ" sz="2400" dirty="0" smtClean="0"/>
          </a:p>
          <a:p>
            <a:pPr lvl="2"/>
            <a:r>
              <a:rPr lang="en-NZ" sz="2400" dirty="0" smtClean="0"/>
              <a:t>Positive distractions</a:t>
            </a:r>
          </a:p>
          <a:p>
            <a:endParaRPr lang="en-NZ" dirty="0" smtClean="0"/>
          </a:p>
          <a:p>
            <a:pPr lvl="1"/>
            <a:endParaRPr lang="en-NZ" dirty="0" smtClean="0"/>
          </a:p>
          <a:p>
            <a:endParaRPr lang="en-NZ"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Family &amp; Friends</a:t>
            </a:r>
            <a:endParaRPr lang="en-NZ" b="1" dirty="0"/>
          </a:p>
        </p:txBody>
      </p:sp>
      <p:sp>
        <p:nvSpPr>
          <p:cNvPr id="3" name="Content Placeholder 2"/>
          <p:cNvSpPr>
            <a:spLocks noGrp="1"/>
          </p:cNvSpPr>
          <p:nvPr>
            <p:ph idx="1"/>
          </p:nvPr>
        </p:nvSpPr>
        <p:spPr>
          <a:xfrm>
            <a:off x="685800" y="1600200"/>
            <a:ext cx="7772400" cy="5069160"/>
          </a:xfrm>
        </p:spPr>
        <p:txBody>
          <a:bodyPr>
            <a:normAutofit/>
          </a:bodyPr>
          <a:lstStyle/>
          <a:p>
            <a:r>
              <a:rPr lang="en-US" sz="2400" b="1" dirty="0" smtClean="0"/>
              <a:t>Family</a:t>
            </a:r>
          </a:p>
          <a:p>
            <a:pPr lvl="1"/>
            <a:r>
              <a:rPr lang="en-US" sz="2000" b="1" dirty="0" smtClean="0"/>
              <a:t>Role models</a:t>
            </a:r>
          </a:p>
          <a:p>
            <a:pPr lvl="1"/>
            <a:r>
              <a:rPr lang="en-US" sz="2000" b="1" dirty="0" smtClean="0"/>
              <a:t>Support </a:t>
            </a:r>
            <a:r>
              <a:rPr lang="en-US" sz="2000" b="1" dirty="0"/>
              <a:t>and </a:t>
            </a:r>
            <a:r>
              <a:rPr lang="en-US" sz="2000" b="1" dirty="0" smtClean="0"/>
              <a:t>Ideas</a:t>
            </a:r>
          </a:p>
          <a:p>
            <a:endParaRPr lang="en-US" dirty="0"/>
          </a:p>
          <a:p>
            <a:r>
              <a:rPr lang="en-US" sz="2400" b="1" dirty="0"/>
              <a:t>Friends, colleagues, books and internet </a:t>
            </a:r>
            <a:endParaRPr lang="en-US" sz="2400" b="1" dirty="0" smtClean="0"/>
          </a:p>
          <a:p>
            <a:pPr lvl="1"/>
            <a:r>
              <a:rPr lang="en-US" sz="2000" b="1" dirty="0" smtClean="0"/>
              <a:t>Supportive</a:t>
            </a:r>
          </a:p>
          <a:p>
            <a:pPr lvl="1"/>
            <a:r>
              <a:rPr lang="en-US" sz="2000" b="1" dirty="0" smtClean="0"/>
              <a:t>Healing</a:t>
            </a:r>
          </a:p>
          <a:p>
            <a:pPr lvl="1"/>
            <a:r>
              <a:rPr lang="en-US" sz="2000" b="1" dirty="0" smtClean="0"/>
              <a:t>Inspirational </a:t>
            </a:r>
          </a:p>
          <a:p>
            <a:pPr lvl="1"/>
            <a:r>
              <a:rPr lang="en-US" sz="2000" b="1" dirty="0" smtClean="0"/>
              <a:t>Motivational</a:t>
            </a:r>
            <a:endParaRPr lang="en-NZ" sz="2000" b="1" dirty="0"/>
          </a:p>
        </p:txBody>
      </p:sp>
    </p:spTree>
    <p:extLst>
      <p:ext uri="{BB962C8B-B14F-4D97-AF65-F5344CB8AC3E}">
        <p14:creationId xmlns:p14="http://schemas.microsoft.com/office/powerpoint/2010/main" val="1309421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SPIRITUAL BELIEFS</a:t>
            </a:r>
            <a:endParaRPr lang="en-NZ" b="1" dirty="0"/>
          </a:p>
        </p:txBody>
      </p:sp>
      <p:sp>
        <p:nvSpPr>
          <p:cNvPr id="3" name="Content Placeholder 2"/>
          <p:cNvSpPr>
            <a:spLocks noGrp="1"/>
          </p:cNvSpPr>
          <p:nvPr>
            <p:ph idx="1"/>
          </p:nvPr>
        </p:nvSpPr>
        <p:spPr>
          <a:xfrm>
            <a:off x="395536" y="1268760"/>
            <a:ext cx="8352928" cy="4781128"/>
          </a:xfrm>
        </p:spPr>
        <p:txBody>
          <a:bodyPr>
            <a:normAutofit fontScale="92500" lnSpcReduction="10000"/>
          </a:bodyPr>
          <a:lstStyle/>
          <a:p>
            <a:r>
              <a:rPr lang="en-US" sz="2600" dirty="0" smtClean="0"/>
              <a:t>God’s </a:t>
            </a:r>
            <a:r>
              <a:rPr lang="en-US" sz="2600" dirty="0"/>
              <a:t>will </a:t>
            </a:r>
            <a:endParaRPr lang="en-US" sz="2600" dirty="0" smtClean="0"/>
          </a:p>
          <a:p>
            <a:r>
              <a:rPr lang="en-US" i="1" dirty="0"/>
              <a:t>My core spirituality is my faith and I believe in God. I have never stopped praying and prayer for me is like a form of meditation. </a:t>
            </a:r>
            <a:r>
              <a:rPr lang="en-US" i="1" dirty="0" smtClean="0"/>
              <a:t> Even </a:t>
            </a:r>
            <a:r>
              <a:rPr lang="en-US" i="1" dirty="0"/>
              <a:t>when I lost my wife, </a:t>
            </a:r>
            <a:r>
              <a:rPr lang="en-US" i="1" dirty="0" smtClean="0"/>
              <a:t>the </a:t>
            </a:r>
            <a:r>
              <a:rPr lang="en-US" i="1" dirty="0"/>
              <a:t>first words I </a:t>
            </a:r>
            <a:r>
              <a:rPr lang="en-US" i="1" dirty="0" smtClean="0"/>
              <a:t>used </a:t>
            </a:r>
            <a:r>
              <a:rPr lang="en-US" i="1" dirty="0"/>
              <a:t>was how am I surviving this? God must have some more work lined up for me and there is a reason why he is testing </a:t>
            </a:r>
            <a:r>
              <a:rPr lang="en-US" i="1" dirty="0" smtClean="0"/>
              <a:t>me</a:t>
            </a:r>
            <a:endParaRPr lang="en-NZ" dirty="0"/>
          </a:p>
          <a:p>
            <a:endParaRPr lang="en-US" dirty="0" smtClean="0"/>
          </a:p>
          <a:p>
            <a:r>
              <a:rPr lang="en-US" sz="2600" dirty="0" smtClean="0"/>
              <a:t>God </a:t>
            </a:r>
            <a:r>
              <a:rPr lang="en-US" sz="2600" dirty="0"/>
              <a:t>always listens, loves and </a:t>
            </a:r>
            <a:r>
              <a:rPr lang="en-US" sz="2600" dirty="0" smtClean="0"/>
              <a:t>cares</a:t>
            </a:r>
          </a:p>
          <a:p>
            <a:r>
              <a:rPr lang="en-US" i="1" dirty="0"/>
              <a:t>I am not religious but I have beliefs. I do believe there is something out </a:t>
            </a:r>
            <a:r>
              <a:rPr lang="en-US" i="1" dirty="0" smtClean="0"/>
              <a:t>there which </a:t>
            </a:r>
            <a:r>
              <a:rPr lang="en-US" i="1" dirty="0"/>
              <a:t>looks after </a:t>
            </a:r>
            <a:r>
              <a:rPr lang="en-US" i="1" dirty="0" smtClean="0"/>
              <a:t>you,  whether </a:t>
            </a:r>
            <a:r>
              <a:rPr lang="en-US" i="1" dirty="0"/>
              <a:t>it is God or </a:t>
            </a:r>
            <a:r>
              <a:rPr lang="en-US" i="1" dirty="0" smtClean="0"/>
              <a:t>the universe</a:t>
            </a:r>
            <a:r>
              <a:rPr lang="en-US" i="1" dirty="0"/>
              <a:t>, </a:t>
            </a:r>
            <a:endParaRPr lang="en-US" dirty="0" smtClean="0"/>
          </a:p>
          <a:p>
            <a:endParaRPr lang="en-US" sz="2600" dirty="0" smtClean="0"/>
          </a:p>
          <a:p>
            <a:r>
              <a:rPr lang="en-US" sz="2600" dirty="0" smtClean="0"/>
              <a:t>Self-responsibility </a:t>
            </a:r>
          </a:p>
          <a:p>
            <a:r>
              <a:rPr lang="en-US" i="1" dirty="0" smtClean="0"/>
              <a:t>My </a:t>
            </a:r>
            <a:r>
              <a:rPr lang="en-US" i="1" dirty="0"/>
              <a:t>belief is that God gave me two hands, two legs and a brain and I am going to use them. You create the path and he has given you the tools to do it. So we are involved in creating the technology that will help us re-start the business </a:t>
            </a:r>
            <a:endParaRPr lang="en-NZ" dirty="0"/>
          </a:p>
          <a:p>
            <a:endParaRPr lang="en-NZ" dirty="0"/>
          </a:p>
        </p:txBody>
      </p:sp>
    </p:spTree>
    <p:extLst>
      <p:ext uri="{BB962C8B-B14F-4D97-AF65-F5344CB8AC3E}">
        <p14:creationId xmlns:p14="http://schemas.microsoft.com/office/powerpoint/2010/main" val="653982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POSTITIVE DISTRACTIONS</a:t>
            </a:r>
            <a:endParaRPr lang="en-NZ" b="1" dirty="0"/>
          </a:p>
        </p:txBody>
      </p:sp>
      <p:sp>
        <p:nvSpPr>
          <p:cNvPr id="3" name="Content Placeholder 2"/>
          <p:cNvSpPr>
            <a:spLocks noGrp="1"/>
          </p:cNvSpPr>
          <p:nvPr>
            <p:ph idx="1"/>
          </p:nvPr>
        </p:nvSpPr>
        <p:spPr>
          <a:xfrm>
            <a:off x="685800" y="1600200"/>
            <a:ext cx="7772400" cy="5257799"/>
          </a:xfrm>
        </p:spPr>
        <p:txBody>
          <a:bodyPr>
            <a:normAutofit lnSpcReduction="10000"/>
          </a:bodyPr>
          <a:lstStyle/>
          <a:p>
            <a:r>
              <a:rPr lang="en-NZ" sz="2600" dirty="0" smtClean="0"/>
              <a:t>Humour</a:t>
            </a:r>
          </a:p>
          <a:p>
            <a:r>
              <a:rPr lang="en-US" i="1" dirty="0" smtClean="0"/>
              <a:t>One </a:t>
            </a:r>
            <a:r>
              <a:rPr lang="en-US" i="1" dirty="0"/>
              <a:t>of </a:t>
            </a:r>
            <a:r>
              <a:rPr lang="en-US" i="1" dirty="0" smtClean="0"/>
              <a:t>our </a:t>
            </a:r>
            <a:r>
              <a:rPr lang="en-US" i="1" dirty="0"/>
              <a:t>saving graces is that we try and laugh a </a:t>
            </a:r>
            <a:r>
              <a:rPr lang="en-US" i="1" dirty="0" smtClean="0"/>
              <a:t>lot.  Wherever </a:t>
            </a:r>
            <a:r>
              <a:rPr lang="en-US" i="1" dirty="0"/>
              <a:t>we could, we found something funny and laughed about it. </a:t>
            </a:r>
            <a:r>
              <a:rPr lang="en-US" i="1" dirty="0" smtClean="0"/>
              <a:t> People were </a:t>
            </a:r>
            <a:r>
              <a:rPr lang="en-US" i="1" dirty="0"/>
              <a:t>horrified to hear some of the jokes we make about ourselves but that </a:t>
            </a:r>
            <a:r>
              <a:rPr lang="en-US" i="1" dirty="0" smtClean="0"/>
              <a:t> </a:t>
            </a:r>
            <a:r>
              <a:rPr lang="en-US" i="1" dirty="0"/>
              <a:t>is our coping mechanism. </a:t>
            </a:r>
            <a:r>
              <a:rPr lang="en-US" i="1" dirty="0" smtClean="0"/>
              <a:t> We </a:t>
            </a:r>
            <a:r>
              <a:rPr lang="en-US" i="1" dirty="0"/>
              <a:t>have always been </a:t>
            </a:r>
            <a:r>
              <a:rPr lang="en-US" i="1" dirty="0" smtClean="0"/>
              <a:t>able </a:t>
            </a:r>
            <a:r>
              <a:rPr lang="en-US" i="1" dirty="0"/>
              <a:t>to laugh at ourselves but that does not mean that sometimes laughter hasn’t turned to tears really quickly. It was a </a:t>
            </a:r>
            <a:r>
              <a:rPr lang="en-US" i="1" dirty="0" smtClean="0"/>
              <a:t>release.</a:t>
            </a:r>
            <a:endParaRPr lang="en-NZ" dirty="0"/>
          </a:p>
          <a:p>
            <a:endParaRPr lang="en-NZ" dirty="0" smtClean="0"/>
          </a:p>
          <a:p>
            <a:r>
              <a:rPr lang="en-NZ" sz="2600" dirty="0" smtClean="0"/>
              <a:t>Relaxation</a:t>
            </a:r>
          </a:p>
          <a:p>
            <a:r>
              <a:rPr lang="en-NZ" i="1" dirty="0" smtClean="0"/>
              <a:t>My wife (X) </a:t>
            </a:r>
            <a:r>
              <a:rPr lang="en-NZ" i="1" dirty="0"/>
              <a:t>helped set up the gallery in the basement of our home. </a:t>
            </a:r>
            <a:r>
              <a:rPr lang="en-NZ" i="1" dirty="0" smtClean="0"/>
              <a:t> When </a:t>
            </a:r>
            <a:r>
              <a:rPr lang="en-NZ" i="1" dirty="0"/>
              <a:t>people started asking if I </a:t>
            </a:r>
            <a:r>
              <a:rPr lang="en-NZ" i="1" dirty="0" smtClean="0"/>
              <a:t>would teach </a:t>
            </a:r>
            <a:r>
              <a:rPr lang="en-NZ" i="1" dirty="0"/>
              <a:t>painting, </a:t>
            </a:r>
            <a:r>
              <a:rPr lang="en-NZ" i="1" dirty="0" smtClean="0"/>
              <a:t> X </a:t>
            </a:r>
            <a:r>
              <a:rPr lang="en-NZ" i="1" dirty="0"/>
              <a:t>started making up a list of few names to give the idea of painting classes a go</a:t>
            </a:r>
            <a:r>
              <a:rPr lang="en-NZ" i="1" dirty="0" smtClean="0"/>
              <a:t>.  Six </a:t>
            </a:r>
            <a:r>
              <a:rPr lang="en-NZ" i="1" dirty="0"/>
              <a:t>of the ladies X rang came to the class and in next class 12 people turned up. </a:t>
            </a:r>
            <a:r>
              <a:rPr lang="en-NZ" i="1" dirty="0" smtClean="0"/>
              <a:t> X </a:t>
            </a:r>
            <a:r>
              <a:rPr lang="en-NZ" i="1" dirty="0"/>
              <a:t>looked after</a:t>
            </a:r>
          </a:p>
          <a:p>
            <a:r>
              <a:rPr lang="en-NZ" i="1" dirty="0"/>
              <a:t>the gallery and I just painted. Now I have regular classes in New Zealand and have travelled </a:t>
            </a:r>
            <a:r>
              <a:rPr lang="en-NZ" i="1" dirty="0" smtClean="0"/>
              <a:t>to many </a:t>
            </a:r>
            <a:r>
              <a:rPr lang="en-NZ" i="1" dirty="0"/>
              <a:t>international destinations.</a:t>
            </a:r>
          </a:p>
        </p:txBody>
      </p:sp>
    </p:spTree>
    <p:extLst>
      <p:ext uri="{BB962C8B-B14F-4D97-AF65-F5344CB8AC3E}">
        <p14:creationId xmlns:p14="http://schemas.microsoft.com/office/powerpoint/2010/main" val="12996001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t>Discussion</a:t>
            </a:r>
            <a:endParaRPr lang="en-NZ" sz="3600" b="1" dirty="0"/>
          </a:p>
        </p:txBody>
      </p:sp>
      <p:sp>
        <p:nvSpPr>
          <p:cNvPr id="3" name="Content Placeholder 2"/>
          <p:cNvSpPr>
            <a:spLocks noGrp="1"/>
          </p:cNvSpPr>
          <p:nvPr>
            <p:ph idx="1"/>
          </p:nvPr>
        </p:nvSpPr>
        <p:spPr/>
        <p:txBody>
          <a:bodyPr>
            <a:normAutofit fontScale="85000" lnSpcReduction="10000"/>
          </a:bodyPr>
          <a:lstStyle/>
          <a:p>
            <a:pPr algn="just"/>
            <a:r>
              <a:rPr lang="en-NZ" sz="2700" b="1" dirty="0" smtClean="0"/>
              <a:t>Rich descriptions from the case show that entrepreneurial resilience when dealing with the setback of venture failure is a combination of the entrepreneur’s ongoing </a:t>
            </a:r>
            <a:r>
              <a:rPr lang="en-NZ" sz="2700" b="1" u="sng" dirty="0" smtClean="0"/>
              <a:t>efforts, hope and acceptance </a:t>
            </a:r>
          </a:p>
          <a:p>
            <a:pPr algn="just">
              <a:buNone/>
            </a:pPr>
            <a:endParaRPr lang="en-NZ" sz="2700" b="1" dirty="0" smtClean="0"/>
          </a:p>
          <a:p>
            <a:pPr algn="just"/>
            <a:r>
              <a:rPr lang="en-NZ" sz="2700" b="1" dirty="0" smtClean="0"/>
              <a:t>Engaging in positive, joyful activities, spiritual beliefs and interactions within the social environment nurtured the entrepreneurs </a:t>
            </a:r>
            <a:r>
              <a:rPr lang="en-NZ" sz="2700" b="1" u="sng" dirty="0" smtClean="0"/>
              <a:t>hope and acceptance </a:t>
            </a:r>
            <a:r>
              <a:rPr lang="en-NZ" sz="2700" b="1" dirty="0" smtClean="0"/>
              <a:t>which helped in being resilient when dealing with the challenges of venture failure</a:t>
            </a:r>
          </a:p>
          <a:p>
            <a:endParaRPr lang="en-NZ" dirty="0" smtClean="0"/>
          </a:p>
          <a:p>
            <a:endParaRPr lang="en-NZ" dirty="0" smtClean="0"/>
          </a:p>
          <a:p>
            <a:endParaRPr lang="en-NZ" dirty="0" smtClean="0"/>
          </a:p>
          <a:p>
            <a:endParaRPr lang="en-NZ"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emplate>
  <TotalTime>439</TotalTime>
  <Words>779</Words>
  <Application>Microsoft Office PowerPoint</Application>
  <PresentationFormat>On-screen Show (4:3)</PresentationFormat>
  <Paragraphs>89</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Urban Pop</vt:lpstr>
      <vt:lpstr>Being resilient when experiencing venture failure</vt:lpstr>
      <vt:lpstr>Background </vt:lpstr>
      <vt:lpstr>Purpose of the study &amp; research question </vt:lpstr>
      <vt:lpstr>Research methods</vt:lpstr>
      <vt:lpstr>Findings </vt:lpstr>
      <vt:lpstr>Family &amp; Friends</vt:lpstr>
      <vt:lpstr>SPIRITUAL BELIEFS</vt:lpstr>
      <vt:lpstr>POSTITIVE DISTRACTIONS</vt:lpstr>
      <vt:lpstr>Discussion</vt:lpstr>
      <vt:lpstr>REPAIR KIT  IS AN interwoven yarn of hope AND ACCEPTANCE </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grief of venture failure</dc:title>
  <dc:creator>smita</dc:creator>
  <cp:lastModifiedBy>smsingh</cp:lastModifiedBy>
  <cp:revision>85</cp:revision>
  <cp:lastPrinted>2011-12-04T23:49:09Z</cp:lastPrinted>
  <dcterms:created xsi:type="dcterms:W3CDTF">2011-11-18T00:41:23Z</dcterms:created>
  <dcterms:modified xsi:type="dcterms:W3CDTF">2014-01-29T00:08:22Z</dcterms:modified>
</cp:coreProperties>
</file>