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57" r:id="rId1"/>
  </p:sldMasterIdLst>
  <p:notesMasterIdLst>
    <p:notesMasterId r:id="rId30"/>
  </p:notesMasterIdLst>
  <p:handoutMasterIdLst>
    <p:handoutMasterId r:id="rId31"/>
  </p:handoutMasterIdLst>
  <p:sldIdLst>
    <p:sldId id="275" r:id="rId2"/>
    <p:sldId id="278" r:id="rId3"/>
    <p:sldId id="374" r:id="rId4"/>
    <p:sldId id="375" r:id="rId5"/>
    <p:sldId id="346" r:id="rId6"/>
    <p:sldId id="347" r:id="rId7"/>
    <p:sldId id="348" r:id="rId8"/>
    <p:sldId id="341" r:id="rId9"/>
    <p:sldId id="342" r:id="rId10"/>
    <p:sldId id="377" r:id="rId11"/>
    <p:sldId id="373" r:id="rId12"/>
    <p:sldId id="379" r:id="rId13"/>
    <p:sldId id="381" r:id="rId14"/>
    <p:sldId id="382" r:id="rId15"/>
    <p:sldId id="383" r:id="rId16"/>
    <p:sldId id="384" r:id="rId17"/>
    <p:sldId id="386" r:id="rId18"/>
    <p:sldId id="388" r:id="rId19"/>
    <p:sldId id="387" r:id="rId20"/>
    <p:sldId id="356" r:id="rId21"/>
    <p:sldId id="401" r:id="rId22"/>
    <p:sldId id="367" r:id="rId23"/>
    <p:sldId id="370" r:id="rId24"/>
    <p:sldId id="399" r:id="rId25"/>
    <p:sldId id="389" r:id="rId26"/>
    <p:sldId id="400" r:id="rId27"/>
    <p:sldId id="391" r:id="rId28"/>
    <p:sldId id="331" r:id="rId29"/>
  </p:sldIdLst>
  <p:sldSz cx="9144000" cy="6858000" type="screen4x3"/>
  <p:notesSz cx="9939338" cy="6807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4" userDrawn="1">
          <p15:clr>
            <a:srgbClr val="A4A3A4"/>
          </p15:clr>
        </p15:guide>
        <p15:guide id="2" pos="313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00"/>
    <a:srgbClr val="BBE165"/>
    <a:srgbClr val="C9004C"/>
    <a:srgbClr val="FF0066"/>
    <a:srgbClr val="688E19"/>
    <a:srgbClr val="9DCE84"/>
    <a:srgbClr val="FFC000"/>
    <a:srgbClr val="B7DBA5"/>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255" autoAdjust="0"/>
  </p:normalViewPr>
  <p:slideViewPr>
    <p:cSldViewPr>
      <p:cViewPr varScale="1">
        <p:scale>
          <a:sx n="122" d="100"/>
          <a:sy n="122" d="100"/>
        </p:scale>
        <p:origin x="290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210" y="-66"/>
      </p:cViewPr>
      <p:guideLst>
        <p:guide orient="horz" pos="2144"/>
        <p:guide pos="313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4307046" cy="340360"/>
          </a:xfrm>
          <a:prstGeom prst="rect">
            <a:avLst/>
          </a:prstGeom>
        </p:spPr>
        <p:txBody>
          <a:bodyPr vert="horz" lIns="91842" tIns="45921" rIns="91842" bIns="45921" rtlCol="0"/>
          <a:lstStyle>
            <a:lvl1pPr algn="l">
              <a:defRPr sz="1200"/>
            </a:lvl1pPr>
          </a:lstStyle>
          <a:p>
            <a:endParaRPr lang="en-NZ"/>
          </a:p>
        </p:txBody>
      </p:sp>
      <p:sp>
        <p:nvSpPr>
          <p:cNvPr id="3" name="Date Placeholder 2"/>
          <p:cNvSpPr>
            <a:spLocks noGrp="1"/>
          </p:cNvSpPr>
          <p:nvPr>
            <p:ph type="dt" sz="quarter" idx="1"/>
          </p:nvPr>
        </p:nvSpPr>
        <p:spPr>
          <a:xfrm>
            <a:off x="5629998" y="0"/>
            <a:ext cx="4307046" cy="340360"/>
          </a:xfrm>
          <a:prstGeom prst="rect">
            <a:avLst/>
          </a:prstGeom>
        </p:spPr>
        <p:txBody>
          <a:bodyPr vert="horz" lIns="91842" tIns="45921" rIns="91842" bIns="45921" rtlCol="0"/>
          <a:lstStyle>
            <a:lvl1pPr algn="r">
              <a:defRPr sz="1200"/>
            </a:lvl1pPr>
          </a:lstStyle>
          <a:p>
            <a:fld id="{2A5D61DE-86A3-40CE-BFDE-D732AAE0E005}" type="datetimeFigureOut">
              <a:rPr lang="en-NZ" smtClean="0"/>
              <a:t>20/11/2015</a:t>
            </a:fld>
            <a:endParaRPr lang="en-NZ"/>
          </a:p>
        </p:txBody>
      </p:sp>
      <p:sp>
        <p:nvSpPr>
          <p:cNvPr id="4" name="Footer Placeholder 3"/>
          <p:cNvSpPr>
            <a:spLocks noGrp="1"/>
          </p:cNvSpPr>
          <p:nvPr>
            <p:ph type="ftr" sz="quarter" idx="2"/>
          </p:nvPr>
        </p:nvSpPr>
        <p:spPr>
          <a:xfrm>
            <a:off x="5" y="6465659"/>
            <a:ext cx="4307046" cy="340360"/>
          </a:xfrm>
          <a:prstGeom prst="rect">
            <a:avLst/>
          </a:prstGeom>
        </p:spPr>
        <p:txBody>
          <a:bodyPr vert="horz" lIns="91842" tIns="45921" rIns="91842" bIns="45921" rtlCol="0" anchor="b"/>
          <a:lstStyle>
            <a:lvl1pPr algn="l">
              <a:defRPr sz="1200"/>
            </a:lvl1pPr>
          </a:lstStyle>
          <a:p>
            <a:endParaRPr lang="en-NZ"/>
          </a:p>
        </p:txBody>
      </p:sp>
      <p:sp>
        <p:nvSpPr>
          <p:cNvPr id="5" name="Slide Number Placeholder 4"/>
          <p:cNvSpPr>
            <a:spLocks noGrp="1"/>
          </p:cNvSpPr>
          <p:nvPr>
            <p:ph type="sldNum" sz="quarter" idx="3"/>
          </p:nvPr>
        </p:nvSpPr>
        <p:spPr>
          <a:xfrm>
            <a:off x="5629998" y="6465659"/>
            <a:ext cx="4307046" cy="340360"/>
          </a:xfrm>
          <a:prstGeom prst="rect">
            <a:avLst/>
          </a:prstGeom>
        </p:spPr>
        <p:txBody>
          <a:bodyPr vert="horz" lIns="91842" tIns="45921" rIns="91842" bIns="45921" rtlCol="0" anchor="b"/>
          <a:lstStyle>
            <a:lvl1pPr algn="r">
              <a:defRPr sz="1200"/>
            </a:lvl1pPr>
          </a:lstStyle>
          <a:p>
            <a:fld id="{5FA30CEF-293A-44B5-858C-4D262AE45A63}" type="slidenum">
              <a:rPr lang="en-NZ" smtClean="0"/>
              <a:t>‹#›</a:t>
            </a:fld>
            <a:endParaRPr lang="en-NZ"/>
          </a:p>
        </p:txBody>
      </p:sp>
    </p:spTree>
    <p:extLst>
      <p:ext uri="{BB962C8B-B14F-4D97-AF65-F5344CB8AC3E}">
        <p14:creationId xmlns:p14="http://schemas.microsoft.com/office/powerpoint/2010/main" val="171692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4307046" cy="340360"/>
          </a:xfrm>
          <a:prstGeom prst="rect">
            <a:avLst/>
          </a:prstGeom>
        </p:spPr>
        <p:txBody>
          <a:bodyPr vert="horz" lIns="91842" tIns="45921" rIns="91842" bIns="45921" rtlCol="0"/>
          <a:lstStyle>
            <a:lvl1pPr algn="l">
              <a:defRPr sz="1200"/>
            </a:lvl1pPr>
          </a:lstStyle>
          <a:p>
            <a:endParaRPr lang="en-NZ"/>
          </a:p>
        </p:txBody>
      </p:sp>
      <p:sp>
        <p:nvSpPr>
          <p:cNvPr id="3" name="Date Placeholder 2"/>
          <p:cNvSpPr>
            <a:spLocks noGrp="1"/>
          </p:cNvSpPr>
          <p:nvPr>
            <p:ph type="dt" idx="1"/>
          </p:nvPr>
        </p:nvSpPr>
        <p:spPr>
          <a:xfrm>
            <a:off x="5629998" y="0"/>
            <a:ext cx="4307046" cy="340360"/>
          </a:xfrm>
          <a:prstGeom prst="rect">
            <a:avLst/>
          </a:prstGeom>
        </p:spPr>
        <p:txBody>
          <a:bodyPr vert="horz" lIns="91842" tIns="45921" rIns="91842" bIns="45921" rtlCol="0"/>
          <a:lstStyle>
            <a:lvl1pPr algn="r">
              <a:defRPr sz="1200"/>
            </a:lvl1pPr>
          </a:lstStyle>
          <a:p>
            <a:fld id="{6E631AFB-C0FD-4AE4-AF9C-26FC98FDCC25}" type="datetimeFigureOut">
              <a:rPr lang="en-NZ" smtClean="0"/>
              <a:t>20/11/2015</a:t>
            </a:fld>
            <a:endParaRPr lang="en-NZ"/>
          </a:p>
        </p:txBody>
      </p:sp>
      <p:sp>
        <p:nvSpPr>
          <p:cNvPr id="4" name="Slide Image Placeholder 3"/>
          <p:cNvSpPr>
            <a:spLocks noGrp="1" noRot="1" noChangeAspect="1"/>
          </p:cNvSpPr>
          <p:nvPr>
            <p:ph type="sldImg" idx="2"/>
          </p:nvPr>
        </p:nvSpPr>
        <p:spPr>
          <a:xfrm>
            <a:off x="3267075" y="509588"/>
            <a:ext cx="3405188" cy="2554287"/>
          </a:xfrm>
          <a:prstGeom prst="rect">
            <a:avLst/>
          </a:prstGeom>
          <a:noFill/>
          <a:ln w="12700">
            <a:solidFill>
              <a:prstClr val="black"/>
            </a:solidFill>
          </a:ln>
        </p:spPr>
        <p:txBody>
          <a:bodyPr vert="horz" lIns="91842" tIns="45921" rIns="91842" bIns="45921" rtlCol="0" anchor="ctr"/>
          <a:lstStyle/>
          <a:p>
            <a:endParaRPr lang="en-NZ"/>
          </a:p>
        </p:txBody>
      </p:sp>
      <p:sp>
        <p:nvSpPr>
          <p:cNvPr id="5" name="Notes Placeholder 4"/>
          <p:cNvSpPr>
            <a:spLocks noGrp="1"/>
          </p:cNvSpPr>
          <p:nvPr>
            <p:ph type="body" sz="quarter" idx="3"/>
          </p:nvPr>
        </p:nvSpPr>
        <p:spPr>
          <a:xfrm>
            <a:off x="993935" y="3233423"/>
            <a:ext cx="7951470" cy="3063240"/>
          </a:xfrm>
          <a:prstGeom prst="rect">
            <a:avLst/>
          </a:prstGeom>
        </p:spPr>
        <p:txBody>
          <a:bodyPr vert="horz" lIns="91842" tIns="45921" rIns="91842" bIns="459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5" y="6465659"/>
            <a:ext cx="4307046" cy="340360"/>
          </a:xfrm>
          <a:prstGeom prst="rect">
            <a:avLst/>
          </a:prstGeom>
        </p:spPr>
        <p:txBody>
          <a:bodyPr vert="horz" lIns="91842" tIns="45921" rIns="91842" bIns="45921" rtlCol="0" anchor="b"/>
          <a:lstStyle>
            <a:lvl1pPr algn="l">
              <a:defRPr sz="1200"/>
            </a:lvl1pPr>
          </a:lstStyle>
          <a:p>
            <a:endParaRPr lang="en-NZ"/>
          </a:p>
        </p:txBody>
      </p:sp>
      <p:sp>
        <p:nvSpPr>
          <p:cNvPr id="7" name="Slide Number Placeholder 6"/>
          <p:cNvSpPr>
            <a:spLocks noGrp="1"/>
          </p:cNvSpPr>
          <p:nvPr>
            <p:ph type="sldNum" sz="quarter" idx="5"/>
          </p:nvPr>
        </p:nvSpPr>
        <p:spPr>
          <a:xfrm>
            <a:off x="5629998" y="6465659"/>
            <a:ext cx="4307046" cy="340360"/>
          </a:xfrm>
          <a:prstGeom prst="rect">
            <a:avLst/>
          </a:prstGeom>
        </p:spPr>
        <p:txBody>
          <a:bodyPr vert="horz" lIns="91842" tIns="45921" rIns="91842" bIns="45921" rtlCol="0" anchor="b"/>
          <a:lstStyle>
            <a:lvl1pPr algn="r">
              <a:defRPr sz="1200"/>
            </a:lvl1pPr>
          </a:lstStyle>
          <a:p>
            <a:fld id="{60C839B7-54C4-47D4-8232-E5A202225028}" type="slidenum">
              <a:rPr lang="en-NZ" smtClean="0"/>
              <a:t>‹#›</a:t>
            </a:fld>
            <a:endParaRPr lang="en-NZ"/>
          </a:p>
        </p:txBody>
      </p:sp>
    </p:spTree>
    <p:extLst>
      <p:ext uri="{BB962C8B-B14F-4D97-AF65-F5344CB8AC3E}">
        <p14:creationId xmlns:p14="http://schemas.microsoft.com/office/powerpoint/2010/main" val="661261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Today</a:t>
            </a:r>
            <a:r>
              <a:rPr lang="en-NZ" baseline="0" dirty="0" smtClean="0"/>
              <a:t> I am going to talk about an analyses assessing gene-network models to identify predictors of elevated systolic blood pressure in developing children. </a:t>
            </a:r>
            <a:endParaRPr lang="en-NZ" dirty="0" smtClean="0"/>
          </a:p>
        </p:txBody>
      </p:sp>
      <p:sp>
        <p:nvSpPr>
          <p:cNvPr id="4" name="Slide Number Placeholder 3"/>
          <p:cNvSpPr>
            <a:spLocks noGrp="1"/>
          </p:cNvSpPr>
          <p:nvPr>
            <p:ph type="sldNum" sz="quarter" idx="10"/>
          </p:nvPr>
        </p:nvSpPr>
        <p:spPr/>
        <p:txBody>
          <a:bodyPr/>
          <a:lstStyle/>
          <a:p>
            <a:fld id="{60C839B7-54C4-47D4-8232-E5A202225028}" type="slidenum">
              <a:rPr lang="en-NZ" smtClean="0"/>
              <a:t>1</a:t>
            </a:fld>
            <a:endParaRPr lang="en-NZ" dirty="0"/>
          </a:p>
        </p:txBody>
      </p:sp>
    </p:spTree>
    <p:extLst>
      <p:ext uri="{BB962C8B-B14F-4D97-AF65-F5344CB8AC3E}">
        <p14:creationId xmlns:p14="http://schemas.microsoft.com/office/powerpoint/2010/main" val="2301080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So our focus</a:t>
            </a:r>
            <a:r>
              <a:rPr lang="en-NZ" baseline="0" dirty="0" smtClean="0"/>
              <a:t> here is to investigate the development of early onset elevated BP. </a:t>
            </a:r>
            <a:r>
              <a:rPr lang="en-NZ" dirty="0" smtClean="0"/>
              <a:t>So</a:t>
            </a:r>
            <a:r>
              <a:rPr lang="en-NZ" baseline="0" dirty="0" smtClean="0"/>
              <a:t> you might be wondering why were are focussing our efforts on the stages of developmental growth rather than in adults when the problem presents itself. </a:t>
            </a:r>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10</a:t>
            </a:fld>
            <a:endParaRPr lang="en-NZ"/>
          </a:p>
        </p:txBody>
      </p:sp>
    </p:spTree>
    <p:extLst>
      <p:ext uri="{BB962C8B-B14F-4D97-AF65-F5344CB8AC3E}">
        <p14:creationId xmlns:p14="http://schemas.microsoft.com/office/powerpoint/2010/main" val="3369222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NZ" dirty="0" smtClean="0"/>
              <a:t>Well,</a:t>
            </a:r>
            <a:r>
              <a:rPr lang="en-NZ" baseline="0" dirty="0" smtClean="0"/>
              <a:t> our hypothesis is underpinned by the Developmental Origins of Health and Disease paradigm, which states that genetic, epigenetic and environmental factors acting early in life can increase our risk to certain diseases. However, because during our lifetime (particularly during the younger developmental stages) were are undergoing a phase of “plasticity” which basically means we can easily adapt to change. Therefore it is thought that if we can identify early predictors of adult onset diseases and implement interventions during childhood and adolescence then we should be able to reduce that individuals risk of diseases during adulthood (at which time we are not so plastic/adaptive or receptive to intervention). </a:t>
            </a:r>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11</a:t>
            </a:fld>
            <a:endParaRPr lang="en-NZ"/>
          </a:p>
        </p:txBody>
      </p:sp>
    </p:spTree>
    <p:extLst>
      <p:ext uri="{BB962C8B-B14F-4D97-AF65-F5344CB8AC3E}">
        <p14:creationId xmlns:p14="http://schemas.microsoft.com/office/powerpoint/2010/main" val="2034572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outcome data we are utilising here is SBP that was collected throughout childhood and adolescence from the Western Australian Longitudinal Pregnancy and Birth Cohort. </a:t>
            </a:r>
          </a:p>
          <a:p>
            <a:r>
              <a:rPr lang="en-NZ" baseline="0" dirty="0" smtClean="0"/>
              <a:t>There was data from 2, 279 unique individuals who contributed at least one SBP measure at 5, 8, 10, 12, 14 and 17 years of age.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12</a:t>
            </a:fld>
            <a:endParaRPr lang="en-NZ"/>
          </a:p>
        </p:txBody>
      </p:sp>
    </p:spTree>
    <p:extLst>
      <p:ext uri="{BB962C8B-B14F-4D97-AF65-F5344CB8AC3E}">
        <p14:creationId xmlns:p14="http://schemas.microsoft.com/office/powerpoint/2010/main" val="623474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2"/>
              </a:buClr>
              <a:buFont typeface="Wingdings" panose="05000000000000000000" pitchFamily="2" charset="2"/>
              <a:buChar char="Ø"/>
            </a:pPr>
            <a:r>
              <a:rPr lang="en-NZ" sz="2800" dirty="0" smtClean="0"/>
              <a:t>The IGF-network</a:t>
            </a:r>
          </a:p>
          <a:p>
            <a:pPr>
              <a:buClr>
                <a:schemeClr val="accent2"/>
              </a:buClr>
              <a:buFont typeface="Wingdings" panose="05000000000000000000" pitchFamily="2" charset="2"/>
              <a:buChar char="Ø"/>
            </a:pPr>
            <a:endParaRPr lang="en-NZ" sz="1000" dirty="0" smtClean="0"/>
          </a:p>
          <a:p>
            <a:pPr>
              <a:buClr>
                <a:schemeClr val="accent2"/>
              </a:buClr>
              <a:buFont typeface="Wingdings" panose="05000000000000000000" pitchFamily="2" charset="2"/>
              <a:buChar char="Ø"/>
            </a:pPr>
            <a:r>
              <a:rPr lang="en-AU" sz="2800" dirty="0" smtClean="0"/>
              <a:t>The SNPs tagging the IGF-axis genes were coded in an additive way</a:t>
            </a:r>
          </a:p>
          <a:p>
            <a:pPr>
              <a:buClr>
                <a:schemeClr val="accent2"/>
              </a:buClr>
              <a:buFont typeface="Wingdings" panose="05000000000000000000" pitchFamily="2" charset="2"/>
              <a:buChar char="Ø"/>
            </a:pPr>
            <a:endParaRPr lang="en-AU" sz="500" dirty="0" smtClean="0"/>
          </a:p>
          <a:p>
            <a:pPr lvl="1">
              <a:buClr>
                <a:schemeClr val="accent2"/>
              </a:buClr>
              <a:buFont typeface="Wingdings" panose="05000000000000000000" pitchFamily="2" charset="2"/>
              <a:buChar char="Ø"/>
            </a:pPr>
            <a:r>
              <a:rPr lang="en-AU" sz="2800" dirty="0" smtClean="0"/>
              <a:t>Counting the number of minor alleles (0, 1 or 2) using </a:t>
            </a:r>
            <a:r>
              <a:rPr lang="en-AU" sz="2800" dirty="0" err="1" smtClean="0"/>
              <a:t>SimHap</a:t>
            </a:r>
            <a:r>
              <a:rPr lang="en-AU" sz="2800" dirty="0" smtClean="0"/>
              <a:t> and grouped by gene in the network analyses</a:t>
            </a:r>
            <a:endParaRPr lang="en-NZ" sz="2800" dirty="0" smtClean="0"/>
          </a:p>
          <a:p>
            <a:pPr defTabSz="918423">
              <a:defRPr/>
            </a:pPr>
            <a:endParaRPr lang="en-AU" dirty="0" smtClean="0"/>
          </a:p>
          <a:p>
            <a:pPr defTabSz="918423">
              <a:defRPr/>
            </a:pPr>
            <a:r>
              <a:rPr lang="en-AU" dirty="0" smtClean="0"/>
              <a:t>IGF-axis comprises two cell-surface receptors (IGF-1R, IGF-2R), two ligands (IGF-1, IGF-2), a family of 10 IGF-binding proteins (IGFBP 1-10), 6 of which bind with higher-affinity (IGFBP 1-6) and associated IGFBP degrading enzymes known collectively as proteases. </a:t>
            </a:r>
          </a:p>
          <a:p>
            <a:pPr defTabSz="918423">
              <a:defRPr/>
            </a:pPr>
            <a:endParaRPr lang="en-AU" dirty="0" smtClean="0"/>
          </a:p>
          <a:p>
            <a:pPr defTabSz="918423">
              <a:defRPr/>
            </a:pPr>
            <a:r>
              <a:rPr lang="en-AU" dirty="0" smtClean="0"/>
              <a:t>The two</a:t>
            </a:r>
            <a:r>
              <a:rPr lang="en-AU" baseline="0" dirty="0" smtClean="0"/>
              <a:t> ligands are known to bind (with different affinities) to binding proteins which will promote their interaction (or lack thereof) to one of the receptors. IGF-1R is the largest and most prolific receptor in the cell and typically modulates IGF1 and IGF2 ligands, whilst IGF-2R usually only binds to IGF2. </a:t>
            </a:r>
            <a:endParaRPr lang="en-AU" dirty="0" smtClean="0"/>
          </a:p>
          <a:p>
            <a:pPr defTabSz="918423">
              <a:defRPr/>
            </a:pPr>
            <a:endParaRPr lang="en-AU" dirty="0" smtClean="0"/>
          </a:p>
          <a:p>
            <a:pPr defTabSz="918423">
              <a:defRPr/>
            </a:pPr>
            <a:r>
              <a:rPr lang="en-AU" dirty="0" smtClean="0"/>
              <a:t>We are interested to see how the different components</a:t>
            </a:r>
            <a:r>
              <a:rPr lang="en-AU" baseline="0" dirty="0" smtClean="0"/>
              <a:t> act to influence SBP in developing children and adolescents. </a:t>
            </a:r>
            <a:endParaRPr lang="en-AU"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13</a:t>
            </a:fld>
            <a:endParaRPr lang="en-NZ"/>
          </a:p>
        </p:txBody>
      </p:sp>
    </p:spTree>
    <p:extLst>
      <p:ext uri="{BB962C8B-B14F-4D97-AF65-F5344CB8AC3E}">
        <p14:creationId xmlns:p14="http://schemas.microsoft.com/office/powerpoint/2010/main" val="2635065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a:t>
            </a:r>
            <a:r>
              <a:rPr lang="en-NZ" baseline="0" dirty="0" smtClean="0"/>
              <a:t> illustrates the magnitude of the different genes in the IGF-Axis. The receptors, particularly IGF-1R is the largest whilst the binding proteins are the smallest.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14</a:t>
            </a:fld>
            <a:endParaRPr lang="en-NZ"/>
          </a:p>
        </p:txBody>
      </p:sp>
    </p:spTree>
    <p:extLst>
      <p:ext uri="{BB962C8B-B14F-4D97-AF65-F5344CB8AC3E}">
        <p14:creationId xmlns:p14="http://schemas.microsoft.com/office/powerpoint/2010/main" val="16248124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model used here is a two stage model based on the work of </a:t>
            </a:r>
            <a:r>
              <a:rPr lang="en-NZ" baseline="0" dirty="0" err="1" smtClean="0"/>
              <a:t>Tsonka</a:t>
            </a:r>
            <a:r>
              <a:rPr lang="en-NZ" baseline="0" dirty="0" smtClean="0"/>
              <a:t> et al. </a:t>
            </a:r>
          </a:p>
          <a:p>
            <a:pPr>
              <a:buClr>
                <a:schemeClr val="accent2"/>
              </a:buClr>
              <a:buFont typeface="Wingdings" panose="05000000000000000000" pitchFamily="2" charset="2"/>
              <a:buNone/>
            </a:pPr>
            <a:r>
              <a:rPr lang="en-AU" altLang="en-US" dirty="0">
                <a:ea typeface="PMingLiU" panose="02020500000000000000" pitchFamily="18" charset="-120"/>
                <a:cs typeface="Times New Roman" panose="02020603050405020304" pitchFamily="18" charset="0"/>
              </a:rPr>
              <a:t>Following </a:t>
            </a:r>
            <a:r>
              <a:rPr lang="en-AU" altLang="en-US" dirty="0" err="1">
                <a:ea typeface="PMingLiU" panose="02020500000000000000" pitchFamily="18" charset="-120"/>
                <a:cs typeface="Times New Roman" panose="02020603050405020304" pitchFamily="18" charset="0"/>
              </a:rPr>
              <a:t>Tsonaka</a:t>
            </a:r>
            <a:r>
              <a:rPr lang="en-AU" altLang="en-US" dirty="0">
                <a:ea typeface="PMingLiU" panose="02020500000000000000" pitchFamily="18" charset="-120"/>
                <a:cs typeface="Times New Roman" panose="02020603050405020304" pitchFamily="18" charset="0"/>
              </a:rPr>
              <a:t> </a:t>
            </a:r>
            <a:r>
              <a:rPr lang="en-AU" altLang="en-US" i="1" dirty="0">
                <a:ea typeface="PMingLiU" panose="02020500000000000000" pitchFamily="18" charset="-120"/>
                <a:cs typeface="Times New Roman" panose="02020603050405020304" pitchFamily="18" charset="0"/>
              </a:rPr>
              <a:t>et al</a:t>
            </a:r>
            <a:r>
              <a:rPr lang="en-AU" altLang="en-US" dirty="0">
                <a:ea typeface="PMingLiU" panose="02020500000000000000" pitchFamily="18" charset="-120"/>
                <a:cs typeface="Times New Roman" panose="02020603050405020304" pitchFamily="18" charset="0"/>
              </a:rPr>
              <a:t>, we used a two-stage mixed effects model to estimate a gene interaction network involving the nine genes of the IGF axis and model their association with the longitudinal SBP outcome</a:t>
            </a:r>
          </a:p>
          <a:p>
            <a:pPr>
              <a:buClr>
                <a:schemeClr val="accent2"/>
              </a:buClr>
              <a:buFont typeface="Wingdings" panose="05000000000000000000" pitchFamily="2" charset="2"/>
              <a:buNone/>
            </a:pPr>
            <a:r>
              <a:rPr lang="en-AU" altLang="en-US" dirty="0">
                <a:ea typeface="PMingLiU" panose="02020500000000000000" pitchFamily="18" charset="-120"/>
                <a:cs typeface="Times New Roman" panose="02020603050405020304" pitchFamily="18" charset="0"/>
              </a:rPr>
              <a:t>Overall, stage 1 generates gene-based random effects summarising the SNP effects within each gene and stage 2 uses the gene-specific random effects from stage 1 to model the gene-gene interactions against SBP</a:t>
            </a:r>
            <a:endParaRPr lang="en-AU" altLang="en-US" dirty="0"/>
          </a:p>
          <a:p>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15</a:t>
            </a:fld>
            <a:endParaRPr lang="en-NZ"/>
          </a:p>
        </p:txBody>
      </p:sp>
    </p:spTree>
    <p:extLst>
      <p:ext uri="{BB962C8B-B14F-4D97-AF65-F5344CB8AC3E}">
        <p14:creationId xmlns:p14="http://schemas.microsoft.com/office/powerpoint/2010/main" val="1055376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dirty="0"/>
              <a:t>The goal of the first stage analysis is to model the probability of carrying a particular SNP allele (the rare allele) as a function of fixed and random effects that represent genetic variations of the SNP genotypes at </a:t>
            </a:r>
            <a:r>
              <a:rPr lang="en-AU" i="1" dirty="0"/>
              <a:t>S</a:t>
            </a:r>
            <a:r>
              <a:rPr lang="en-AU" dirty="0"/>
              <a:t> loci studied</a:t>
            </a:r>
          </a:p>
          <a:p>
            <a:pPr>
              <a:buClr>
                <a:schemeClr val="accent2"/>
              </a:buClr>
              <a:buFont typeface="Wingdings" panose="05000000000000000000" pitchFamily="2" charset="2"/>
              <a:buNone/>
            </a:pPr>
            <a:r>
              <a:rPr lang="en-AU" dirty="0"/>
              <a:t>A logistic model is used to specify the probability to carry at least one rare allele (dominant model) or two rare alleles (recessive model) as a </a:t>
            </a:r>
            <a:r>
              <a:rPr lang="en-AU" dirty="0" err="1"/>
              <a:t>Bernouilli</a:t>
            </a:r>
            <a:r>
              <a:rPr lang="en-AU" dirty="0"/>
              <a:t> trial</a:t>
            </a:r>
          </a:p>
          <a:p>
            <a:pPr>
              <a:buClr>
                <a:schemeClr val="accent2"/>
              </a:buClr>
              <a:buFont typeface="Wingdings" panose="05000000000000000000" pitchFamily="2" charset="2"/>
              <a:buNone/>
            </a:pPr>
            <a:r>
              <a:rPr lang="en-AU" dirty="0"/>
              <a:t>The inclusion of random effects into a mixed-effects logistic model allows specifying gene-specific effects as well as their correlation structure</a:t>
            </a:r>
          </a:p>
          <a:p>
            <a:pPr>
              <a:buClr>
                <a:schemeClr val="accent2"/>
              </a:buClr>
              <a:buFont typeface="Wingdings" panose="05000000000000000000" pitchFamily="2" charset="2"/>
              <a:buNone/>
            </a:pPr>
            <a:r>
              <a:rPr lang="en-AU" dirty="0"/>
              <a:t>This model will return the empirical Bays (EB) estimates of the random effects. </a:t>
            </a:r>
            <a:endParaRPr lang="en-NZ" dirty="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16</a:t>
            </a:fld>
            <a:endParaRPr lang="en-NZ"/>
          </a:p>
        </p:txBody>
      </p:sp>
    </p:spTree>
    <p:extLst>
      <p:ext uri="{BB962C8B-B14F-4D97-AF65-F5344CB8AC3E}">
        <p14:creationId xmlns:p14="http://schemas.microsoft.com/office/powerpoint/2010/main" val="2152733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dirty="0"/>
              <a:t>Here is the logistic model for stage 1. </a:t>
            </a:r>
          </a:p>
          <a:p>
            <a:pPr>
              <a:buClr>
                <a:schemeClr val="accent2"/>
              </a:buClr>
              <a:buFont typeface="Wingdings" panose="05000000000000000000" pitchFamily="2" charset="2"/>
              <a:buNone/>
            </a:pPr>
            <a:endParaRPr lang="en-AU" dirty="0"/>
          </a:p>
          <a:p>
            <a:r>
              <a:rPr lang="en-NZ" dirty="0" smtClean="0"/>
              <a:t>Where</a:t>
            </a:r>
            <a:r>
              <a:rPr lang="en-NZ" baseline="0" dirty="0" smtClean="0"/>
              <a:t> beta naught is the constant we can fix to control the MAF of a SNP. Beta 1 is where you define the vector of regression coefficients for any gene-specific covariates you choose to fit (e.g. may want to differentiate ligands from receptors and binding proteins) – we don’t do that here but it is possible to be done. </a:t>
            </a:r>
          </a:p>
          <a:p>
            <a:r>
              <a:rPr lang="en-NZ" baseline="0" dirty="0" smtClean="0"/>
              <a:t>We also have two random effects being defined here. Bi naught which is the random intercept effect for each individual (of which we have 2, 279) and beta </a:t>
            </a:r>
            <a:r>
              <a:rPr lang="en-NZ" baseline="0" dirty="0" err="1" smtClean="0"/>
              <a:t>ig</a:t>
            </a:r>
            <a:r>
              <a:rPr lang="en-NZ" baseline="0" dirty="0" smtClean="0"/>
              <a:t> is the random intercept for each gene (we have nine of these) within each individual (which are independent of bi naught but correlated across the nine genes).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17</a:t>
            </a:fld>
            <a:endParaRPr lang="en-NZ"/>
          </a:p>
        </p:txBody>
      </p:sp>
    </p:spTree>
    <p:extLst>
      <p:ext uri="{BB962C8B-B14F-4D97-AF65-F5344CB8AC3E}">
        <p14:creationId xmlns:p14="http://schemas.microsoft.com/office/powerpoint/2010/main" val="1778875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dirty="0"/>
                  <a:t>Here gene-specific estimates are tested </a:t>
                </a:r>
                <a:r>
                  <a:rPr lang="en-NZ" dirty="0"/>
                  <a:t>using the </a:t>
                </a:r>
                <a:r>
                  <a:rPr lang="en-AU" dirty="0"/>
                  <a:t>EB estimates </a:t>
                </a:r>
                <a14:m>
                  <m:oMath xmlns:m="http://schemas.openxmlformats.org/officeDocument/2006/math">
                    <m:d>
                      <m:dPr>
                        <m:ctrlPr>
                          <a:rPr lang="en-NZ" i="1">
                            <a:latin typeface="Cambria Math" panose="02040503050406030204" pitchFamily="18" charset="0"/>
                          </a:rPr>
                        </m:ctrlPr>
                      </m:dPr>
                      <m:e>
                        <m:sSubSup>
                          <m:sSubSupPr>
                            <m:ctrlPr>
                              <a:rPr lang="en-NZ" i="1">
                                <a:latin typeface="Cambria Math" panose="02040503050406030204" pitchFamily="18" charset="0"/>
                              </a:rPr>
                            </m:ctrlPr>
                          </m:sSubSupPr>
                          <m:e>
                            <m:acc>
                              <m:accPr>
                                <m:chr m:val="̂"/>
                                <m:ctrlPr>
                                  <a:rPr lang="en-NZ" i="1">
                                    <a:latin typeface="Cambria Math" panose="02040503050406030204" pitchFamily="18" charset="0"/>
                                  </a:rPr>
                                </m:ctrlPr>
                              </m:accPr>
                              <m:e>
                                <m:r>
                                  <a:rPr lang="en-AU" i="1">
                                    <a:latin typeface="Cambria Math" panose="02040503050406030204" pitchFamily="18" charset="0"/>
                                  </a:rPr>
                                  <m:t>𝑏</m:t>
                                </m:r>
                              </m:e>
                            </m:acc>
                          </m:e>
                          <m:sub>
                            <m:r>
                              <a:rPr lang="en-AU" i="1">
                                <a:latin typeface="Cambria Math" panose="02040503050406030204" pitchFamily="18" charset="0"/>
                              </a:rPr>
                              <m:t>𝑖</m:t>
                            </m:r>
                          </m:sub>
                          <m:sup>
                            <m:r>
                              <a:rPr lang="en-AU" i="1">
                                <a:latin typeface="Cambria Math" panose="02040503050406030204" pitchFamily="18" charset="0"/>
                              </a:rPr>
                              <m:t>∗</m:t>
                            </m:r>
                          </m:sup>
                        </m:sSubSup>
                      </m:e>
                    </m:d>
                  </m:oMath>
                </a14:m>
                <a:r>
                  <a:rPr lang="en-AU" dirty="0"/>
                  <a:t> from the first stage as covariates in the mixed-effects model for longitudinal SBP</a:t>
                </a:r>
              </a:p>
              <a:p>
                <a:pPr>
                  <a:buClr>
                    <a:schemeClr val="accent2"/>
                  </a:buClr>
                  <a:buFont typeface="Wingdings" panose="05000000000000000000" pitchFamily="2" charset="2"/>
                  <a:buNone/>
                </a:pPr>
                <a:r>
                  <a:rPr lang="en-AU" dirty="0"/>
                  <a:t>To model the longitudinal outcome, a linear mixed-effects model with random intercepts and random slopes was used</a:t>
                </a:r>
              </a:p>
              <a:p>
                <a:pPr>
                  <a:buClr>
                    <a:schemeClr val="accent2"/>
                  </a:buClr>
                  <a:buFont typeface="Wingdings" panose="05000000000000000000" pitchFamily="2" charset="2"/>
                  <a:buNone/>
                </a:pPr>
                <a:r>
                  <a:rPr lang="en-AU" dirty="0"/>
                  <a:t>A model fitting procedure was implemented to identify the optimal set of variables that should be included in this longitudinal gene-network model</a:t>
                </a:r>
                <a:endParaRPr lang="en-NZ" dirty="0"/>
              </a:p>
              <a:p>
                <a:pPr>
                  <a:buClr>
                    <a:schemeClr val="accent2"/>
                  </a:buClr>
                  <a:buFont typeface="Wingdings" panose="05000000000000000000" pitchFamily="2" charset="2"/>
                  <a:buNone/>
                </a:pPr>
                <a:r>
                  <a:rPr lang="en-AU" dirty="0"/>
                  <a:t>Age was modelled as a categorical variable’ which reflect the three main stages of developmental growth; pre-puberty (&lt;10 years), puberty (11-14 years) and post-puberty (15+ years) representing three distinct time-frames or ‘epochs</a:t>
                </a:r>
                <a:endParaRPr lang="en-NZ" dirty="0"/>
              </a:p>
              <a:p>
                <a:endParaRPr lang="en-NZ" dirty="0"/>
              </a:p>
            </p:txBody>
          </p:sp>
        </mc:Choice>
        <mc:Fallback xmlns="">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sz="1200" dirty="0" smtClean="0"/>
                  <a:t>Here gene-specific </a:t>
                </a:r>
                <a:r>
                  <a:rPr lang="en-AU" sz="1200" dirty="0"/>
                  <a:t>estimates are tested </a:t>
                </a:r>
                <a:r>
                  <a:rPr lang="en-NZ" sz="1200" dirty="0"/>
                  <a:t>using the </a:t>
                </a:r>
                <a:r>
                  <a:rPr lang="en-AU" sz="1200" dirty="0"/>
                  <a:t>EB estimates </a:t>
                </a:r>
                <a:r>
                  <a:rPr lang="en-NZ" sz="1200" i="0">
                    <a:latin typeface="Cambria Math" panose="02040503050406030204" pitchFamily="18" charset="0"/>
                  </a:rPr>
                  <a:t>(</a:t>
                </a:r>
                <a:r>
                  <a:rPr lang="en-AU" sz="1200" i="0">
                    <a:latin typeface="Cambria Math" panose="02040503050406030204" pitchFamily="18" charset="0"/>
                  </a:rPr>
                  <a:t>𝑏</a:t>
                </a:r>
                <a:r>
                  <a:rPr lang="en-NZ" sz="1200" i="0">
                    <a:latin typeface="Cambria Math" panose="02040503050406030204" pitchFamily="18" charset="0"/>
                  </a:rPr>
                  <a:t> ̂_</a:t>
                </a:r>
                <a:r>
                  <a:rPr lang="en-AU" sz="1200" i="0">
                    <a:latin typeface="Cambria Math" panose="02040503050406030204" pitchFamily="18" charset="0"/>
                  </a:rPr>
                  <a:t>𝑖^∗ )</a:t>
                </a:r>
                <a:r>
                  <a:rPr lang="en-AU" sz="1200" dirty="0"/>
                  <a:t> from the first stage as covariates in the mixed-effects model for longitudinal </a:t>
                </a:r>
                <a:r>
                  <a:rPr lang="en-AU" sz="1200" dirty="0" smtClean="0"/>
                  <a:t>SBP</a:t>
                </a:r>
              </a:p>
              <a:p>
                <a:pPr>
                  <a:buClr>
                    <a:schemeClr val="accent2"/>
                  </a:buClr>
                  <a:buFont typeface="Wingdings" panose="05000000000000000000" pitchFamily="2" charset="2"/>
                  <a:buNone/>
                </a:pPr>
                <a:r>
                  <a:rPr lang="en-AU" sz="1200" dirty="0" smtClean="0"/>
                  <a:t>To model the longitudinal outcome, a linear mixed-effects model with random intercepts and random slopes was used</a:t>
                </a:r>
              </a:p>
              <a:p>
                <a:pPr>
                  <a:buClr>
                    <a:schemeClr val="accent2"/>
                  </a:buClr>
                  <a:buFont typeface="Wingdings" panose="05000000000000000000" pitchFamily="2" charset="2"/>
                  <a:buNone/>
                </a:pPr>
                <a:r>
                  <a:rPr lang="en-AU" sz="1200" dirty="0" smtClean="0"/>
                  <a:t>A </a:t>
                </a:r>
                <a:r>
                  <a:rPr lang="en-AU" sz="1200" dirty="0"/>
                  <a:t>model fitting procedure was implemented to identify the optimal set of variables that should be included in this longitudinal gene-network </a:t>
                </a:r>
                <a:r>
                  <a:rPr lang="en-AU" sz="1200" dirty="0" smtClean="0"/>
                  <a:t>model</a:t>
                </a:r>
                <a:endParaRPr lang="en-NZ" sz="1200" dirty="0"/>
              </a:p>
              <a:p>
                <a:pPr>
                  <a:buClr>
                    <a:schemeClr val="accent2"/>
                  </a:buClr>
                  <a:buFont typeface="Wingdings" panose="05000000000000000000" pitchFamily="2" charset="2"/>
                  <a:buNone/>
                </a:pPr>
                <a:r>
                  <a:rPr lang="en-AU" sz="1200" dirty="0" smtClean="0"/>
                  <a:t>Age was </a:t>
                </a:r>
                <a:r>
                  <a:rPr lang="en-AU" sz="1200" dirty="0"/>
                  <a:t>modelled as a categorical variable’ which reflect the three main stages of developmental growth; pre-puberty (&lt;10 years), puberty (11-14 years) and post-puberty (15+ years) representing three distinct time-frames or ‘epochs</a:t>
                </a:r>
                <a:endParaRPr lang="en-NZ" sz="1200" dirty="0"/>
              </a:p>
              <a:p>
                <a:endParaRPr lang="en-NZ" dirty="0"/>
              </a:p>
            </p:txBody>
          </p:sp>
        </mc:Fallback>
      </mc:AlternateContent>
      <p:sp>
        <p:nvSpPr>
          <p:cNvPr id="4" name="Slide Number Placeholder 3"/>
          <p:cNvSpPr>
            <a:spLocks noGrp="1"/>
          </p:cNvSpPr>
          <p:nvPr>
            <p:ph type="sldNum" sz="quarter" idx="10"/>
          </p:nvPr>
        </p:nvSpPr>
        <p:spPr/>
        <p:txBody>
          <a:bodyPr/>
          <a:lstStyle/>
          <a:p>
            <a:fld id="{60C839B7-54C4-47D4-8232-E5A202225028}" type="slidenum">
              <a:rPr lang="en-NZ" smtClean="0"/>
              <a:t>18</a:t>
            </a:fld>
            <a:endParaRPr lang="en-NZ"/>
          </a:p>
        </p:txBody>
      </p:sp>
    </p:spTree>
    <p:extLst>
      <p:ext uri="{BB962C8B-B14F-4D97-AF65-F5344CB8AC3E}">
        <p14:creationId xmlns:p14="http://schemas.microsoft.com/office/powerpoint/2010/main" val="522665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i="1" dirty="0">
                    <a:latin typeface="Cambria Math" panose="02040503050406030204" pitchFamily="18" charset="0"/>
                  </a:rPr>
                  <a:t>So here we model SBP by </a:t>
                </a:r>
                <a14:m>
                  <m:oMath xmlns:m="http://schemas.openxmlformats.org/officeDocument/2006/math">
                    <m:sSubSup>
                      <m:sSubSupPr>
                        <m:ctrlPr>
                          <a:rPr lang="en-NZ" i="1">
                            <a:latin typeface="Cambria Math" panose="02040503050406030204" pitchFamily="18" charset="0"/>
                          </a:rPr>
                        </m:ctrlPr>
                      </m:sSubSupPr>
                      <m:e>
                        <m:acc>
                          <m:accPr>
                            <m:chr m:val="̂"/>
                            <m:ctrlPr>
                              <a:rPr lang="en-NZ" i="1">
                                <a:latin typeface="Cambria Math" panose="02040503050406030204" pitchFamily="18" charset="0"/>
                              </a:rPr>
                            </m:ctrlPr>
                          </m:accPr>
                          <m:e>
                            <m:r>
                              <a:rPr lang="en-AU" i="1">
                                <a:latin typeface="Cambria Math" panose="02040503050406030204" pitchFamily="18" charset="0"/>
                              </a:rPr>
                              <m:t>𝑏</m:t>
                            </m:r>
                          </m:e>
                        </m:acc>
                      </m:e>
                      <m:sub>
                        <m:r>
                          <a:rPr lang="en-AU" i="1">
                            <a:latin typeface="Cambria Math" panose="02040503050406030204" pitchFamily="18" charset="0"/>
                          </a:rPr>
                          <m:t>𝑖𝑔</m:t>
                        </m:r>
                      </m:sub>
                      <m:sup>
                        <m:r>
                          <a:rPr lang="en-AU" i="1">
                            <a:latin typeface="Cambria Math" panose="02040503050406030204" pitchFamily="18" charset="0"/>
                          </a:rPr>
                          <m:t>∗</m:t>
                        </m:r>
                      </m:sup>
                    </m:sSubSup>
                  </m:oMath>
                </a14:m>
                <a:r>
                  <a:rPr lang="en-AU" dirty="0"/>
                  <a:t> = gene-specific empirical Bayes random effects estimated from stage 1</a:t>
                </a:r>
                <a14:m>
                  <m:oMath xmlns:m="http://schemas.openxmlformats.org/officeDocument/2006/math">
                    <m:r>
                      <a:rPr lang="en-NZ">
                        <a:latin typeface="Cambria Math" panose="02040503050406030204" pitchFamily="18" charset="0"/>
                      </a:rPr>
                      <m:t> </m:t>
                    </m:r>
                  </m:oMath>
                </a14:m>
                <a:endParaRPr lang="en-NZ" dirty="0">
                  <a:latin typeface="Cambria Math" panose="02040503050406030204" pitchFamily="18" charset="0"/>
                </a:endParaRPr>
              </a:p>
              <a:p>
                <a:pPr>
                  <a:buClr>
                    <a:schemeClr val="accent2"/>
                  </a:buClr>
                  <a:buFont typeface="Wingdings" panose="05000000000000000000" pitchFamily="2" charset="2"/>
                  <a:buNone/>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𝑋</m:t>
                        </m:r>
                      </m:e>
                      <m:sub>
                        <m:r>
                          <a:rPr lang="en-AU" i="1">
                            <a:latin typeface="Cambria Math" panose="02040503050406030204" pitchFamily="18" charset="0"/>
                          </a:rPr>
                          <m:t>𝑖𝑡</m:t>
                        </m:r>
                      </m:sub>
                    </m:sSub>
                    <m:r>
                      <a:rPr lang="en-AU" i="1">
                        <a:latin typeface="Cambria Math" panose="02040503050406030204" pitchFamily="18" charset="0"/>
                      </a:rPr>
                      <m:t>=</m:t>
                    </m:r>
                  </m:oMath>
                </a14:m>
                <a:r>
                  <a:rPr lang="en-AU" dirty="0"/>
                  <a:t> Design matrix for the fixed effect covariates which include;</a:t>
                </a:r>
                <a:r>
                  <a:rPr lang="en-NZ" dirty="0"/>
                  <a:t> </a:t>
                </a:r>
                <a14:m>
                  <m:oMath xmlns:m="http://schemas.openxmlformats.org/officeDocument/2006/math">
                    <m:r>
                      <a:rPr lang="en-AU" i="1">
                        <a:latin typeface="Cambria Math" panose="02040503050406030204" pitchFamily="18" charset="0"/>
                      </a:rPr>
                      <m:t>𝛽</m:t>
                    </m:r>
                    <m:r>
                      <m:rPr>
                        <m:nor/>
                      </m:rPr>
                      <a:rPr lang="en-AU" i="1" baseline="-25000"/>
                      <m:t> </m:t>
                    </m:r>
                  </m:oMath>
                </a14:m>
                <a:r>
                  <a:rPr lang="en-AU" baseline="-25000" dirty="0"/>
                  <a:t> </a:t>
                </a:r>
                <a:r>
                  <a:rPr lang="en-AU" dirty="0"/>
                  <a:t>Vector of regression coefficients on the fixed effects variables;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𝐵𝑀𝐼</m:t>
                        </m:r>
                      </m:e>
                      <m:sub>
                        <m:r>
                          <a:rPr lang="en-AU" i="1">
                            <a:latin typeface="Cambria Math" panose="02040503050406030204" pitchFamily="18" charset="0"/>
                          </a:rPr>
                          <m:t>𝑖</m:t>
                        </m:r>
                      </m:sub>
                    </m:sSub>
                  </m:oMath>
                </a14:m>
                <a:r>
                  <a:rPr lang="en-AU" dirty="0"/>
                  <a:t>, </a:t>
                </a:r>
                <a:r>
                  <a:rPr lang="en-AU" i="1" dirty="0" err="1"/>
                  <a:t>Sex</a:t>
                </a:r>
                <a:r>
                  <a:rPr lang="en-AU" i="1" baseline="-25000" dirty="0" err="1"/>
                  <a:t>i</a:t>
                </a:r>
                <a:r>
                  <a:rPr lang="en-AU" dirty="0"/>
                  <a:t> and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𝐴𝑔𝑒</m:t>
                        </m:r>
                      </m:e>
                      <m:sub>
                        <m:r>
                          <a:rPr lang="en-AU" i="1">
                            <a:latin typeface="Cambria Math" panose="02040503050406030204" pitchFamily="18" charset="0"/>
                          </a:rPr>
                          <m:t>𝑖𝑡</m:t>
                        </m:r>
                      </m:sub>
                    </m:sSub>
                    <m:r>
                      <a:rPr lang="en-NZ" i="1">
                        <a:latin typeface="Cambria Math" panose="02040503050406030204" pitchFamily="18" charset="0"/>
                      </a:rPr>
                      <m:t> </m:t>
                    </m:r>
                    <m:r>
                      <a:rPr lang="en-AU" i="1">
                        <a:latin typeface="Cambria Math" panose="02040503050406030204" pitchFamily="18" charset="0"/>
                      </a:rPr>
                      <m:t>𝑢</m:t>
                    </m:r>
                    <m:r>
                      <m:rPr>
                        <m:nor/>
                      </m:rPr>
                      <a:rPr lang="en-AU" i="1" baseline="-25000"/>
                      <m:t>0</m:t>
                    </m:r>
                    <m:r>
                      <m:rPr>
                        <m:nor/>
                      </m:rPr>
                      <a:rPr lang="en-AU" i="1" baseline="-25000"/>
                      <m:t>i</m:t>
                    </m:r>
                  </m:oMath>
                </a14:m>
                <a:r>
                  <a:rPr lang="en-AU" dirty="0"/>
                  <a:t> = individual-wise random intercept</a:t>
                </a:r>
                <a:r>
                  <a:rPr lang="en-NZ" dirty="0"/>
                  <a:t> and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𝛾</m:t>
                        </m:r>
                      </m:e>
                      <m:sub>
                        <m:r>
                          <a:rPr lang="en-AU" i="1">
                            <a:latin typeface="Cambria Math" panose="02040503050406030204" pitchFamily="18" charset="0"/>
                          </a:rPr>
                          <m:t>𝑔</m:t>
                        </m:r>
                      </m:sub>
                    </m:sSub>
                  </m:oMath>
                </a14:m>
                <a:r>
                  <a:rPr lang="en-AU" dirty="0"/>
                  <a:t> = vector of regression coefficients on the gene-specific effects, which is used to quantify the effect of the pathway on the longitudinal SBP outcome</a:t>
                </a:r>
                <a:endParaRPr lang="en-NZ" dirty="0"/>
              </a:p>
              <a:p>
                <a:pPr>
                  <a:buClr>
                    <a:schemeClr val="accent2"/>
                  </a:buClr>
                  <a:buFont typeface="Wingdings" panose="05000000000000000000" pitchFamily="2" charset="2"/>
                  <a:buNone/>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𝜂</m:t>
                        </m:r>
                      </m:e>
                      <m:sub>
                        <m:r>
                          <a:rPr lang="en-AU" i="1">
                            <a:latin typeface="Cambria Math" panose="02040503050406030204" pitchFamily="18" charset="0"/>
                          </a:rPr>
                          <m:t>𝑔</m:t>
                        </m:r>
                      </m:sub>
                    </m:sSub>
                  </m:oMath>
                </a14:m>
                <a:r>
                  <a:rPr lang="en-AU" dirty="0"/>
                  <a:t> = regression coefficients for the gene </a:t>
                </a:r>
                <a14:m>
                  <m:oMath xmlns:m="http://schemas.openxmlformats.org/officeDocument/2006/math">
                    <m:r>
                      <a:rPr lang="en-AU" i="1">
                        <a:latin typeface="Cambria Math" panose="02040503050406030204" pitchFamily="18" charset="0"/>
                      </a:rPr>
                      <m:t>𝑔</m:t>
                    </m:r>
                  </m:oMath>
                </a14:m>
                <a:r>
                  <a:rPr lang="en-AU" dirty="0"/>
                  <a:t> by age (as a discrete variable of &lt;15 and 15+ years which were chosen to reflect dramatic changes in developmental growth) interaction effect on  </a:t>
                </a:r>
                <a14:m>
                  <m:oMath xmlns:m="http://schemas.openxmlformats.org/officeDocument/2006/math">
                    <m:r>
                      <a:rPr lang="en-AU" i="1">
                        <a:latin typeface="Cambria Math" panose="02040503050406030204" pitchFamily="18" charset="0"/>
                      </a:rPr>
                      <m:t>𝑆𝐵𝑃</m:t>
                    </m:r>
                    <m:r>
                      <a:rPr lang="en-AU" i="1">
                        <a:latin typeface="Cambria Math" panose="02040503050406030204" pitchFamily="18" charset="0"/>
                      </a:rPr>
                      <m:t>.</m:t>
                    </m:r>
                    <m:r>
                      <a:rPr lang="en-NZ">
                        <a:latin typeface="Cambria Math" panose="02040503050406030204" pitchFamily="18" charset="0"/>
                      </a:rPr>
                      <m:t> </m:t>
                    </m:r>
                  </m:oMath>
                </a14:m>
                <a:r>
                  <a:rPr lang="en-AU" dirty="0"/>
                  <a:t>It quantifies the age-specific effect of the pathway on the longitudinal SBP outcome.</a:t>
                </a:r>
              </a:p>
              <a:p>
                <a:pPr>
                  <a:buClr>
                    <a:schemeClr val="accent2"/>
                  </a:buClr>
                  <a:buFont typeface="Wingdings" panose="05000000000000000000" pitchFamily="2" charset="2"/>
                  <a:buNone/>
                </a:pPr>
                <a:r>
                  <a:rPr lang="en-NZ" dirty="0"/>
                  <a:t>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𝑆𝑒𝑥</m:t>
                        </m:r>
                      </m:e>
                      <m:sub>
                        <m:r>
                          <a:rPr lang="en-AU" i="1">
                            <a:latin typeface="Cambria Math" panose="02040503050406030204" pitchFamily="18" charset="0"/>
                          </a:rPr>
                          <m:t>𝑖</m:t>
                        </m:r>
                      </m:sub>
                    </m:sSub>
                    <m:r>
                      <a:rPr lang="en-AU" i="1">
                        <a:latin typeface="Cambria Math" panose="02040503050406030204" pitchFamily="18" charset="0"/>
                      </a:rPr>
                      <m:t> </m:t>
                    </m:r>
                  </m:oMath>
                </a14:m>
                <a:r>
                  <a:rPr lang="en-AU" dirty="0"/>
                  <a:t>= Males or Females</a:t>
                </a:r>
                <a14:m>
                  <m:oMath xmlns:m="http://schemas.openxmlformats.org/officeDocument/2006/math">
                    <m:r>
                      <a:rPr lang="en-NZ">
                        <a:latin typeface="Cambria Math" panose="02040503050406030204" pitchFamily="18" charset="0"/>
                      </a:rPr>
                      <m:t> </m:t>
                    </m:r>
                    <m:sSub>
                      <m:sSubPr>
                        <m:ctrlPr>
                          <a:rPr lang="en-NZ" i="1">
                            <a:latin typeface="Cambria Math" panose="02040503050406030204" pitchFamily="18" charset="0"/>
                          </a:rPr>
                        </m:ctrlPr>
                      </m:sSubPr>
                      <m:e>
                        <m:r>
                          <a:rPr lang="en-AU" i="1">
                            <a:latin typeface="Cambria Math" panose="02040503050406030204" pitchFamily="18" charset="0"/>
                          </a:rPr>
                          <m:t>𝐵𝑀𝐼</m:t>
                        </m:r>
                      </m:e>
                      <m:sub>
                        <m:r>
                          <a:rPr lang="en-AU" i="1">
                            <a:latin typeface="Cambria Math" panose="02040503050406030204" pitchFamily="18" charset="0"/>
                          </a:rPr>
                          <m:t>𝑖</m:t>
                        </m:r>
                      </m:sub>
                    </m:sSub>
                  </m:oMath>
                </a14:m>
                <a:r>
                  <a:rPr lang="en-AU" dirty="0"/>
                  <a:t> = per unit (kg/m</a:t>
                </a:r>
                <a:r>
                  <a:rPr lang="en-AU" baseline="30000" dirty="0"/>
                  <a:t>2</a:t>
                </a:r>
                <a:r>
                  <a:rPr lang="en-AU" dirty="0"/>
                  <a:t>) increase in year of age</a:t>
                </a:r>
                <a14:m>
                  <m:oMath xmlns:m="http://schemas.openxmlformats.org/officeDocument/2006/math">
                    <m:r>
                      <a:rPr lang="en-NZ">
                        <a:latin typeface="Cambria Math" panose="02040503050406030204" pitchFamily="18" charset="0"/>
                      </a:rPr>
                      <m:t> </m:t>
                    </m:r>
                    <m:sSubSup>
                      <m:sSubSupPr>
                        <m:ctrlPr>
                          <a:rPr lang="en-NZ" i="1">
                            <a:latin typeface="Cambria Math" panose="02040503050406030204" pitchFamily="18" charset="0"/>
                          </a:rPr>
                        </m:ctrlPr>
                      </m:sSubSupPr>
                      <m:e>
                        <m:r>
                          <a:rPr lang="en-AU" i="1">
                            <a:latin typeface="Cambria Math" panose="02040503050406030204" pitchFamily="18" charset="0"/>
                          </a:rPr>
                          <m:t>𝜎</m:t>
                        </m:r>
                      </m:e>
                      <m:sub>
                        <m:r>
                          <a:rPr lang="en-AU" i="1">
                            <a:latin typeface="Cambria Math" panose="02040503050406030204" pitchFamily="18" charset="0"/>
                          </a:rPr>
                          <m:t>𝜖</m:t>
                        </m:r>
                      </m:sub>
                      <m:sup>
                        <m:r>
                          <a:rPr lang="en-AU" i="1">
                            <a:latin typeface="Cambria Math" panose="02040503050406030204" pitchFamily="18" charset="0"/>
                          </a:rPr>
                          <m:t>2</m:t>
                        </m:r>
                      </m:sup>
                    </m:sSubSup>
                    <m:r>
                      <a:rPr lang="en-AU" i="1">
                        <a:latin typeface="Cambria Math" panose="02040503050406030204" pitchFamily="18" charset="0"/>
                      </a:rPr>
                      <m:t>= </m:t>
                    </m:r>
                  </m:oMath>
                </a14:m>
                <a:r>
                  <a:rPr lang="en-AU" dirty="0"/>
                  <a:t> Error variance The </a:t>
                </a:r>
                <a14:m>
                  <m:oMath xmlns:m="http://schemas.openxmlformats.org/officeDocument/2006/math">
                    <m:sSubSup>
                      <m:sSubSupPr>
                        <m:ctrlPr>
                          <a:rPr lang="en-NZ" i="1">
                            <a:latin typeface="Cambria Math" panose="02040503050406030204" pitchFamily="18" charset="0"/>
                          </a:rPr>
                        </m:ctrlPr>
                      </m:sSubSupPr>
                      <m:e>
                        <m:r>
                          <a:rPr lang="en-AU" i="1">
                            <a:latin typeface="Cambria Math" panose="02040503050406030204" pitchFamily="18" charset="0"/>
                          </a:rPr>
                          <m:t>𝑢</m:t>
                        </m:r>
                      </m:e>
                      <m:sub>
                        <m:r>
                          <a:rPr lang="en-AU" i="1">
                            <a:latin typeface="Cambria Math" panose="02040503050406030204" pitchFamily="18" charset="0"/>
                          </a:rPr>
                          <m:t>𝑖</m:t>
                        </m:r>
                      </m:sub>
                      <m:sup>
                        <m:r>
                          <a:rPr lang="en-AU" i="1">
                            <a:latin typeface="Cambria Math" panose="02040503050406030204" pitchFamily="18" charset="0"/>
                          </a:rPr>
                          <m:t>′</m:t>
                        </m:r>
                      </m:sup>
                    </m:sSubSup>
                    <m:r>
                      <a:rPr lang="en-AU" i="1">
                        <a:latin typeface="Cambria Math" panose="02040503050406030204" pitchFamily="18" charset="0"/>
                      </a:rPr>
                      <m:t>𝑠</m:t>
                    </m:r>
                    <m:r>
                      <a:rPr lang="en-AU" i="1">
                        <a:latin typeface="Cambria Math" panose="02040503050406030204" pitchFamily="18" charset="0"/>
                      </a:rPr>
                      <m:t> </m:t>
                    </m:r>
                  </m:oMath>
                </a14:m>
                <a:r>
                  <a:rPr lang="en-AU" dirty="0"/>
                  <a:t>are assumed correlated and independent from the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𝜀</m:t>
                        </m:r>
                      </m:e>
                      <m:sub>
                        <m:r>
                          <a:rPr lang="en-AU" i="1">
                            <a:latin typeface="Cambria Math" panose="02040503050406030204" pitchFamily="18" charset="0"/>
                          </a:rPr>
                          <m:t>𝑖</m:t>
                        </m:r>
                      </m:sub>
                    </m:sSub>
                    <m:r>
                      <a:rPr lang="en-AU" i="1">
                        <a:latin typeface="Cambria Math" panose="02040503050406030204" pitchFamily="18" charset="0"/>
                      </a:rPr>
                      <m:t>′</m:t>
                    </m:r>
                    <m:r>
                      <a:rPr lang="en-AU" i="1">
                        <a:latin typeface="Cambria Math" panose="02040503050406030204" pitchFamily="18" charset="0"/>
                      </a:rPr>
                      <m:t>𝑠</m:t>
                    </m:r>
                  </m:oMath>
                </a14:m>
                <a:endParaRPr lang="en-NZ" dirty="0"/>
              </a:p>
              <a:p>
                <a:endParaRPr lang="en-NZ" dirty="0"/>
              </a:p>
            </p:txBody>
          </p:sp>
        </mc:Choice>
        <mc:Fallback xmlns="">
          <p:sp>
            <p:nvSpPr>
              <p:cNvPr id="3" name="Notes Placeholder 2"/>
              <p:cNvSpPr>
                <a:spLocks noGrp="1"/>
              </p:cNvSpPr>
              <p:nvPr>
                <p:ph type="body" idx="1"/>
              </p:nvPr>
            </p:nvSpPr>
            <p:spPr/>
            <p:txBody>
              <a:bodyPr/>
              <a:lstStyle/>
              <a:p>
                <a:pPr>
                  <a:buClr>
                    <a:schemeClr val="accent2"/>
                  </a:buClr>
                  <a:buFont typeface="Wingdings" panose="05000000000000000000" pitchFamily="2" charset="2"/>
                  <a:buNone/>
                </a:pPr>
                <a:r>
                  <a:rPr lang="en-AU" sz="1200" i="1" dirty="0" smtClean="0">
                    <a:latin typeface="Cambria Math" panose="02040503050406030204" pitchFamily="18" charset="0"/>
                  </a:rPr>
                  <a:t>So</a:t>
                </a:r>
                <a:r>
                  <a:rPr lang="en-AU" sz="1200" i="1" baseline="0" dirty="0" smtClean="0">
                    <a:latin typeface="Cambria Math" panose="02040503050406030204" pitchFamily="18" charset="0"/>
                  </a:rPr>
                  <a:t> here we model SBP by </a:t>
                </a:r>
                <a:r>
                  <a:rPr lang="en-AU" sz="1200" i="0">
                    <a:latin typeface="Cambria Math" panose="02040503050406030204" pitchFamily="18" charset="0"/>
                  </a:rPr>
                  <a:t>𝑏</a:t>
                </a:r>
                <a:r>
                  <a:rPr lang="en-NZ" sz="1200" i="0">
                    <a:latin typeface="Cambria Math" panose="02040503050406030204" pitchFamily="18" charset="0"/>
                  </a:rPr>
                  <a:t> ̂</a:t>
                </a:r>
                <a:r>
                  <a:rPr lang="en-NZ" sz="1200" i="0" smtClean="0">
                    <a:latin typeface="Cambria Math" panose="02040503050406030204" pitchFamily="18" charset="0"/>
                  </a:rPr>
                  <a:t>_</a:t>
                </a:r>
                <a:r>
                  <a:rPr lang="en-AU" sz="1200" i="0">
                    <a:latin typeface="Cambria Math" panose="02040503050406030204" pitchFamily="18" charset="0"/>
                  </a:rPr>
                  <a:t>𝑖𝑔^∗</a:t>
                </a:r>
                <a:r>
                  <a:rPr lang="en-AU" sz="1200" dirty="0"/>
                  <a:t> = gene-specific empirical Bayes random effects estimated from stage </a:t>
                </a:r>
                <a:r>
                  <a:rPr lang="en-AU" sz="1200" dirty="0" smtClean="0"/>
                  <a:t>1</a:t>
                </a:r>
                <a:r>
                  <a:rPr lang="en-NZ" sz="1200" b="0" i="0" smtClean="0">
                    <a:latin typeface="Cambria Math" panose="02040503050406030204" pitchFamily="18" charset="0"/>
                  </a:rPr>
                  <a:t> </a:t>
                </a:r>
                <a:endParaRPr lang="en-NZ" sz="1200" b="0" i="0" dirty="0" smtClean="0">
                  <a:latin typeface="Cambria Math" panose="02040503050406030204" pitchFamily="18" charset="0"/>
                </a:endParaRPr>
              </a:p>
              <a:p>
                <a:pPr>
                  <a:buClr>
                    <a:schemeClr val="accent2"/>
                  </a:buClr>
                  <a:buFont typeface="Wingdings" panose="05000000000000000000" pitchFamily="2" charset="2"/>
                  <a:buNone/>
                </a:pPr>
                <a:r>
                  <a:rPr lang="en-AU" sz="1200" i="0">
                    <a:latin typeface="Cambria Math" panose="02040503050406030204" pitchFamily="18" charset="0"/>
                  </a:rPr>
                  <a:t>𝑋</a:t>
                </a:r>
                <a:r>
                  <a:rPr lang="en-NZ" sz="1200" i="0">
                    <a:latin typeface="Cambria Math" panose="02040503050406030204" pitchFamily="18" charset="0"/>
                  </a:rPr>
                  <a:t>_</a:t>
                </a:r>
                <a:r>
                  <a:rPr lang="en-AU" sz="1200" i="0">
                    <a:latin typeface="Cambria Math" panose="02040503050406030204" pitchFamily="18" charset="0"/>
                  </a:rPr>
                  <a:t>𝑖𝑡=</a:t>
                </a:r>
                <a:r>
                  <a:rPr lang="en-AU" sz="1200" dirty="0"/>
                  <a:t> Design matrix for the fixed effect covariates which include;</a:t>
                </a:r>
                <a:r>
                  <a:rPr lang="en-NZ" sz="1200" baseline="0" dirty="0" smtClean="0"/>
                  <a:t> </a:t>
                </a:r>
                <a:r>
                  <a:rPr lang="en-AU" sz="1200" i="0">
                    <a:latin typeface="Cambria Math" panose="02040503050406030204" pitchFamily="18" charset="0"/>
                  </a:rPr>
                  <a:t>𝛽</a:t>
                </a:r>
                <a:r>
                  <a:rPr lang="en-AU" sz="1200" i="0" baseline="-25000">
                    <a:latin typeface="Cambria Math" panose="02040503050406030204" pitchFamily="18" charset="0"/>
                  </a:rPr>
                  <a:t>" </a:t>
                </a:r>
                <a:r>
                  <a:rPr lang="en-NZ" sz="1200" i="0" baseline="-25000"/>
                  <a:t>"</a:t>
                </a:r>
                <a:r>
                  <a:rPr lang="en-AU" sz="1200" baseline="-25000" dirty="0" smtClean="0"/>
                  <a:t> </a:t>
                </a:r>
                <a:r>
                  <a:rPr lang="en-AU" sz="1200" dirty="0"/>
                  <a:t>Vector of regression coefficients on the fixed effects variables; </a:t>
                </a:r>
                <a:r>
                  <a:rPr lang="en-NZ" sz="1200" i="0">
                    <a:latin typeface="Cambria Math" panose="02040503050406030204" pitchFamily="18" charset="0"/>
                  </a:rPr>
                  <a:t>〖</a:t>
                </a:r>
                <a:r>
                  <a:rPr lang="en-AU" sz="1200" i="0">
                    <a:latin typeface="Cambria Math" panose="02040503050406030204" pitchFamily="18" charset="0"/>
                  </a:rPr>
                  <a:t>𝐵𝑀𝐼</a:t>
                </a:r>
                <a:r>
                  <a:rPr lang="en-NZ" sz="1200" i="0">
                    <a:latin typeface="Cambria Math" panose="02040503050406030204" pitchFamily="18" charset="0"/>
                  </a:rPr>
                  <a:t>〗_</a:t>
                </a:r>
                <a:r>
                  <a:rPr lang="en-AU" sz="1200" i="0">
                    <a:latin typeface="Cambria Math" panose="02040503050406030204" pitchFamily="18" charset="0"/>
                  </a:rPr>
                  <a:t>𝑖</a:t>
                </a:r>
                <a:r>
                  <a:rPr lang="en-AU" sz="1200" dirty="0"/>
                  <a:t>, </a:t>
                </a:r>
                <a:r>
                  <a:rPr lang="en-AU" sz="1200" i="1" dirty="0" err="1"/>
                  <a:t>Sex</a:t>
                </a:r>
                <a:r>
                  <a:rPr lang="en-AU" sz="1200" i="1" baseline="-25000" dirty="0" err="1"/>
                  <a:t>i</a:t>
                </a:r>
                <a:r>
                  <a:rPr lang="en-AU" sz="1200" dirty="0"/>
                  <a:t> and </a:t>
                </a:r>
                <a:r>
                  <a:rPr lang="en-NZ" sz="1200" i="0">
                    <a:latin typeface="Cambria Math" panose="02040503050406030204" pitchFamily="18" charset="0"/>
                  </a:rPr>
                  <a:t>〖</a:t>
                </a:r>
                <a:r>
                  <a:rPr lang="en-AU" sz="1200" i="0">
                    <a:latin typeface="Cambria Math" panose="02040503050406030204" pitchFamily="18" charset="0"/>
                  </a:rPr>
                  <a:t>𝐴𝑔𝑒</a:t>
                </a:r>
                <a:r>
                  <a:rPr lang="en-NZ" sz="1200" i="0">
                    <a:latin typeface="Cambria Math" panose="02040503050406030204" pitchFamily="18" charset="0"/>
                  </a:rPr>
                  <a:t>〗_</a:t>
                </a:r>
                <a:r>
                  <a:rPr lang="en-AU" sz="1200" i="0">
                    <a:latin typeface="Cambria Math" panose="02040503050406030204" pitchFamily="18" charset="0"/>
                  </a:rPr>
                  <a:t>𝑖𝑡</a:t>
                </a:r>
                <a:r>
                  <a:rPr lang="en-NZ" sz="1200" b="0" i="0" smtClean="0">
                    <a:latin typeface="Cambria Math" panose="02040503050406030204" pitchFamily="18" charset="0"/>
                  </a:rPr>
                  <a:t>  </a:t>
                </a:r>
                <a:r>
                  <a:rPr lang="en-AU" sz="1200" i="0">
                    <a:latin typeface="Cambria Math" panose="02040503050406030204" pitchFamily="18" charset="0"/>
                  </a:rPr>
                  <a:t>𝑢</a:t>
                </a:r>
                <a:r>
                  <a:rPr lang="en-AU" sz="1200" i="0" baseline="-25000">
                    <a:latin typeface="Cambria Math" panose="02040503050406030204" pitchFamily="18" charset="0"/>
                  </a:rPr>
                  <a:t>"0i</a:t>
                </a:r>
                <a:r>
                  <a:rPr lang="en-NZ" sz="1200" i="0" baseline="-25000"/>
                  <a:t>"</a:t>
                </a:r>
                <a:r>
                  <a:rPr lang="en-AU" sz="1200" dirty="0"/>
                  <a:t> = individual-wise random </a:t>
                </a:r>
                <a:r>
                  <a:rPr lang="en-AU" sz="1200" dirty="0" smtClean="0"/>
                  <a:t>intercept</a:t>
                </a:r>
                <a:r>
                  <a:rPr lang="en-NZ" sz="1200" baseline="0" dirty="0" smtClean="0"/>
                  <a:t> and </a:t>
                </a:r>
                <a:r>
                  <a:rPr lang="en-AU" sz="1200" i="0">
                    <a:latin typeface="Cambria Math" panose="02040503050406030204" pitchFamily="18" charset="0"/>
                  </a:rPr>
                  <a:t>𝛾</a:t>
                </a:r>
                <a:r>
                  <a:rPr lang="en-NZ" sz="1200" i="0">
                    <a:latin typeface="Cambria Math" panose="02040503050406030204" pitchFamily="18" charset="0"/>
                  </a:rPr>
                  <a:t>_</a:t>
                </a:r>
                <a:r>
                  <a:rPr lang="en-AU" sz="1200" i="0">
                    <a:latin typeface="Cambria Math" panose="02040503050406030204" pitchFamily="18" charset="0"/>
                  </a:rPr>
                  <a:t>𝑔</a:t>
                </a:r>
                <a:r>
                  <a:rPr lang="en-AU" sz="1200" dirty="0"/>
                  <a:t> = vector of regression coefficients on the gene-specific </a:t>
                </a:r>
                <a:r>
                  <a:rPr lang="en-AU" sz="1200" dirty="0" smtClean="0"/>
                  <a:t>effects,</a:t>
                </a:r>
                <a:r>
                  <a:rPr lang="en-AU" sz="1200" baseline="0" dirty="0" smtClean="0"/>
                  <a:t> which is used to quantify the </a:t>
                </a:r>
                <a:r>
                  <a:rPr lang="en-AU" sz="1200" dirty="0" smtClean="0"/>
                  <a:t>effect </a:t>
                </a:r>
                <a:r>
                  <a:rPr lang="en-AU" sz="1200" dirty="0"/>
                  <a:t>of the pathway on the longitudinal SBP </a:t>
                </a:r>
                <a:r>
                  <a:rPr lang="en-AU" sz="1200" dirty="0" smtClean="0"/>
                  <a:t>outcome</a:t>
                </a:r>
                <a:endParaRPr lang="en-NZ" sz="1200" dirty="0"/>
              </a:p>
              <a:p>
                <a:pPr>
                  <a:buClr>
                    <a:schemeClr val="accent2"/>
                  </a:buClr>
                  <a:buFont typeface="Wingdings" panose="05000000000000000000" pitchFamily="2" charset="2"/>
                  <a:buNone/>
                </a:pPr>
                <a:r>
                  <a:rPr lang="en-AU" sz="1200" i="0">
                    <a:latin typeface="Cambria Math" panose="02040503050406030204" pitchFamily="18" charset="0"/>
                  </a:rPr>
                  <a:t>𝜂</a:t>
                </a:r>
                <a:r>
                  <a:rPr lang="en-NZ" sz="1200" i="0">
                    <a:latin typeface="Cambria Math" panose="02040503050406030204" pitchFamily="18" charset="0"/>
                  </a:rPr>
                  <a:t>_</a:t>
                </a:r>
                <a:r>
                  <a:rPr lang="en-AU" sz="1200" i="0">
                    <a:latin typeface="Cambria Math" panose="02040503050406030204" pitchFamily="18" charset="0"/>
                  </a:rPr>
                  <a:t>𝑔</a:t>
                </a:r>
                <a:r>
                  <a:rPr lang="en-AU" sz="1200" dirty="0"/>
                  <a:t> = regression coefficients for the gene </a:t>
                </a:r>
                <a:r>
                  <a:rPr lang="en-AU" sz="1200" i="0">
                    <a:latin typeface="Cambria Math" panose="02040503050406030204" pitchFamily="18" charset="0"/>
                  </a:rPr>
                  <a:t>𝑔</a:t>
                </a:r>
                <a:r>
                  <a:rPr lang="en-AU" sz="1200" dirty="0"/>
                  <a:t> by age (as a discrete </a:t>
                </a:r>
                <a:r>
                  <a:rPr lang="en-AU" sz="1200" dirty="0" smtClean="0"/>
                  <a:t>variable of &lt;15 and 15+ years which</a:t>
                </a:r>
                <a:r>
                  <a:rPr lang="en-AU" sz="1200" baseline="0" dirty="0" smtClean="0"/>
                  <a:t> were </a:t>
                </a:r>
                <a:r>
                  <a:rPr lang="en-AU" sz="1200" dirty="0" smtClean="0"/>
                  <a:t>chosen to reflect dramatic changes in developmental growth) </a:t>
                </a:r>
                <a:r>
                  <a:rPr lang="en-AU" sz="1200" dirty="0"/>
                  <a:t>interaction effect on  </a:t>
                </a:r>
                <a:r>
                  <a:rPr lang="en-AU" sz="1200" i="0">
                    <a:latin typeface="Cambria Math" panose="02040503050406030204" pitchFamily="18" charset="0"/>
                  </a:rPr>
                  <a:t>𝑆𝐵𝑃.</a:t>
                </a:r>
                <a:r>
                  <a:rPr lang="en-NZ" sz="1200" b="0" i="0" smtClean="0">
                    <a:latin typeface="Cambria Math" panose="02040503050406030204" pitchFamily="18" charset="0"/>
                  </a:rPr>
                  <a:t> </a:t>
                </a:r>
                <a:r>
                  <a:rPr lang="en-AU" sz="1200" dirty="0"/>
                  <a:t>It quantifies the age-specific effect of the pathway on the longitudinal SBP outcome</a:t>
                </a:r>
                <a:r>
                  <a:rPr lang="en-AU" sz="1200" dirty="0" smtClean="0"/>
                  <a:t>.</a:t>
                </a:r>
              </a:p>
              <a:p>
                <a:pPr>
                  <a:buClr>
                    <a:schemeClr val="accent2"/>
                  </a:buClr>
                  <a:buFont typeface="Wingdings" panose="05000000000000000000" pitchFamily="2" charset="2"/>
                  <a:buNone/>
                </a:pPr>
                <a:r>
                  <a:rPr lang="en-NZ" sz="1200" dirty="0" smtClean="0"/>
                  <a:t> </a:t>
                </a:r>
                <a:r>
                  <a:rPr lang="en-NZ" sz="1200" i="0">
                    <a:latin typeface="Cambria Math" panose="02040503050406030204" pitchFamily="18" charset="0"/>
                  </a:rPr>
                  <a:t>〖</a:t>
                </a:r>
                <a:r>
                  <a:rPr lang="en-AU" sz="1200" i="0">
                    <a:latin typeface="Cambria Math" panose="02040503050406030204" pitchFamily="18" charset="0"/>
                  </a:rPr>
                  <a:t>𝑆𝑒𝑥</a:t>
                </a:r>
                <a:r>
                  <a:rPr lang="en-NZ" sz="1200" i="0">
                    <a:latin typeface="Cambria Math" panose="02040503050406030204" pitchFamily="18" charset="0"/>
                  </a:rPr>
                  <a:t>〗_</a:t>
                </a:r>
                <a:r>
                  <a:rPr lang="en-AU" sz="1200" i="0">
                    <a:latin typeface="Cambria Math" panose="02040503050406030204" pitchFamily="18" charset="0"/>
                  </a:rPr>
                  <a:t>𝑖  </a:t>
                </a:r>
                <a:r>
                  <a:rPr lang="en-AU" sz="1200" dirty="0"/>
                  <a:t>= Males or </a:t>
                </a:r>
                <a:r>
                  <a:rPr lang="en-AU" sz="1200" dirty="0" smtClean="0"/>
                  <a:t>Females</a:t>
                </a:r>
                <a:r>
                  <a:rPr lang="en-NZ" sz="1200" b="0" i="0" smtClean="0">
                    <a:latin typeface="Cambria Math" panose="02040503050406030204" pitchFamily="18" charset="0"/>
                  </a:rPr>
                  <a:t> </a:t>
                </a:r>
                <a:r>
                  <a:rPr lang="en-NZ" sz="1200" i="0">
                    <a:latin typeface="Cambria Math" panose="02040503050406030204" pitchFamily="18" charset="0"/>
                  </a:rPr>
                  <a:t>〖</a:t>
                </a:r>
                <a:r>
                  <a:rPr lang="en-AU" sz="1200" i="0">
                    <a:latin typeface="Cambria Math" panose="02040503050406030204" pitchFamily="18" charset="0"/>
                  </a:rPr>
                  <a:t>𝐵𝑀𝐼</a:t>
                </a:r>
                <a:r>
                  <a:rPr lang="en-NZ" sz="1200" i="0">
                    <a:latin typeface="Cambria Math" panose="02040503050406030204" pitchFamily="18" charset="0"/>
                  </a:rPr>
                  <a:t>〗_</a:t>
                </a:r>
                <a:r>
                  <a:rPr lang="en-AU" sz="1200" i="0">
                    <a:latin typeface="Cambria Math" panose="02040503050406030204" pitchFamily="18" charset="0"/>
                  </a:rPr>
                  <a:t>𝑖</a:t>
                </a:r>
                <a:r>
                  <a:rPr lang="en-AU" sz="1200" dirty="0"/>
                  <a:t> = per unit (kg/m</a:t>
                </a:r>
                <a:r>
                  <a:rPr lang="en-AU" sz="1200" baseline="30000" dirty="0"/>
                  <a:t>2</a:t>
                </a:r>
                <a:r>
                  <a:rPr lang="en-AU" sz="1200" dirty="0"/>
                  <a:t>) increase in year of </a:t>
                </a:r>
                <a:r>
                  <a:rPr lang="en-AU" sz="1200" dirty="0" smtClean="0"/>
                  <a:t>age</a:t>
                </a:r>
                <a:r>
                  <a:rPr lang="en-NZ" sz="1200" b="0" i="0" smtClean="0">
                    <a:latin typeface="Cambria Math" panose="02040503050406030204" pitchFamily="18" charset="0"/>
                  </a:rPr>
                  <a:t> </a:t>
                </a:r>
                <a:r>
                  <a:rPr lang="en-AU" sz="1200" i="0">
                    <a:latin typeface="Cambria Math" panose="02040503050406030204" pitchFamily="18" charset="0"/>
                  </a:rPr>
                  <a:t>𝜎</a:t>
                </a:r>
                <a:r>
                  <a:rPr lang="en-NZ" sz="1200" i="0">
                    <a:latin typeface="Cambria Math" panose="02040503050406030204" pitchFamily="18" charset="0"/>
                  </a:rPr>
                  <a:t>_</a:t>
                </a:r>
                <a:r>
                  <a:rPr lang="en-AU" sz="1200" i="0">
                    <a:latin typeface="Cambria Math" panose="02040503050406030204" pitchFamily="18" charset="0"/>
                  </a:rPr>
                  <a:t>𝜖^2= </a:t>
                </a:r>
                <a:r>
                  <a:rPr lang="en-AU" sz="1200" dirty="0"/>
                  <a:t> Error </a:t>
                </a:r>
                <a:r>
                  <a:rPr lang="en-AU" sz="1200" dirty="0" smtClean="0"/>
                  <a:t>variance The </a:t>
                </a:r>
                <a:r>
                  <a:rPr lang="en-AU" sz="1200" i="0">
                    <a:latin typeface="Cambria Math" panose="02040503050406030204" pitchFamily="18" charset="0"/>
                  </a:rPr>
                  <a:t>𝑢</a:t>
                </a:r>
                <a:r>
                  <a:rPr lang="en-NZ" sz="1200" i="0">
                    <a:latin typeface="Cambria Math" panose="02040503050406030204" pitchFamily="18" charset="0"/>
                  </a:rPr>
                  <a:t>_</a:t>
                </a:r>
                <a:r>
                  <a:rPr lang="en-AU" sz="1200" i="0">
                    <a:latin typeface="Cambria Math" panose="02040503050406030204" pitchFamily="18" charset="0"/>
                  </a:rPr>
                  <a:t>𝑖^′ 𝑠 </a:t>
                </a:r>
                <a:r>
                  <a:rPr lang="en-AU" sz="1200" dirty="0"/>
                  <a:t>are assumed correlated and independent from the </a:t>
                </a:r>
                <a:r>
                  <a:rPr lang="en-AU" sz="1200" i="0">
                    <a:latin typeface="Cambria Math" panose="02040503050406030204" pitchFamily="18" charset="0"/>
                  </a:rPr>
                  <a:t>𝜀</a:t>
                </a:r>
                <a:r>
                  <a:rPr lang="en-NZ" sz="1200" i="0">
                    <a:latin typeface="Cambria Math" panose="02040503050406030204" pitchFamily="18" charset="0"/>
                  </a:rPr>
                  <a:t>_</a:t>
                </a:r>
                <a:r>
                  <a:rPr lang="en-AU" sz="1200" i="0">
                    <a:latin typeface="Cambria Math" panose="02040503050406030204" pitchFamily="18" charset="0"/>
                  </a:rPr>
                  <a:t>𝑖′𝑠</a:t>
                </a:r>
                <a:endParaRPr lang="en-NZ" sz="1200" dirty="0"/>
              </a:p>
              <a:p>
                <a:endParaRPr lang="en-NZ" dirty="0"/>
              </a:p>
            </p:txBody>
          </p:sp>
        </mc:Fallback>
      </mc:AlternateContent>
      <p:sp>
        <p:nvSpPr>
          <p:cNvPr id="4" name="Slide Number Placeholder 3"/>
          <p:cNvSpPr>
            <a:spLocks noGrp="1"/>
          </p:cNvSpPr>
          <p:nvPr>
            <p:ph type="sldNum" sz="quarter" idx="10"/>
          </p:nvPr>
        </p:nvSpPr>
        <p:spPr/>
        <p:txBody>
          <a:bodyPr/>
          <a:lstStyle/>
          <a:p>
            <a:fld id="{60C839B7-54C4-47D4-8232-E5A202225028}" type="slidenum">
              <a:rPr lang="en-NZ" smtClean="0"/>
              <a:t>19</a:t>
            </a:fld>
            <a:endParaRPr lang="en-NZ"/>
          </a:p>
        </p:txBody>
      </p:sp>
    </p:spTree>
    <p:extLst>
      <p:ext uri="{BB962C8B-B14F-4D97-AF65-F5344CB8AC3E}">
        <p14:creationId xmlns:p14="http://schemas.microsoft.com/office/powerpoint/2010/main" val="2914434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I</a:t>
            </a:r>
            <a:r>
              <a:rPr lang="en-NZ" baseline="0" dirty="0" smtClean="0"/>
              <a:t> will first outline the aim of the project, give a little bit of background on the problem that elevated SBP causes, the genes and subsequent network we are interested in  (and underlying paradigm we are investigating). I will then discuss very briefly the study design before detailing the two-stage model we implemented and the results we found. I will finish up by drawing conclusions on this work and where we might be headed in future using gene-network models. </a:t>
            </a:r>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a:t>
            </a:fld>
            <a:endParaRPr lang="en-NZ"/>
          </a:p>
        </p:txBody>
      </p:sp>
    </p:spTree>
    <p:extLst>
      <p:ext uri="{BB962C8B-B14F-4D97-AF65-F5344CB8AC3E}">
        <p14:creationId xmlns:p14="http://schemas.microsoft.com/office/powerpoint/2010/main" val="7532668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Plotting the Bonferroni-adjusted</a:t>
            </a:r>
            <a:r>
              <a:rPr lang="en-NZ" baseline="0" dirty="0" smtClean="0"/>
              <a:t> statistically significant effects here for the bottom 5% of measured SBP and the top 5% of SBP measures from the Raine cohort.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20</a:t>
            </a:fld>
            <a:endParaRPr lang="en-NZ"/>
          </a:p>
        </p:txBody>
      </p:sp>
    </p:spTree>
    <p:extLst>
      <p:ext uri="{BB962C8B-B14F-4D97-AF65-F5344CB8AC3E}">
        <p14:creationId xmlns:p14="http://schemas.microsoft.com/office/powerpoint/2010/main" val="26698109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Because the output is quite large from these models I won’t present the results in tabulated form but rather summarise these as figures. </a:t>
            </a:r>
          </a:p>
          <a:p>
            <a:r>
              <a:rPr lang="en-NZ" baseline="0" dirty="0" smtClean="0"/>
              <a:t> </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21</a:t>
            </a:fld>
            <a:endParaRPr lang="en-NZ"/>
          </a:p>
        </p:txBody>
      </p:sp>
    </p:spTree>
    <p:extLst>
      <p:ext uri="{BB962C8B-B14F-4D97-AF65-F5344CB8AC3E}">
        <p14:creationId xmlns:p14="http://schemas.microsoft.com/office/powerpoint/2010/main" val="519697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top 5% of SBP</a:t>
            </a:r>
            <a:r>
              <a:rPr lang="en-NZ" baseline="0" dirty="0" smtClean="0"/>
              <a:t> measures appears to be only associated with increasing BP in males</a:t>
            </a:r>
          </a:p>
          <a:p>
            <a:endParaRPr lang="en-NZ" baseline="0" dirty="0" smtClean="0"/>
          </a:p>
          <a:p>
            <a:r>
              <a:rPr lang="en-NZ" baseline="0" dirty="0" smtClean="0"/>
              <a:t>For children aged less than 15 years only Males were statistically significantly associated with elevated SBP. Namely IGF1-IGFBP4 and IGF1R-IGFBP1-IGFBP3</a:t>
            </a:r>
          </a:p>
          <a:p>
            <a:endParaRPr lang="en-NZ" baseline="0" dirty="0" smtClean="0"/>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22</a:t>
            </a:fld>
            <a:endParaRPr lang="en-NZ"/>
          </a:p>
        </p:txBody>
      </p:sp>
    </p:spTree>
    <p:extLst>
      <p:ext uri="{BB962C8B-B14F-4D97-AF65-F5344CB8AC3E}">
        <p14:creationId xmlns:p14="http://schemas.microsoft.com/office/powerpoint/2010/main" val="1662828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Looking at the gene-network profile for the most extreme 5% of SBP measures</a:t>
            </a:r>
            <a:r>
              <a:rPr lang="en-NZ" baseline="0" dirty="0" smtClean="0"/>
              <a:t> we see that IGF2R-IGFBP1 is significantly associated with reducing extreme SBP in males whilst IGF1R-IGFBP4 for reducing extreme SBP in females. </a:t>
            </a:r>
          </a:p>
          <a:p>
            <a:endParaRPr lang="en-NZ" baseline="0" dirty="0" smtClean="0"/>
          </a:p>
          <a:p>
            <a:r>
              <a:rPr lang="en-NZ" baseline="0" dirty="0" smtClean="0"/>
              <a:t>Strong associations between IGF2 and binding proteins (IGFBP2 and IGFBP4) were associated with increasing extreme SBP in females, as was IGFBP2-IGFBP5 (and IGF1R-IGFBP5). Strong associations were also identified between IGF2 and IGFBP2 and IGFBP5 (as well as IGF1R-IGFBP4) in elevating extreme SBP in males.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23</a:t>
            </a:fld>
            <a:endParaRPr lang="en-NZ"/>
          </a:p>
        </p:txBody>
      </p:sp>
    </p:spTree>
    <p:extLst>
      <p:ext uri="{BB962C8B-B14F-4D97-AF65-F5344CB8AC3E}">
        <p14:creationId xmlns:p14="http://schemas.microsoft.com/office/powerpoint/2010/main" val="3665194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a:t>
            </a:r>
            <a:r>
              <a:rPr lang="en-NZ" baseline="0" dirty="0" smtClean="0"/>
              <a:t> will first outline the aim of the project, give a little bit of background on the problem that elevated SBP causes, the genes and subsequent network we are interested in  (and underlying paradigm we are investigating). I will then discuss very briefly the study design before detailing the two-stage model we implemented and the results we found. I will finish up by drawing conclusions on this work and were we might be headed in future using gene-network models.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24</a:t>
            </a:fld>
            <a:endParaRPr lang="en-NZ"/>
          </a:p>
        </p:txBody>
      </p:sp>
    </p:spTree>
    <p:extLst>
      <p:ext uri="{BB962C8B-B14F-4D97-AF65-F5344CB8AC3E}">
        <p14:creationId xmlns:p14="http://schemas.microsoft.com/office/powerpoint/2010/main" val="4122253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25</a:t>
            </a:fld>
            <a:endParaRPr lang="en-NZ"/>
          </a:p>
        </p:txBody>
      </p:sp>
    </p:spTree>
    <p:extLst>
      <p:ext uri="{BB962C8B-B14F-4D97-AF65-F5344CB8AC3E}">
        <p14:creationId xmlns:p14="http://schemas.microsoft.com/office/powerpoint/2010/main" val="2117096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AU" dirty="0"/>
              <a:t>The results attained are reasonable and align logically with current literature, particularly as IGFBP1 has been linked with both positive and negative associations to SBP and to well-known risk factors of cardiovascular diseases. Polymorphisms within IGF2 have already been shown to influence regulation of blood pressure in obese children. We found that this gene-network is modified with age; this in itself may be due to a number of reasons including diet, hormones and developmental growth over time, particularly post-puberty. Further investigation using this method and other modern high dimensional statistical methods to analyse gene-networks in cohort and large consortium data with external biological knowledge (such as </a:t>
            </a:r>
            <a:r>
              <a:rPr lang="en-AU" dirty="0" err="1"/>
              <a:t>exonic</a:t>
            </a:r>
            <a:r>
              <a:rPr lang="en-AU" dirty="0"/>
              <a:t>, regulatory gene information and the influence of hormones) would be ideal to validate our findings and improve accuracy surrounding the estimates produced from these models and further improve the power to detect complex interactions. Through characterizing the association between multiple genes and disease outcomes we will offer new insight into disease aetiology whilst providing tools for making individualized treatment decisions. </a:t>
            </a:r>
            <a:endParaRPr lang="en-NZ" dirty="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26</a:t>
            </a:fld>
            <a:endParaRPr lang="en-NZ"/>
          </a:p>
        </p:txBody>
      </p:sp>
    </p:spTree>
    <p:extLst>
      <p:ext uri="{BB962C8B-B14F-4D97-AF65-F5344CB8AC3E}">
        <p14:creationId xmlns:p14="http://schemas.microsoft.com/office/powerpoint/2010/main" val="1372282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AU" dirty="0" smtClean="0">
                <a:solidFill>
                  <a:schemeClr val="tx1"/>
                </a:solidFill>
              </a:rPr>
              <a:t>Further investigation using this method and other modern high dimensional statistical methods to analyse gene-networks in cohort and large consortium data with external biological knowledge (such as </a:t>
            </a:r>
            <a:r>
              <a:rPr lang="en-AU" dirty="0" err="1" smtClean="0">
                <a:solidFill>
                  <a:schemeClr val="tx1"/>
                </a:solidFill>
              </a:rPr>
              <a:t>exonic</a:t>
            </a:r>
            <a:r>
              <a:rPr lang="en-AU" dirty="0" smtClean="0">
                <a:solidFill>
                  <a:schemeClr val="tx1"/>
                </a:solidFill>
              </a:rPr>
              <a:t>, regulatory gene information and the influence of hormones) would be ideal to validate our findings and improve accuracy surrounding the estimates produced from these models and further improve the power to detect complex interactions. Through characterizing the association between multiple genes and disease outcomes we will offer new insight into disease aetiology whilst providing tools for making individualized treatment decisions. </a:t>
            </a:r>
            <a:endParaRPr lang="en-NZ" dirty="0" smtClean="0">
              <a:solidFill>
                <a:schemeClr val="tx1"/>
              </a:solidFill>
            </a:endParaRPr>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27</a:t>
            </a:fld>
            <a:endParaRPr lang="en-NZ"/>
          </a:p>
        </p:txBody>
      </p:sp>
    </p:spTree>
    <p:extLst>
      <p:ext uri="{BB962C8B-B14F-4D97-AF65-F5344CB8AC3E}">
        <p14:creationId xmlns:p14="http://schemas.microsoft.com/office/powerpoint/2010/main" val="1603666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Finally,</a:t>
            </a:r>
            <a:r>
              <a:rPr lang="en-NZ" baseline="0" dirty="0" smtClean="0"/>
              <a:t> I would like to thank you all for listening. If you were interested in reading about the original two-stage gene-network model as defined by </a:t>
            </a:r>
            <a:r>
              <a:rPr lang="en-NZ" baseline="0" dirty="0" err="1" smtClean="0"/>
              <a:t>Tsonaka</a:t>
            </a:r>
            <a:r>
              <a:rPr lang="en-NZ" baseline="0" dirty="0" smtClean="0"/>
              <a:t>, the details are here. </a:t>
            </a:r>
          </a:p>
          <a:p>
            <a:r>
              <a:rPr lang="en-NZ" baseline="0" dirty="0" smtClean="0"/>
              <a:t>I am happy to take any </a:t>
            </a:r>
            <a:r>
              <a:rPr lang="en-NZ" baseline="0" smtClean="0"/>
              <a:t>questions that you may have. </a:t>
            </a:r>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28</a:t>
            </a:fld>
            <a:endParaRPr lang="en-NZ"/>
          </a:p>
        </p:txBody>
      </p:sp>
    </p:spTree>
    <p:extLst>
      <p:ext uri="{BB962C8B-B14F-4D97-AF65-F5344CB8AC3E}">
        <p14:creationId xmlns:p14="http://schemas.microsoft.com/office/powerpoint/2010/main" val="1397735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NZ" dirty="0" smtClean="0"/>
              <a:t>The</a:t>
            </a:r>
            <a:r>
              <a:rPr lang="en-NZ" baseline="0" dirty="0" smtClean="0"/>
              <a:t> aim of this project is to investigate </a:t>
            </a:r>
            <a:r>
              <a:rPr lang="en-NZ" dirty="0"/>
              <a:t>if modelling the insulin-like growth factor (IGF)-Axis as a gene-network can provide insight underlying the early onset of elevated systolic blood pressure (SBP) in growing children</a:t>
            </a:r>
            <a:br>
              <a:rPr lang="en-NZ" dirty="0"/>
            </a:br>
            <a:endParaRPr lang="en-NZ" dirty="0">
              <a:solidFill>
                <a:srgbClr val="2C3C43"/>
              </a:solidFill>
            </a:endParaRPr>
          </a:p>
          <a:p>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3</a:t>
            </a:fld>
            <a:endParaRPr lang="en-NZ"/>
          </a:p>
        </p:txBody>
      </p:sp>
    </p:spTree>
    <p:extLst>
      <p:ext uri="{BB962C8B-B14F-4D97-AF65-F5344CB8AC3E}">
        <p14:creationId xmlns:p14="http://schemas.microsoft.com/office/powerpoint/2010/main" val="1690396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So</a:t>
            </a:r>
            <a:r>
              <a:rPr lang="en-NZ" baseline="0" dirty="0" smtClean="0"/>
              <a:t> the problem were are investigating is elevated systolic blood pressure. Why? Anyone who works in anything slightly medically related will know the elevated blood pressure is both a symptom and a disease in itself. Consistent and persistent elevated blood pressure is termed clinical hypertension which is an established cardiovascular risk factor. </a:t>
            </a:r>
          </a:p>
          <a:p>
            <a:r>
              <a:rPr lang="en-NZ" baseline="0" dirty="0" smtClean="0"/>
              <a:t>Hypertension is the leading cause of adult death and disability in the world due to predisposing individuals to CVD-related events. </a:t>
            </a:r>
          </a:p>
        </p:txBody>
      </p:sp>
      <p:sp>
        <p:nvSpPr>
          <p:cNvPr id="4" name="Slide Number Placeholder 3"/>
          <p:cNvSpPr>
            <a:spLocks noGrp="1"/>
          </p:cNvSpPr>
          <p:nvPr>
            <p:ph type="sldNum" sz="quarter" idx="10"/>
          </p:nvPr>
        </p:nvSpPr>
        <p:spPr/>
        <p:txBody>
          <a:bodyPr/>
          <a:lstStyle/>
          <a:p>
            <a:fld id="{60C839B7-54C4-47D4-8232-E5A202225028}" type="slidenum">
              <a:rPr lang="en-NZ" smtClean="0"/>
              <a:t>4</a:t>
            </a:fld>
            <a:endParaRPr lang="en-NZ"/>
          </a:p>
        </p:txBody>
      </p:sp>
    </p:spTree>
    <p:extLst>
      <p:ext uri="{BB962C8B-B14F-4D97-AF65-F5344CB8AC3E}">
        <p14:creationId xmlns:p14="http://schemas.microsoft.com/office/powerpoint/2010/main" val="1135447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Hypertension</a:t>
            </a:r>
            <a:r>
              <a:rPr lang="en-NZ" baseline="0" dirty="0" smtClean="0"/>
              <a:t> is a very common disease, affecting nearly 1 in every 3 adults worldwide.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5</a:t>
            </a:fld>
            <a:endParaRPr lang="en-NZ"/>
          </a:p>
        </p:txBody>
      </p:sp>
    </p:spTree>
    <p:extLst>
      <p:ext uri="{BB962C8B-B14F-4D97-AF65-F5344CB8AC3E}">
        <p14:creationId xmlns:p14="http://schemas.microsoft.com/office/powerpoint/2010/main" val="1116802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NZ" dirty="0" smtClean="0"/>
              <a:t>It is proposed that</a:t>
            </a:r>
            <a:r>
              <a:rPr lang="en-NZ" baseline="0" dirty="0" smtClean="0"/>
              <a:t> in 10 years time 1.5 billion people will have hypertension. Furthermore, the majority of people who suffer a stroke or heart attack will have had hypertension. </a:t>
            </a:r>
            <a:endParaRPr lang="en-NZ"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6</a:t>
            </a:fld>
            <a:endParaRPr lang="en-NZ"/>
          </a:p>
        </p:txBody>
      </p:sp>
    </p:spTree>
    <p:extLst>
      <p:ext uri="{BB962C8B-B14F-4D97-AF65-F5344CB8AC3E}">
        <p14:creationId xmlns:p14="http://schemas.microsoft.com/office/powerpoint/2010/main" val="2655850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It</a:t>
            </a:r>
            <a:r>
              <a:rPr lang="en-NZ" baseline="0" dirty="0" smtClean="0"/>
              <a:t> accounts for about 7.5 million deaths per year from CVD-related events</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7</a:t>
            </a:fld>
            <a:endParaRPr lang="en-NZ"/>
          </a:p>
        </p:txBody>
      </p:sp>
    </p:spTree>
    <p:extLst>
      <p:ext uri="{BB962C8B-B14F-4D97-AF65-F5344CB8AC3E}">
        <p14:creationId xmlns:p14="http://schemas.microsoft.com/office/powerpoint/2010/main" val="1096605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a:t>
            </a:r>
            <a:r>
              <a:rPr lang="en-NZ" baseline="0" dirty="0" smtClean="0"/>
              <a:t> individuals risk for cardiovascular disease is predisposed by many factors. These are grouped as ‘non-modifiable’ risk factors which include age, sex, ethnicity and genetic factors. </a:t>
            </a:r>
          </a:p>
          <a:p>
            <a:r>
              <a:rPr lang="en-NZ" baseline="0" dirty="0" smtClean="0"/>
              <a:t>‘Modifiable’ risk factors are those including smoking, physical inactivity, obesity, cholesterol and high blood pressure. </a:t>
            </a:r>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8</a:t>
            </a:fld>
            <a:endParaRPr lang="en-NZ"/>
          </a:p>
        </p:txBody>
      </p:sp>
    </p:spTree>
    <p:extLst>
      <p:ext uri="{BB962C8B-B14F-4D97-AF65-F5344CB8AC3E}">
        <p14:creationId xmlns:p14="http://schemas.microsoft.com/office/powerpoint/2010/main" val="3089299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NZ" dirty="0" smtClean="0"/>
              <a:t>We</a:t>
            </a:r>
            <a:r>
              <a:rPr lang="en-NZ" baseline="0" dirty="0" smtClean="0"/>
              <a:t> are focussing on furthering our understanding of the relationship between genetic factors and high blood pressure in order to be able to reduce blood pressure and CVD risk  </a:t>
            </a:r>
            <a:endParaRPr lang="en-NZ"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60C839B7-54C4-47D4-8232-E5A202225028}" type="slidenum">
              <a:rPr lang="en-NZ" smtClean="0"/>
              <a:t>9</a:t>
            </a:fld>
            <a:endParaRPr lang="en-NZ"/>
          </a:p>
        </p:txBody>
      </p:sp>
    </p:spTree>
    <p:extLst>
      <p:ext uri="{BB962C8B-B14F-4D97-AF65-F5344CB8AC3E}">
        <p14:creationId xmlns:p14="http://schemas.microsoft.com/office/powerpoint/2010/main" val="1117158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600"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2975287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extLst>
      <p:ext uri="{BB962C8B-B14F-4D97-AF65-F5344CB8AC3E}">
        <p14:creationId xmlns:p14="http://schemas.microsoft.com/office/powerpoint/2010/main" val="962874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96784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extLst>
      <p:ext uri="{BB962C8B-B14F-4D97-AF65-F5344CB8AC3E}">
        <p14:creationId xmlns:p14="http://schemas.microsoft.com/office/powerpoint/2010/main" val="1602408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27118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extLst>
      <p:ext uri="{BB962C8B-B14F-4D97-AF65-F5344CB8AC3E}">
        <p14:creationId xmlns:p14="http://schemas.microsoft.com/office/powerpoint/2010/main" val="1314574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2301636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1438840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2558296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484484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411885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970837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1667062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3551631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3811596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11/20/2015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eaLnBrk="1" latinLnBrk="0" hangingPunct="1"/>
              <a:t>‹#›</a:t>
            </a:fld>
            <a:endParaRPr kumimoji="0" lang="en-US"/>
          </a:p>
        </p:txBody>
      </p:sp>
    </p:spTree>
    <p:extLst>
      <p:ext uri="{BB962C8B-B14F-4D97-AF65-F5344CB8AC3E}">
        <p14:creationId xmlns:p14="http://schemas.microsoft.com/office/powerpoint/2010/main" val="1290595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latinLnBrk="0" hangingPunct="1"/>
            <a:fld id="{ACDF6120-F1F0-4C60-9FE9-39AC71A9C79D}" type="datetimeFigureOut">
              <a:rPr lang="en-US" smtClean="0"/>
              <a:pPr eaLnBrk="1" latinLnBrk="0" hangingPunct="1"/>
              <a:t>11/20/2015</a:t>
            </a:fld>
            <a:endParaRPr lang="en-US" sz="1400" dirty="0">
              <a:solidFill>
                <a:schemeClr val="tx2"/>
              </a:solidFill>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Tree>
    <p:extLst>
      <p:ext uri="{BB962C8B-B14F-4D97-AF65-F5344CB8AC3E}">
        <p14:creationId xmlns:p14="http://schemas.microsoft.com/office/powerpoint/2010/main" val="601099374"/>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 id="2147483872" r:id="rId15"/>
    <p:sldLayoutId id="214748387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e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52" descr="Biostatistics-website-banner"/>
          <p:cNvPicPr>
            <a:picLocks noChangeAspect="1" noChangeArrowheads="1"/>
          </p:cNvPicPr>
          <p:nvPr/>
        </p:nvPicPr>
        <p:blipFill>
          <a:blip r:embed="rId3" cstate="print">
            <a:extLst>
              <a:ext uri="{28A0092B-C50C-407E-A947-70E740481C1C}">
                <a14:useLocalDpi xmlns:a14="http://schemas.microsoft.com/office/drawing/2010/main" val="0"/>
              </a:ext>
            </a:extLst>
          </a:blip>
          <a:srcRect l="-2902" t="-17033"/>
          <a:stretch>
            <a:fillRect/>
          </a:stretch>
        </p:blipFill>
        <p:spPr bwMode="auto">
          <a:xfrm>
            <a:off x="1767303" y="5601920"/>
            <a:ext cx="7269193" cy="106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3"/>
          <p:cNvSpPr txBox="1">
            <a:spLocks/>
          </p:cNvSpPr>
          <p:nvPr/>
        </p:nvSpPr>
        <p:spPr>
          <a:xfrm>
            <a:off x="2310158" y="4725144"/>
            <a:ext cx="6582322" cy="1944216"/>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a:lnSpc>
                <a:spcPct val="170000"/>
              </a:lnSpc>
            </a:pPr>
            <a:endParaRPr lang="en-AU" sz="2800" b="0" i="1" dirty="0"/>
          </a:p>
        </p:txBody>
      </p:sp>
      <p:sp>
        <p:nvSpPr>
          <p:cNvPr id="10" name="Title 1"/>
          <p:cNvSpPr txBox="1">
            <a:spLocks/>
          </p:cNvSpPr>
          <p:nvPr/>
        </p:nvSpPr>
        <p:spPr>
          <a:xfrm>
            <a:off x="251520" y="251836"/>
            <a:ext cx="7602103" cy="2662127"/>
          </a:xfrm>
          <a:prstGeom prst="rect">
            <a:avLst/>
          </a:prstGeom>
        </p:spPr>
        <p:txBody>
          <a:bodyPr vert="horz" anchor="b">
            <a:noAutofit/>
          </a:bodyPr>
          <a:lstStyle>
            <a:lvl1pPr algn="l" rtl="0" eaLnBrk="1" latinLnBrk="0" hangingPunct="1">
              <a:spcBef>
                <a:spcPct val="0"/>
              </a:spcBef>
              <a:buNone/>
              <a:defRPr kumimoji="0" sz="3000" b="1" kern="1200" cap="small" baseline="0">
                <a:solidFill>
                  <a:schemeClr val="tx2"/>
                </a:solidFill>
                <a:latin typeface="+mj-lt"/>
                <a:ea typeface="+mj-ea"/>
                <a:cs typeface="+mj-cs"/>
              </a:defRPr>
            </a:lvl1pPr>
          </a:lstStyle>
          <a:p>
            <a:pPr algn="ctr"/>
            <a:r>
              <a:rPr lang="en-US" sz="3900" dirty="0" smtClean="0"/>
              <a:t>IGF gene-network </a:t>
            </a:r>
          </a:p>
          <a:p>
            <a:pPr algn="ctr"/>
            <a:r>
              <a:rPr lang="en-US" sz="3900" dirty="0" smtClean="0"/>
              <a:t>identifies specific interactions underlying extreme </a:t>
            </a:r>
            <a:r>
              <a:rPr lang="en-US" sz="3900" dirty="0"/>
              <a:t>SBP </a:t>
            </a:r>
            <a:endParaRPr lang="en-US" sz="3900" dirty="0" smtClean="0"/>
          </a:p>
          <a:p>
            <a:pPr algn="ctr"/>
            <a:r>
              <a:rPr lang="en-US" sz="3900" dirty="0" smtClean="0"/>
              <a:t>in </a:t>
            </a:r>
            <a:r>
              <a:rPr lang="en-US" sz="3900" dirty="0"/>
              <a:t>developing children</a:t>
            </a:r>
            <a:endParaRPr lang="en-NZ" sz="3900" dirty="0">
              <a:solidFill>
                <a:srgbClr val="2C3C43"/>
              </a:solidFill>
            </a:endParaRPr>
          </a:p>
        </p:txBody>
      </p:sp>
      <p:sp>
        <p:nvSpPr>
          <p:cNvPr id="3" name="Subtitle 2"/>
          <p:cNvSpPr>
            <a:spLocks noGrp="1"/>
          </p:cNvSpPr>
          <p:nvPr>
            <p:ph type="subTitle" idx="1"/>
          </p:nvPr>
        </p:nvSpPr>
        <p:spPr>
          <a:xfrm>
            <a:off x="692448" y="4477176"/>
            <a:ext cx="7036296" cy="936104"/>
          </a:xfrm>
        </p:spPr>
        <p:txBody>
          <a:bodyPr>
            <a:normAutofit/>
          </a:bodyPr>
          <a:lstStyle/>
          <a:p>
            <a:pPr algn="ctr"/>
            <a:r>
              <a:rPr lang="en-NZ" b="1" i="1" dirty="0"/>
              <a:t>P.G. Parmar</a:t>
            </a:r>
            <a:r>
              <a:rPr lang="en-NZ" i="1" dirty="0"/>
              <a:t>, </a:t>
            </a:r>
            <a:endParaRPr lang="en-NZ" i="1" dirty="0" smtClean="0"/>
          </a:p>
          <a:p>
            <a:pPr algn="ctr"/>
            <a:r>
              <a:rPr lang="en-NZ" i="1" dirty="0" smtClean="0"/>
              <a:t>C.E</a:t>
            </a:r>
            <a:r>
              <a:rPr lang="en-NZ" i="1" dirty="0"/>
              <a:t>. Pennell, L.J. Palmer, L. Briollais</a:t>
            </a:r>
            <a:endParaRPr lang="en-NZ" altLang="en-US" i="1" dirty="0">
              <a:effectLst>
                <a:outerShdw blurRad="38100" dist="38100" dir="2700000" algn="tl">
                  <a:srgbClr val="FFFFFF"/>
                </a:outerShdw>
              </a:effectLst>
              <a:cs typeface="Arial" charset="0"/>
            </a:endParaRPr>
          </a:p>
          <a:p>
            <a:pPr algn="ctr"/>
            <a:endParaRPr lang="en-NZ" i="1" dirty="0"/>
          </a:p>
        </p:txBody>
      </p:sp>
      <p:sp>
        <p:nvSpPr>
          <p:cNvPr id="8" name="Subtitle 2"/>
          <p:cNvSpPr txBox="1">
            <a:spLocks/>
          </p:cNvSpPr>
          <p:nvPr/>
        </p:nvSpPr>
        <p:spPr>
          <a:xfrm>
            <a:off x="692448" y="3140212"/>
            <a:ext cx="7036296" cy="936104"/>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2"/>
                </a:solidFill>
                <a:latin typeface="+mn-lt"/>
                <a:ea typeface="+mn-ea"/>
                <a:cs typeface="+mn-cs"/>
              </a:defRPr>
            </a:lvl1pPr>
            <a:lvl2pPr marL="4572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2pPr>
            <a:lvl3pPr marL="9144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3pPr>
            <a:lvl4pPr marL="13716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4pPr>
            <a:lvl5pPr marL="18288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5pPr>
            <a:lvl6pPr marL="22860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6pPr>
            <a:lvl7pPr marL="27432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7pPr>
            <a:lvl8pPr marL="32004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8pPr>
            <a:lvl9pPr marL="36576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9pPr>
          </a:lstStyle>
          <a:p>
            <a:r>
              <a:rPr lang="en-NZ" b="1" dirty="0" smtClean="0"/>
              <a:t>NZSA Conference</a:t>
            </a:r>
          </a:p>
          <a:p>
            <a:r>
              <a:rPr lang="en-NZ" b="1" dirty="0" smtClean="0"/>
              <a:t>University of Canterbury</a:t>
            </a:r>
          </a:p>
          <a:p>
            <a:r>
              <a:rPr lang="en-NZ" b="1" dirty="0" smtClean="0"/>
              <a:t>November 2015</a:t>
            </a:r>
          </a:p>
        </p:txBody>
      </p:sp>
      <p:pic>
        <p:nvPicPr>
          <p:cNvPr id="13" name="Picture 53" descr="AUT-HES subbrand (CMYK)"/>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l="-2309" r="79521" b="-189"/>
          <a:stretch>
            <a:fillRect/>
          </a:stretch>
        </p:blipFill>
        <p:spPr bwMode="auto">
          <a:xfrm>
            <a:off x="-108520" y="5606258"/>
            <a:ext cx="2147517" cy="1251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9696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99392"/>
            <a:ext cx="9505056" cy="7056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itle 1"/>
          <p:cNvSpPr>
            <a:spLocks noGrp="1"/>
          </p:cNvSpPr>
          <p:nvPr>
            <p:ph type="title"/>
          </p:nvPr>
        </p:nvSpPr>
        <p:spPr>
          <a:xfrm>
            <a:off x="457200" y="326030"/>
            <a:ext cx="8435280" cy="634082"/>
          </a:xfrm>
        </p:spPr>
        <p:txBody>
          <a:bodyPr>
            <a:normAutofit fontScale="90000"/>
          </a:bodyPr>
          <a:lstStyle/>
          <a:p>
            <a:r>
              <a:rPr lang="en-NZ" sz="4100" b="1" dirty="0" smtClean="0">
                <a:solidFill>
                  <a:srgbClr val="FFC000"/>
                </a:solidFill>
              </a:rPr>
              <a:t>Why are we looking here?</a:t>
            </a:r>
            <a:endParaRPr lang="en-NZ" sz="4100" b="1" dirty="0">
              <a:solidFill>
                <a:srgbClr val="FFC000"/>
              </a:solidFill>
            </a:endParaRPr>
          </a:p>
        </p:txBody>
      </p:sp>
      <p:pic>
        <p:nvPicPr>
          <p:cNvPr id="7" name="Picture 2" descr="http://api.ning.com/files/JKksqYJJ9YhW9EUAj1Rh5RcIMeJ9RCsQpW8VnMm985feY5GTBmalIoASXdDVbrT5WO46hCIO6rZi11XR2yLyy*Mt5D5*n3S9/growthprogressionbabytonanaDorlingKindersley106351865thinkstock.jpg?width=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3" y="1031274"/>
            <a:ext cx="8337766" cy="5544616"/>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a:xfrm>
            <a:off x="2195736" y="985150"/>
            <a:ext cx="1800200" cy="102872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itle 1"/>
          <p:cNvSpPr txBox="1">
            <a:spLocks/>
          </p:cNvSpPr>
          <p:nvPr/>
        </p:nvSpPr>
        <p:spPr>
          <a:xfrm>
            <a:off x="611560" y="5373216"/>
            <a:ext cx="4463214" cy="634082"/>
          </a:xfrm>
          <a:prstGeom prst="rect">
            <a:avLst/>
          </a:prstGeom>
        </p:spPr>
        <p:txBody>
          <a:bodyPr vert="horz" lIns="91440" tIns="45720" rIns="91440" bIns="45720" rtlCol="0" anchor="t">
            <a:normAutofit fontScale="900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sz="4100" b="1" dirty="0" smtClean="0">
                <a:solidFill>
                  <a:srgbClr val="FFC000"/>
                </a:solidFill>
              </a:rPr>
              <a:t>Rather than here?</a:t>
            </a:r>
            <a:endParaRPr lang="en-NZ" sz="4100" b="1" dirty="0">
              <a:solidFill>
                <a:srgbClr val="FFC000"/>
              </a:solidFill>
            </a:endParaRPr>
          </a:p>
        </p:txBody>
      </p:sp>
      <p:sp>
        <p:nvSpPr>
          <p:cNvPr id="10" name="Right Arrow 9"/>
          <p:cNvSpPr/>
          <p:nvPr/>
        </p:nvSpPr>
        <p:spPr>
          <a:xfrm>
            <a:off x="4932040" y="5188962"/>
            <a:ext cx="1729474" cy="1202674"/>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03399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20" y="-99392"/>
            <a:ext cx="9361040" cy="7056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80" y="28092"/>
            <a:ext cx="9116839" cy="6552728"/>
          </a:xfrm>
          <a:prstGeom prst="rect">
            <a:avLst/>
          </a:prstGeom>
        </p:spPr>
      </p:pic>
      <p:sp>
        <p:nvSpPr>
          <p:cNvPr id="4" name="TextBox 3"/>
          <p:cNvSpPr txBox="1"/>
          <p:nvPr/>
        </p:nvSpPr>
        <p:spPr>
          <a:xfrm>
            <a:off x="13580" y="6642556"/>
            <a:ext cx="9238940" cy="246221"/>
          </a:xfrm>
          <a:prstGeom prst="rect">
            <a:avLst/>
          </a:prstGeom>
          <a:noFill/>
        </p:spPr>
        <p:txBody>
          <a:bodyPr wrap="square" rtlCol="0">
            <a:spAutoFit/>
          </a:bodyPr>
          <a:lstStyle/>
          <a:p>
            <a:r>
              <a:rPr lang="en-AU" sz="1000" dirty="0"/>
              <a:t>Hanson MA, </a:t>
            </a:r>
            <a:r>
              <a:rPr lang="en-AU" sz="1000" dirty="0" err="1"/>
              <a:t>Gluckman</a:t>
            </a:r>
            <a:r>
              <a:rPr lang="en-AU" sz="1000" dirty="0"/>
              <a:t> PD. Early developmental conditioning of later health and disease: physiology or pathophysiology? </a:t>
            </a:r>
            <a:r>
              <a:rPr lang="en-AU" sz="1000" dirty="0" err="1"/>
              <a:t>Physiol</a:t>
            </a:r>
            <a:r>
              <a:rPr lang="en-AU" sz="1000" dirty="0"/>
              <a:t> Rev</a:t>
            </a:r>
            <a:r>
              <a:rPr lang="en-AU" sz="1000" dirty="0" smtClean="0"/>
              <a:t>. 2014 </a:t>
            </a:r>
            <a:r>
              <a:rPr lang="en-AU" sz="1000" dirty="0"/>
              <a:t>Oct;94(4):1027-76</a:t>
            </a:r>
            <a:r>
              <a:rPr lang="en-AU" sz="1000" dirty="0" smtClean="0"/>
              <a:t>.</a:t>
            </a:r>
            <a:endParaRPr lang="en-NZ" sz="1000" dirty="0"/>
          </a:p>
        </p:txBody>
      </p:sp>
    </p:spTree>
    <p:extLst>
      <p:ext uri="{BB962C8B-B14F-4D97-AF65-F5344CB8AC3E}">
        <p14:creationId xmlns:p14="http://schemas.microsoft.com/office/powerpoint/2010/main" val="2277935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BP DATA</a:t>
            </a:r>
            <a:endParaRPr lang="en-NZ" sz="4100" b="1" dirty="0">
              <a:solidFill>
                <a:srgbClr val="FFC000"/>
              </a:solidFill>
            </a:endParaRPr>
          </a:p>
        </p:txBody>
      </p:sp>
      <p:sp>
        <p:nvSpPr>
          <p:cNvPr id="8" name="Content Placeholder 2"/>
          <p:cNvSpPr txBox="1">
            <a:spLocks/>
          </p:cNvSpPr>
          <p:nvPr/>
        </p:nvSpPr>
        <p:spPr>
          <a:xfrm>
            <a:off x="457200" y="1032120"/>
            <a:ext cx="7467600"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NZ" sz="2800" dirty="0" smtClean="0"/>
              <a:t>Raine (Western </a:t>
            </a:r>
            <a:r>
              <a:rPr lang="en-NZ" sz="2800" dirty="0"/>
              <a:t>Australian Longitudinal Pregnancy and Birth </a:t>
            </a:r>
            <a:r>
              <a:rPr lang="en-NZ" sz="2800" dirty="0" smtClean="0"/>
              <a:t>Cohort)</a:t>
            </a:r>
          </a:p>
          <a:p>
            <a:pPr>
              <a:buClr>
                <a:schemeClr val="accent2"/>
              </a:buClr>
              <a:buFont typeface="Wingdings" panose="05000000000000000000" pitchFamily="2" charset="2"/>
              <a:buChar char="Ø"/>
            </a:pPr>
            <a:endParaRPr lang="en-NZ" sz="2800" dirty="0" smtClean="0"/>
          </a:p>
          <a:p>
            <a:pPr>
              <a:buClr>
                <a:schemeClr val="accent2"/>
              </a:buClr>
              <a:buFont typeface="Wingdings" panose="05000000000000000000" pitchFamily="2" charset="2"/>
              <a:buChar char="Ø"/>
            </a:pPr>
            <a:endParaRPr lang="en-NZ" sz="1000" dirty="0" smtClean="0"/>
          </a:p>
          <a:p>
            <a:pPr>
              <a:buClr>
                <a:schemeClr val="accent2"/>
              </a:buClr>
              <a:buFont typeface="Wingdings" panose="05000000000000000000" pitchFamily="2" charset="2"/>
              <a:buChar char="Ø"/>
            </a:pPr>
            <a:r>
              <a:rPr lang="en-AU" sz="2800" dirty="0" smtClean="0"/>
              <a:t>Data </a:t>
            </a:r>
            <a:r>
              <a:rPr lang="en-AU" sz="2800" dirty="0"/>
              <a:t>from 2,279 individuals who had at least one SBP measure recorded at 5, 8, 10, 12, 14 and 17 years of </a:t>
            </a:r>
            <a:r>
              <a:rPr lang="en-AU" sz="2800" dirty="0" smtClean="0"/>
              <a:t>age</a:t>
            </a:r>
          </a:p>
          <a:p>
            <a:pPr>
              <a:buClr>
                <a:schemeClr val="accent2"/>
              </a:buClr>
              <a:buFont typeface="Wingdings" panose="05000000000000000000" pitchFamily="2" charset="2"/>
              <a:buChar char="Ø"/>
            </a:pPr>
            <a:endParaRPr lang="en-AU" sz="1000" dirty="0" smtClean="0"/>
          </a:p>
          <a:p>
            <a:pPr>
              <a:buClr>
                <a:schemeClr val="accent2"/>
              </a:buClr>
              <a:buFont typeface="Wingdings" panose="05000000000000000000" pitchFamily="2" charset="2"/>
              <a:buChar char="Ø"/>
            </a:pPr>
            <a:r>
              <a:rPr lang="en-AU" sz="2800" dirty="0" smtClean="0"/>
              <a:t>The </a:t>
            </a:r>
            <a:r>
              <a:rPr lang="en-AU" sz="2800" dirty="0"/>
              <a:t>most being recorded at age five (1,947 individuals) and the least at the 17 year follow-up (1,249 individuals)</a:t>
            </a:r>
            <a:endParaRPr lang="en-NZ" sz="2800" dirty="0"/>
          </a:p>
          <a:p>
            <a:pPr lvl="1"/>
            <a:endParaRPr lang="en-NZ" sz="2800" dirty="0"/>
          </a:p>
          <a:p>
            <a:pPr>
              <a:buClr>
                <a:schemeClr val="accent2"/>
              </a:buClr>
              <a:buFont typeface="Wingdings" panose="05000000000000000000" pitchFamily="2" charset="2"/>
              <a:buChar char="Ø"/>
            </a:pPr>
            <a:endParaRPr lang="en-NZ" sz="2800" dirty="0" smtClean="0">
              <a:solidFill>
                <a:srgbClr val="2C3C43"/>
              </a:solidFill>
            </a:endParaRPr>
          </a:p>
        </p:txBody>
      </p:sp>
      <p:pic>
        <p:nvPicPr>
          <p:cNvPr id="3" name="Picture 2"/>
          <p:cNvPicPr>
            <a:picLocks noChangeAspect="1"/>
          </p:cNvPicPr>
          <p:nvPr/>
        </p:nvPicPr>
        <p:blipFill>
          <a:blip r:embed="rId3"/>
          <a:stretch>
            <a:fillRect/>
          </a:stretch>
        </p:blipFill>
        <p:spPr>
          <a:xfrm>
            <a:off x="5508104" y="1556792"/>
            <a:ext cx="1770197" cy="1080120"/>
          </a:xfrm>
          <a:prstGeom prst="rect">
            <a:avLst/>
          </a:prstGeom>
        </p:spPr>
      </p:pic>
    </p:spTree>
    <p:extLst>
      <p:ext uri="{BB962C8B-B14F-4D97-AF65-F5344CB8AC3E}">
        <p14:creationId xmlns:p14="http://schemas.microsoft.com/office/powerpoint/2010/main" val="155849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99392"/>
            <a:ext cx="9505056" cy="7056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itle 1"/>
          <p:cNvSpPr>
            <a:spLocks noGrp="1"/>
          </p:cNvSpPr>
          <p:nvPr>
            <p:ph type="title"/>
          </p:nvPr>
        </p:nvSpPr>
        <p:spPr>
          <a:xfrm>
            <a:off x="457200" y="326030"/>
            <a:ext cx="8435280" cy="634082"/>
          </a:xfrm>
        </p:spPr>
        <p:txBody>
          <a:bodyPr>
            <a:normAutofit fontScale="90000"/>
          </a:bodyPr>
          <a:lstStyle/>
          <a:p>
            <a:r>
              <a:rPr lang="en-NZ" sz="4100" b="1" dirty="0" smtClean="0">
                <a:solidFill>
                  <a:srgbClr val="FFC000"/>
                </a:solidFill>
              </a:rPr>
              <a:t>GENETIC DATA: IGF-Axis</a:t>
            </a:r>
            <a:endParaRPr lang="en-NZ" sz="4100" b="1" dirty="0">
              <a:solidFill>
                <a:srgbClr val="FFC000"/>
              </a:solidFill>
            </a:endParaRPr>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71070"/>
            <a:ext cx="8580949" cy="5886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17375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99392"/>
            <a:ext cx="9505056" cy="7056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itle 1"/>
          <p:cNvSpPr>
            <a:spLocks noGrp="1"/>
          </p:cNvSpPr>
          <p:nvPr>
            <p:ph type="title"/>
          </p:nvPr>
        </p:nvSpPr>
        <p:spPr>
          <a:xfrm>
            <a:off x="457200" y="326030"/>
            <a:ext cx="8435280" cy="634082"/>
          </a:xfrm>
        </p:spPr>
        <p:txBody>
          <a:bodyPr>
            <a:normAutofit fontScale="90000"/>
          </a:bodyPr>
          <a:lstStyle/>
          <a:p>
            <a:r>
              <a:rPr lang="en-NZ" sz="4100" b="1" dirty="0" smtClean="0">
                <a:solidFill>
                  <a:srgbClr val="FFC000"/>
                </a:solidFill>
              </a:rPr>
              <a:t>IGF-Axis</a:t>
            </a:r>
            <a:endParaRPr lang="en-NZ" sz="4100" b="1" dirty="0">
              <a:solidFill>
                <a:srgbClr val="FFC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850941654"/>
              </p:ext>
            </p:extLst>
          </p:nvPr>
        </p:nvGraphicFramePr>
        <p:xfrm>
          <a:off x="899592" y="1052736"/>
          <a:ext cx="7416824" cy="5029200"/>
        </p:xfrm>
        <a:graphic>
          <a:graphicData uri="http://schemas.openxmlformats.org/drawingml/2006/table">
            <a:tbl>
              <a:tblPr firstRow="1" firstCol="1" bandRow="1">
                <a:tableStyleId>{5C22544A-7EE6-4342-B048-85BDC9FD1C3A}</a:tableStyleId>
              </a:tblPr>
              <a:tblGrid>
                <a:gridCol w="2531961"/>
                <a:gridCol w="2496148"/>
                <a:gridCol w="2388715"/>
              </a:tblGrid>
              <a:tr h="432048">
                <a:tc>
                  <a:txBody>
                    <a:bodyPr/>
                    <a:lstStyle/>
                    <a:p>
                      <a:pPr algn="ctr">
                        <a:lnSpc>
                          <a:spcPct val="200000"/>
                        </a:lnSpc>
                        <a:spcAft>
                          <a:spcPts val="0"/>
                        </a:spcAft>
                      </a:pPr>
                      <a:r>
                        <a:rPr lang="en-NZ" sz="1500" dirty="0">
                          <a:effectLst/>
                        </a:rPr>
                        <a:t>Gene</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Number of SNPs</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Percentage of SNPs</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dirty="0">
                          <a:effectLst/>
                        </a:rPr>
                        <a:t>IGF-1</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15</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9</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dirty="0">
                          <a:effectLst/>
                        </a:rPr>
                        <a:t>IGF-1R</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82</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50</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IGF-2</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8</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5</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IGF-2R</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38</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23</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dirty="0">
                          <a:effectLst/>
                        </a:rPr>
                        <a:t>IGFBP1</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5</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3</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IGFBP2</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4</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2</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IGFBP3</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5</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3</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IGFBP4</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3</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2</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IGFBP5</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a:effectLst/>
                        </a:rPr>
                        <a:t>5</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3</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r h="432048">
                <a:tc>
                  <a:txBody>
                    <a:bodyPr/>
                    <a:lstStyle/>
                    <a:p>
                      <a:pPr algn="ctr">
                        <a:lnSpc>
                          <a:spcPct val="200000"/>
                        </a:lnSpc>
                        <a:spcAft>
                          <a:spcPts val="0"/>
                        </a:spcAft>
                      </a:pPr>
                      <a:r>
                        <a:rPr lang="en-NZ" sz="1500">
                          <a:effectLst/>
                        </a:rPr>
                        <a:t>Total</a:t>
                      </a:r>
                      <a:endParaRPr lang="en-NZ" sz="150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165</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c>
                  <a:txBody>
                    <a:bodyPr/>
                    <a:lstStyle/>
                    <a:p>
                      <a:pPr algn="ctr">
                        <a:lnSpc>
                          <a:spcPct val="200000"/>
                        </a:lnSpc>
                        <a:spcAft>
                          <a:spcPts val="0"/>
                        </a:spcAft>
                      </a:pPr>
                      <a:r>
                        <a:rPr lang="en-NZ" sz="1500" dirty="0">
                          <a:effectLst/>
                        </a:rPr>
                        <a:t>100</a:t>
                      </a:r>
                      <a:endParaRPr lang="en-NZ" sz="1500" dirty="0">
                        <a:effectLst/>
                        <a:latin typeface="Calibri" panose="020F0502020204030204" pitchFamily="34" charset="0"/>
                        <a:ea typeface="PMingLiU" panose="02020500000000000000" pitchFamily="18" charset="-12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2435902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THE MODEL</a:t>
            </a:r>
            <a:endParaRPr lang="en-NZ" sz="4100" b="1" dirty="0">
              <a:solidFill>
                <a:srgbClr val="FFC000"/>
              </a:solidFill>
            </a:endParaRPr>
          </a:p>
        </p:txBody>
      </p:sp>
      <p:sp>
        <p:nvSpPr>
          <p:cNvPr id="8" name="Content Placeholder 2"/>
          <p:cNvSpPr txBox="1">
            <a:spLocks/>
          </p:cNvSpPr>
          <p:nvPr/>
        </p:nvSpPr>
        <p:spPr>
          <a:xfrm>
            <a:off x="457200" y="1032120"/>
            <a:ext cx="7139136"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AU" altLang="en-US" sz="2300" dirty="0" smtClean="0">
                <a:ea typeface="PMingLiU" panose="02020500000000000000" pitchFamily="18" charset="-120"/>
                <a:cs typeface="Times New Roman" panose="02020603050405020304" pitchFamily="18" charset="0"/>
              </a:rPr>
              <a:t>Following </a:t>
            </a:r>
            <a:r>
              <a:rPr lang="en-AU" altLang="en-US" sz="2300" dirty="0" err="1">
                <a:ea typeface="PMingLiU" panose="02020500000000000000" pitchFamily="18" charset="-120"/>
                <a:cs typeface="Times New Roman" panose="02020603050405020304" pitchFamily="18" charset="0"/>
              </a:rPr>
              <a:t>Tsonaka</a:t>
            </a:r>
            <a:r>
              <a:rPr lang="en-AU" altLang="en-US" sz="2300" dirty="0">
                <a:ea typeface="PMingLiU" panose="02020500000000000000" pitchFamily="18" charset="-120"/>
                <a:cs typeface="Times New Roman" panose="02020603050405020304" pitchFamily="18" charset="0"/>
              </a:rPr>
              <a:t> </a:t>
            </a:r>
            <a:r>
              <a:rPr lang="en-AU" altLang="en-US" sz="2300" i="1" dirty="0">
                <a:ea typeface="PMingLiU" panose="02020500000000000000" pitchFamily="18" charset="-120"/>
                <a:cs typeface="Times New Roman" panose="02020603050405020304" pitchFamily="18" charset="0"/>
              </a:rPr>
              <a:t>et al</a:t>
            </a:r>
            <a:r>
              <a:rPr lang="en-AU" altLang="en-US" sz="2300" dirty="0">
                <a:ea typeface="PMingLiU" panose="02020500000000000000" pitchFamily="18" charset="-120"/>
                <a:cs typeface="Times New Roman" panose="02020603050405020304" pitchFamily="18" charset="0"/>
              </a:rPr>
              <a:t>, we used a two-stage mixed effects model to estimate a gene interaction network involving the nine genes of the IGF axis and model their association with the longitudinal SBP </a:t>
            </a:r>
            <a:r>
              <a:rPr lang="en-AU" altLang="en-US" sz="2300" dirty="0" smtClean="0">
                <a:ea typeface="PMingLiU" panose="02020500000000000000" pitchFamily="18" charset="-120"/>
                <a:cs typeface="Times New Roman" panose="02020603050405020304" pitchFamily="18" charset="0"/>
              </a:rPr>
              <a:t>outcome</a:t>
            </a:r>
          </a:p>
          <a:p>
            <a:pPr>
              <a:buClr>
                <a:schemeClr val="accent2"/>
              </a:buClr>
              <a:buFont typeface="Wingdings" panose="05000000000000000000" pitchFamily="2" charset="2"/>
              <a:buChar char="Ø"/>
            </a:pPr>
            <a:endParaRPr lang="en-AU" altLang="en-US" sz="2300" dirty="0" smtClean="0">
              <a:ea typeface="PMingLiU" panose="02020500000000000000" pitchFamily="18" charset="-120"/>
              <a:cs typeface="Times New Roman" panose="02020603050405020304" pitchFamily="18" charset="0"/>
            </a:endParaRPr>
          </a:p>
          <a:p>
            <a:pPr>
              <a:buClr>
                <a:schemeClr val="accent2"/>
              </a:buClr>
              <a:buFont typeface="Wingdings" panose="05000000000000000000" pitchFamily="2" charset="2"/>
              <a:buChar char="Ø"/>
            </a:pPr>
            <a:r>
              <a:rPr lang="en-AU" altLang="en-US" sz="2300" dirty="0" smtClean="0">
                <a:ea typeface="PMingLiU" panose="02020500000000000000" pitchFamily="18" charset="-120"/>
                <a:cs typeface="Times New Roman" panose="02020603050405020304" pitchFamily="18" charset="0"/>
              </a:rPr>
              <a:t>Stage </a:t>
            </a:r>
            <a:r>
              <a:rPr lang="en-AU" altLang="en-US" sz="2300" dirty="0">
                <a:ea typeface="PMingLiU" panose="02020500000000000000" pitchFamily="18" charset="-120"/>
                <a:cs typeface="Times New Roman" panose="02020603050405020304" pitchFamily="18" charset="0"/>
              </a:rPr>
              <a:t>1 generates gene-based random effects summarising the SNP effects within each </a:t>
            </a:r>
            <a:r>
              <a:rPr lang="en-AU" altLang="en-US" sz="2300" dirty="0" smtClean="0">
                <a:ea typeface="PMingLiU" panose="02020500000000000000" pitchFamily="18" charset="-120"/>
                <a:cs typeface="Times New Roman" panose="02020603050405020304" pitchFamily="18" charset="0"/>
              </a:rPr>
              <a:t>gene</a:t>
            </a:r>
          </a:p>
          <a:p>
            <a:pPr>
              <a:buClr>
                <a:schemeClr val="accent2"/>
              </a:buClr>
              <a:buFont typeface="Wingdings" panose="05000000000000000000" pitchFamily="2" charset="2"/>
              <a:buChar char="Ø"/>
            </a:pPr>
            <a:endParaRPr lang="en-AU" altLang="en-US" sz="2300" dirty="0" smtClean="0">
              <a:ea typeface="PMingLiU" panose="02020500000000000000" pitchFamily="18" charset="-120"/>
              <a:cs typeface="Times New Roman" panose="02020603050405020304" pitchFamily="18" charset="0"/>
            </a:endParaRPr>
          </a:p>
          <a:p>
            <a:pPr>
              <a:buClr>
                <a:schemeClr val="accent2"/>
              </a:buClr>
              <a:buFont typeface="Wingdings" panose="05000000000000000000" pitchFamily="2" charset="2"/>
              <a:buChar char="Ø"/>
            </a:pPr>
            <a:r>
              <a:rPr lang="en-AU" altLang="en-US" sz="2300" dirty="0" smtClean="0">
                <a:ea typeface="PMingLiU" panose="02020500000000000000" pitchFamily="18" charset="-120"/>
                <a:cs typeface="Times New Roman" panose="02020603050405020304" pitchFamily="18" charset="0"/>
              </a:rPr>
              <a:t>Stage </a:t>
            </a:r>
            <a:r>
              <a:rPr lang="en-AU" altLang="en-US" sz="2300" dirty="0">
                <a:ea typeface="PMingLiU" panose="02020500000000000000" pitchFamily="18" charset="-120"/>
                <a:cs typeface="Times New Roman" panose="02020603050405020304" pitchFamily="18" charset="0"/>
              </a:rPr>
              <a:t>2 uses the gene-specific random effects from stage 1 to model the gene-gene interactions against SBP</a:t>
            </a:r>
            <a:endParaRPr lang="en-AU" altLang="en-US" sz="2300" dirty="0"/>
          </a:p>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39640320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STAGE 1: Genetic Model</a:t>
            </a:r>
            <a:endParaRPr lang="en-NZ" sz="4100" b="1" dirty="0">
              <a:solidFill>
                <a:srgbClr val="FFC000"/>
              </a:solidFill>
            </a:endParaRPr>
          </a:p>
        </p:txBody>
      </p:sp>
      <p:sp>
        <p:nvSpPr>
          <p:cNvPr id="8" name="Content Placeholder 2"/>
          <p:cNvSpPr txBox="1">
            <a:spLocks/>
          </p:cNvSpPr>
          <p:nvPr/>
        </p:nvSpPr>
        <p:spPr>
          <a:xfrm>
            <a:off x="457200" y="1032120"/>
            <a:ext cx="7139136"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AU" sz="2300" dirty="0" smtClean="0"/>
              <a:t>Here we model the probability </a:t>
            </a:r>
            <a:r>
              <a:rPr lang="en-AU" sz="2300" dirty="0"/>
              <a:t>of carrying a particular SNP allele (the rare allele) as a function of fixed and random effects that represent genetic variations of the SNP genotypes at </a:t>
            </a:r>
            <a:r>
              <a:rPr lang="en-AU" sz="2300" i="1" dirty="0"/>
              <a:t>S</a:t>
            </a:r>
            <a:r>
              <a:rPr lang="en-AU" sz="2300" dirty="0"/>
              <a:t> loci </a:t>
            </a:r>
            <a:r>
              <a:rPr lang="en-AU" sz="2300" dirty="0" smtClean="0"/>
              <a:t>studied</a:t>
            </a:r>
          </a:p>
          <a:p>
            <a:pPr>
              <a:buClr>
                <a:schemeClr val="accent2"/>
              </a:buClr>
              <a:buFont typeface="Wingdings" panose="05000000000000000000" pitchFamily="2" charset="2"/>
              <a:buChar char="Ø"/>
            </a:pPr>
            <a:endParaRPr lang="en-AU" sz="500" dirty="0" smtClean="0"/>
          </a:p>
          <a:p>
            <a:pPr lvl="1">
              <a:buClr>
                <a:schemeClr val="accent2"/>
              </a:buClr>
              <a:buFont typeface="Wingdings" panose="05000000000000000000" pitchFamily="2" charset="2"/>
              <a:buChar char="Ø"/>
            </a:pPr>
            <a:r>
              <a:rPr lang="en-AU" sz="2300" dirty="0" smtClean="0"/>
              <a:t>A </a:t>
            </a:r>
            <a:r>
              <a:rPr lang="en-AU" sz="2300" dirty="0"/>
              <a:t>logistic model is used to specify the probability to carry at least one rare allele (dominant model) or two rare alleles (recessive model) as a </a:t>
            </a:r>
            <a:r>
              <a:rPr lang="en-AU" sz="2300" dirty="0" err="1"/>
              <a:t>Bernouilli</a:t>
            </a:r>
            <a:r>
              <a:rPr lang="en-AU" sz="2300" dirty="0"/>
              <a:t> </a:t>
            </a:r>
            <a:r>
              <a:rPr lang="en-AU" sz="2300" dirty="0" smtClean="0"/>
              <a:t>trial</a:t>
            </a:r>
          </a:p>
          <a:p>
            <a:pPr lvl="1">
              <a:buClr>
                <a:schemeClr val="accent2"/>
              </a:buClr>
              <a:buFont typeface="Wingdings" panose="05000000000000000000" pitchFamily="2" charset="2"/>
              <a:buChar char="Ø"/>
            </a:pPr>
            <a:endParaRPr lang="en-AU" sz="2300" dirty="0" smtClean="0"/>
          </a:p>
          <a:p>
            <a:pPr>
              <a:buClr>
                <a:schemeClr val="accent2"/>
              </a:buClr>
              <a:buFont typeface="Wingdings" panose="05000000000000000000" pitchFamily="2" charset="2"/>
              <a:buChar char="Ø"/>
            </a:pPr>
            <a:r>
              <a:rPr lang="en-AU" sz="2300" dirty="0" smtClean="0"/>
              <a:t>This </a:t>
            </a:r>
            <a:r>
              <a:rPr lang="en-AU" sz="2300" dirty="0"/>
              <a:t>model will return the empirical Bays (EB) estimates of the random </a:t>
            </a:r>
            <a:r>
              <a:rPr lang="en-AU" sz="2300" dirty="0" smtClean="0"/>
              <a:t>effects</a:t>
            </a:r>
            <a:endParaRPr lang="en-NZ" sz="2300" dirty="0"/>
          </a:p>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532323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chemeClr val="accent2"/>
                </a:solidFill>
              </a:rPr>
              <a:t>STAGE 1: Genetic Model</a:t>
            </a:r>
            <a:endParaRPr lang="en-NZ" sz="4100" b="1" dirty="0">
              <a:solidFill>
                <a:schemeClr val="accent2"/>
              </a:solidFill>
            </a:endParaRPr>
          </a:p>
        </p:txBody>
      </p:sp>
      <mc:AlternateContent xmlns:mc="http://schemas.openxmlformats.org/markup-compatibility/2006" xmlns:a14="http://schemas.microsoft.com/office/drawing/2010/main">
        <mc:Choice Requires="a14">
          <p:sp>
            <p:nvSpPr>
              <p:cNvPr id="4" name="Rectangle 3"/>
              <p:cNvSpPr/>
              <p:nvPr/>
            </p:nvSpPr>
            <p:spPr>
              <a:xfrm>
                <a:off x="2051720" y="1793460"/>
                <a:ext cx="3766096" cy="541430"/>
              </a:xfrm>
              <a:prstGeom prst="rect">
                <a:avLst/>
              </a:prstGeom>
              <a:solidFill>
                <a:srgbClr val="FFC000"/>
              </a:solidFill>
            </p:spPr>
            <p:txBody>
              <a:bodyPr wrap="none">
                <a:spAutoFit/>
              </a:bodyPr>
              <a:lstStyle/>
              <a:p>
                <a:r>
                  <a:rPr lang="en-AU" b="1" dirty="0" smtClean="0">
                    <a:latin typeface="Times New Roman" panose="02020603050405020304" pitchFamily="18" charset="0"/>
                    <a:ea typeface="PMingLiU" panose="02020500000000000000" pitchFamily="18" charset="-120"/>
                  </a:rPr>
                  <a:t> </a:t>
                </a:r>
                <a14:m>
                  <m:oMath xmlns:m="http://schemas.openxmlformats.org/officeDocument/2006/math">
                    <m:func>
                      <m:funcPr>
                        <m:ctrlPr>
                          <a:rPr lang="en-NZ" b="1" i="1">
                            <a:latin typeface="Cambria Math" panose="02040503050406030204" pitchFamily="18" charset="0"/>
                          </a:rPr>
                        </m:ctrlPr>
                      </m:funcPr>
                      <m:fName>
                        <m:r>
                          <a:rPr lang="en-AU" b="1" i="1">
                            <a:latin typeface="Cambria Math" panose="02040503050406030204" pitchFamily="18" charset="0"/>
                          </a:rPr>
                          <m:t>𝐥𝐨𝐠</m:t>
                        </m:r>
                      </m:fName>
                      <m:e>
                        <m:f>
                          <m:fPr>
                            <m:ctrlPr>
                              <a:rPr lang="en-NZ" b="1" i="1">
                                <a:latin typeface="Cambria Math" panose="02040503050406030204" pitchFamily="18" charset="0"/>
                              </a:rPr>
                            </m:ctrlPr>
                          </m:fPr>
                          <m:num>
                            <m:sSub>
                              <m:sSubPr>
                                <m:ctrlPr>
                                  <a:rPr lang="en-NZ" b="1" i="1">
                                    <a:latin typeface="Cambria Math" panose="02040503050406030204" pitchFamily="18" charset="0"/>
                                  </a:rPr>
                                </m:ctrlPr>
                              </m:sSubPr>
                              <m:e>
                                <m:r>
                                  <a:rPr lang="en-AU" b="1" i="1">
                                    <a:latin typeface="Cambria Math" panose="02040503050406030204" pitchFamily="18" charset="0"/>
                                  </a:rPr>
                                  <m:t>𝝅</m:t>
                                </m:r>
                              </m:e>
                              <m:sub>
                                <m:r>
                                  <a:rPr lang="en-AU" b="1" i="1">
                                    <a:latin typeface="Cambria Math" panose="02040503050406030204" pitchFamily="18" charset="0"/>
                                  </a:rPr>
                                  <m:t>𝒊𝒋</m:t>
                                </m:r>
                              </m:sub>
                            </m:sSub>
                          </m:num>
                          <m:den>
                            <m:r>
                              <a:rPr lang="en-AU" b="1" i="1">
                                <a:latin typeface="Cambria Math" panose="02040503050406030204" pitchFamily="18" charset="0"/>
                              </a:rPr>
                              <m:t>𝟏</m:t>
                            </m:r>
                            <m:r>
                              <a:rPr lang="en-AU" b="1" i="1">
                                <a:latin typeface="Cambria Math" panose="02040503050406030204" pitchFamily="18" charset="0"/>
                              </a:rPr>
                              <m:t>−</m:t>
                            </m:r>
                            <m:sSub>
                              <m:sSubPr>
                                <m:ctrlPr>
                                  <a:rPr lang="en-NZ" b="1" i="1">
                                    <a:latin typeface="Cambria Math" panose="02040503050406030204" pitchFamily="18" charset="0"/>
                                  </a:rPr>
                                </m:ctrlPr>
                              </m:sSubPr>
                              <m:e>
                                <m:r>
                                  <a:rPr lang="en-AU" b="1" i="1">
                                    <a:latin typeface="Cambria Math" panose="02040503050406030204" pitchFamily="18" charset="0"/>
                                  </a:rPr>
                                  <m:t>𝝅</m:t>
                                </m:r>
                              </m:e>
                              <m:sub>
                                <m:r>
                                  <a:rPr lang="en-AU" b="1" i="1">
                                    <a:latin typeface="Cambria Math" panose="02040503050406030204" pitchFamily="18" charset="0"/>
                                  </a:rPr>
                                  <m:t>𝒊𝒋</m:t>
                                </m:r>
                              </m:sub>
                            </m:sSub>
                          </m:den>
                        </m:f>
                      </m:e>
                    </m:func>
                    <m:r>
                      <a:rPr lang="en-AU" b="1" i="1">
                        <a:latin typeface="Cambria Math" panose="02040503050406030204" pitchFamily="18" charset="0"/>
                      </a:rPr>
                      <m:t>= </m:t>
                    </m:r>
                    <m:sSub>
                      <m:sSubPr>
                        <m:ctrlPr>
                          <a:rPr lang="en-NZ" b="1" i="1">
                            <a:latin typeface="Cambria Math" panose="02040503050406030204" pitchFamily="18" charset="0"/>
                          </a:rPr>
                        </m:ctrlPr>
                      </m:sSubPr>
                      <m:e>
                        <m:r>
                          <a:rPr lang="en-AU" b="1" i="1">
                            <a:latin typeface="Cambria Math" panose="02040503050406030204" pitchFamily="18" charset="0"/>
                          </a:rPr>
                          <m:t>𝑿</m:t>
                        </m:r>
                        <m:r>
                          <a:rPr lang="en-AU" b="1" i="1">
                            <a:latin typeface="Cambria Math" panose="02040503050406030204" pitchFamily="18" charset="0"/>
                          </a:rPr>
                          <m:t>′</m:t>
                        </m:r>
                      </m:e>
                      <m:sub>
                        <m:r>
                          <a:rPr lang="en-AU" b="1" i="1">
                            <a:latin typeface="Cambria Math" panose="02040503050406030204" pitchFamily="18" charset="0"/>
                          </a:rPr>
                          <m:t> </m:t>
                        </m:r>
                        <m:r>
                          <a:rPr lang="en-AU" b="1" i="1">
                            <a:latin typeface="Cambria Math" panose="02040503050406030204" pitchFamily="18" charset="0"/>
                          </a:rPr>
                          <m:t>𝒊𝒋</m:t>
                        </m:r>
                      </m:sub>
                    </m:sSub>
                    <m:r>
                      <a:rPr lang="en-AU" i="1">
                        <a:latin typeface="Cambria Math" panose="02040503050406030204" pitchFamily="18" charset="0"/>
                      </a:rPr>
                      <m:t>𝛽</m:t>
                    </m:r>
                    <m:r>
                      <a:rPr lang="en-AU" b="1" i="1">
                        <a:latin typeface="Cambria Math" panose="02040503050406030204" pitchFamily="18" charset="0"/>
                      </a:rPr>
                      <m:t>+ </m:t>
                    </m:r>
                    <m:sSub>
                      <m:sSubPr>
                        <m:ctrlPr>
                          <a:rPr lang="en-NZ" b="1" i="1">
                            <a:latin typeface="Cambria Math" panose="02040503050406030204" pitchFamily="18" charset="0"/>
                          </a:rPr>
                        </m:ctrlPr>
                      </m:sSubPr>
                      <m:e>
                        <m:r>
                          <a:rPr lang="en-AU" b="1" i="1">
                            <a:latin typeface="Cambria Math" panose="02040503050406030204" pitchFamily="18" charset="0"/>
                          </a:rPr>
                          <m:t>𝒃</m:t>
                        </m:r>
                      </m:e>
                      <m:sub>
                        <m:r>
                          <a:rPr lang="en-AU" b="1" i="1">
                            <a:latin typeface="Cambria Math" panose="02040503050406030204" pitchFamily="18" charset="0"/>
                          </a:rPr>
                          <m:t>𝒊</m:t>
                        </m:r>
                      </m:sub>
                    </m:sSub>
                    <m:r>
                      <a:rPr lang="en-AU" b="1" i="1">
                        <a:latin typeface="Cambria Math" panose="02040503050406030204" pitchFamily="18" charset="0"/>
                      </a:rPr>
                      <m:t>+ </m:t>
                    </m:r>
                    <m:sSub>
                      <m:sSubPr>
                        <m:ctrlPr>
                          <a:rPr lang="en-NZ" b="1" i="1">
                            <a:latin typeface="Cambria Math" panose="02040503050406030204" pitchFamily="18" charset="0"/>
                          </a:rPr>
                        </m:ctrlPr>
                      </m:sSubPr>
                      <m:e>
                        <m:r>
                          <a:rPr lang="en-AU" b="1" i="1">
                            <a:latin typeface="Cambria Math" panose="02040503050406030204" pitchFamily="18" charset="0"/>
                          </a:rPr>
                          <m:t>𝒃</m:t>
                        </m:r>
                      </m:e>
                      <m:sub>
                        <m:r>
                          <a:rPr lang="en-AU" b="1" i="1">
                            <a:latin typeface="Cambria Math" panose="02040503050406030204" pitchFamily="18" charset="0"/>
                          </a:rPr>
                          <m:t>𝒊𝒋</m:t>
                        </m:r>
                      </m:sub>
                    </m:sSub>
                    <m:r>
                      <a:rPr lang="en-AU" b="1" i="1">
                        <a:latin typeface="Cambria Math" panose="02040503050406030204" pitchFamily="18" charset="0"/>
                      </a:rPr>
                      <m:t>+</m:t>
                    </m:r>
                    <m:sSub>
                      <m:sSubPr>
                        <m:ctrlPr>
                          <a:rPr lang="en-NZ" b="1" i="1">
                            <a:latin typeface="Cambria Math" panose="02040503050406030204" pitchFamily="18" charset="0"/>
                          </a:rPr>
                        </m:ctrlPr>
                      </m:sSubPr>
                      <m:e>
                        <m:r>
                          <a:rPr lang="en-AU" b="1" i="1">
                            <a:latin typeface="Cambria Math" panose="02040503050406030204" pitchFamily="18" charset="0"/>
                          </a:rPr>
                          <m:t>𝒃</m:t>
                        </m:r>
                      </m:e>
                      <m:sub>
                        <m:r>
                          <a:rPr lang="en-AU" b="1" i="1">
                            <a:latin typeface="Cambria Math" panose="02040503050406030204" pitchFamily="18" charset="0"/>
                          </a:rPr>
                          <m:t>𝒊𝒋𝒈</m:t>
                        </m:r>
                      </m:sub>
                    </m:sSub>
                  </m:oMath>
                </a14:m>
                <a:endParaRPr lang="en-NZ" dirty="0"/>
              </a:p>
            </p:txBody>
          </p:sp>
        </mc:Choice>
        <mc:Fallback xmlns="">
          <p:sp>
            <p:nvSpPr>
              <p:cNvPr id="4" name="Rectangle 3"/>
              <p:cNvSpPr>
                <a:spLocks noRot="1" noChangeAspect="1" noMove="1" noResize="1" noEditPoints="1" noAdjustHandles="1" noChangeArrowheads="1" noChangeShapeType="1" noTextEdit="1"/>
              </p:cNvSpPr>
              <p:nvPr/>
            </p:nvSpPr>
            <p:spPr>
              <a:xfrm>
                <a:off x="2051720" y="1793460"/>
                <a:ext cx="3766096" cy="541430"/>
              </a:xfrm>
              <a:prstGeom prst="rect">
                <a:avLst/>
              </a:prstGeom>
              <a:blipFill rotWithShape="0">
                <a:blip r:embed="rId3"/>
                <a:stretch>
                  <a:fillRect b="-4494"/>
                </a:stretch>
              </a:blipFill>
            </p:spPr>
            <p:txBody>
              <a:bodyPr/>
              <a:lstStyle/>
              <a:p>
                <a:r>
                  <a:rPr lang="en-NZ">
                    <a:noFill/>
                  </a:rPr>
                  <a:t> </a:t>
                </a:r>
              </a:p>
            </p:txBody>
          </p:sp>
        </mc:Fallback>
      </mc:AlternateContent>
      <mc:AlternateContent xmlns:mc="http://schemas.openxmlformats.org/markup-compatibility/2006" xmlns:a14="http://schemas.microsoft.com/office/drawing/2010/main">
        <mc:Choice Requires="a14">
          <p:sp>
            <p:nvSpPr>
              <p:cNvPr id="5" name="Content Placeholder 2"/>
              <p:cNvSpPr>
                <a:spLocks noGrp="1"/>
              </p:cNvSpPr>
              <p:nvPr>
                <p:ph idx="1"/>
              </p:nvPr>
            </p:nvSpPr>
            <p:spPr>
              <a:xfrm>
                <a:off x="458204" y="2530270"/>
                <a:ext cx="7258423" cy="3923066"/>
              </a:xfrm>
            </p:spPr>
            <p:txBody>
              <a:bodyPr>
                <a:normAutofit fontScale="85000" lnSpcReduction="10000"/>
              </a:bodyPr>
              <a:lstStyle/>
              <a:p>
                <a14:m>
                  <m:oMath xmlns:m="http://schemas.openxmlformats.org/officeDocument/2006/math">
                    <m:sSup>
                      <m:sSupPr>
                        <m:ctrlPr>
                          <a:rPr lang="en-NZ" i="1">
                            <a:latin typeface="Cambria Math" panose="02040503050406030204" pitchFamily="18" charset="0"/>
                          </a:rPr>
                        </m:ctrlPr>
                      </m:sSupPr>
                      <m:e>
                        <m:r>
                          <a:rPr lang="en-AU" i="1">
                            <a:latin typeface="Cambria Math" panose="02040503050406030204" pitchFamily="18" charset="0"/>
                          </a:rPr>
                          <m:t>𝛽</m:t>
                        </m:r>
                      </m:e>
                      <m:sup>
                        <m:r>
                          <a:rPr lang="en-AU" i="1">
                            <a:latin typeface="Cambria Math" panose="02040503050406030204" pitchFamily="18" charset="0"/>
                          </a:rPr>
                          <m:t>′</m:t>
                        </m:r>
                      </m:sup>
                    </m:sSup>
                  </m:oMath>
                </a14:m>
                <a:r>
                  <a:rPr lang="en-AU" dirty="0"/>
                  <a:t> is a vector of regression coefficients on specific covariates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𝑋</m:t>
                        </m:r>
                      </m:e>
                      <m:sub>
                        <m:r>
                          <a:rPr lang="en-AU" i="1">
                            <a:latin typeface="Cambria Math" panose="02040503050406030204" pitchFamily="18" charset="0"/>
                          </a:rPr>
                          <m:t>𝑖𝑗</m:t>
                        </m:r>
                      </m:sub>
                    </m:sSub>
                    <m:r>
                      <a:rPr lang="en-AU" i="1">
                        <a:latin typeface="Cambria Math" panose="02040503050406030204" pitchFamily="18" charset="0"/>
                      </a:rPr>
                      <m:t>′</m:t>
                    </m:r>
                    <m:r>
                      <a:rPr lang="en-AU" i="1">
                        <a:latin typeface="Cambria Math" panose="02040503050406030204" pitchFamily="18" charset="0"/>
                      </a:rPr>
                      <m:t>𝑠</m:t>
                    </m:r>
                  </m:oMath>
                </a14:m>
                <a:r>
                  <a:rPr lang="en-AU" dirty="0"/>
                  <a:t> that could account for specific SNP characteristics, if any is included.</a:t>
                </a:r>
              </a:p>
              <a:p>
                <a:endParaRPr lang="en-NZ" sz="200" dirty="0"/>
              </a:p>
              <a:p>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𝑖</m:t>
                        </m:r>
                        <m:r>
                          <a:rPr lang="en-AU" i="1">
                            <a:latin typeface="Cambria Math" panose="02040503050406030204" pitchFamily="18" charset="0"/>
                          </a:rPr>
                          <m:t>0</m:t>
                        </m:r>
                      </m:sub>
                    </m:sSub>
                    <m:r>
                      <a:rPr lang="en-AU" i="1">
                        <a:latin typeface="Cambria Math" panose="02040503050406030204" pitchFamily="18" charset="0"/>
                      </a:rPr>
                      <m:t>~ </m:t>
                    </m:r>
                    <m:r>
                      <a:rPr lang="en-AU" i="1">
                        <a:latin typeface="Cambria Math" panose="02040503050406030204" pitchFamily="18" charset="0"/>
                      </a:rPr>
                      <m:t>𝑁</m:t>
                    </m:r>
                    <m:r>
                      <a:rPr lang="en-AU" i="1">
                        <a:latin typeface="Cambria Math" panose="02040503050406030204" pitchFamily="18" charset="0"/>
                      </a:rPr>
                      <m:t>(0, </m:t>
                    </m:r>
                    <m:sSup>
                      <m:sSupPr>
                        <m:ctrlPr>
                          <a:rPr lang="en-NZ" i="1">
                            <a:latin typeface="Cambria Math" panose="02040503050406030204" pitchFamily="18" charset="0"/>
                          </a:rPr>
                        </m:ctrlPr>
                      </m:sSupPr>
                      <m:e>
                        <m:r>
                          <a:rPr lang="en-AU" i="1">
                            <a:latin typeface="Cambria Math" panose="02040503050406030204" pitchFamily="18" charset="0"/>
                          </a:rPr>
                          <m:t>𝜎</m:t>
                        </m:r>
                      </m:e>
                      <m:sup>
                        <m:r>
                          <a:rPr lang="en-AU" i="1">
                            <a:latin typeface="Cambria Math" panose="02040503050406030204" pitchFamily="18" charset="0"/>
                          </a:rPr>
                          <m:t>2</m:t>
                        </m:r>
                      </m:sup>
                    </m:sSup>
                    <m:r>
                      <a:rPr lang="en-AU" i="1">
                        <a:latin typeface="Cambria Math" panose="02040503050406030204" pitchFamily="18" charset="0"/>
                      </a:rPr>
                      <m:t>)</m:t>
                    </m:r>
                  </m:oMath>
                </a14:m>
                <a:r>
                  <a:rPr lang="en-AU" dirty="0"/>
                  <a:t>  is a random intercept effect for each individual </a:t>
                </a:r>
                <a14:m>
                  <m:oMath xmlns:m="http://schemas.openxmlformats.org/officeDocument/2006/math">
                    <m:r>
                      <a:rPr lang="en-AU" i="1">
                        <a:latin typeface="Cambria Math" panose="02040503050406030204" pitchFamily="18" charset="0"/>
                      </a:rPr>
                      <m:t>𝑖</m:t>
                    </m:r>
                  </m:oMath>
                </a14:m>
                <a:r>
                  <a:rPr lang="en-AU" dirty="0"/>
                  <a:t>. </a:t>
                </a:r>
              </a:p>
              <a:p>
                <a:endParaRPr lang="en-NZ" sz="200" dirty="0"/>
              </a:p>
              <a:p>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𝑖</m:t>
                        </m:r>
                        <m:r>
                          <a:rPr lang="en-NZ" i="1">
                            <a:latin typeface="Cambria Math" panose="02040503050406030204" pitchFamily="18" charset="0"/>
                          </a:rPr>
                          <m:t>𝑗</m:t>
                        </m:r>
                      </m:sub>
                    </m:sSub>
                    <m:r>
                      <a:rPr lang="en-AU" i="1">
                        <a:latin typeface="Cambria Math" panose="02040503050406030204" pitchFamily="18" charset="0"/>
                      </a:rPr>
                      <m:t>~ </m:t>
                    </m:r>
                    <m:r>
                      <a:rPr lang="en-AU" i="1">
                        <a:latin typeface="Cambria Math" panose="02040503050406030204" pitchFamily="18" charset="0"/>
                      </a:rPr>
                      <m:t>𝑁</m:t>
                    </m:r>
                    <m:r>
                      <a:rPr lang="en-AU" i="1">
                        <a:latin typeface="Cambria Math" panose="02040503050406030204" pitchFamily="18" charset="0"/>
                      </a:rPr>
                      <m:t>(0, </m:t>
                    </m:r>
                    <m:sSubSup>
                      <m:sSubSupPr>
                        <m:ctrlPr>
                          <a:rPr lang="en-NZ" i="1">
                            <a:latin typeface="Cambria Math" panose="02040503050406030204" pitchFamily="18" charset="0"/>
                          </a:rPr>
                        </m:ctrlPr>
                      </m:sSubSupPr>
                      <m:e>
                        <m:r>
                          <a:rPr lang="en-AU" i="1">
                            <a:latin typeface="Cambria Math" panose="02040503050406030204" pitchFamily="18" charset="0"/>
                          </a:rPr>
                          <m:t>𝜎</m:t>
                        </m:r>
                      </m:e>
                      <m:sub>
                        <m:r>
                          <a:rPr lang="en-AU" i="1">
                            <a:latin typeface="Cambria Math" panose="02040503050406030204" pitchFamily="18" charset="0"/>
                          </a:rPr>
                          <m:t>𝑔</m:t>
                        </m:r>
                      </m:sub>
                      <m:sup>
                        <m:r>
                          <a:rPr lang="en-AU" i="1">
                            <a:latin typeface="Cambria Math" panose="02040503050406030204" pitchFamily="18" charset="0"/>
                          </a:rPr>
                          <m:t>2</m:t>
                        </m:r>
                      </m:sup>
                    </m:sSubSup>
                    <m:r>
                      <a:rPr lang="en-AU" i="1">
                        <a:latin typeface="Cambria Math" panose="02040503050406030204" pitchFamily="18" charset="0"/>
                      </a:rPr>
                      <m:t>)</m:t>
                    </m:r>
                  </m:oMath>
                </a14:m>
                <a:r>
                  <a:rPr lang="en-AU" dirty="0"/>
                  <a:t> is a random effect for each SNP </a:t>
                </a:r>
                <a:r>
                  <a:rPr lang="en-AU" i="1" dirty="0"/>
                  <a:t>j</a:t>
                </a:r>
                <a:r>
                  <a:rPr lang="en-AU" dirty="0"/>
                  <a:t> within individual </a:t>
                </a:r>
                <a14:m>
                  <m:oMath xmlns:m="http://schemas.openxmlformats.org/officeDocument/2006/math">
                    <m:r>
                      <a:rPr lang="en-AU" i="1">
                        <a:latin typeface="Cambria Math" panose="02040503050406030204" pitchFamily="18" charset="0"/>
                      </a:rPr>
                      <m:t>𝑖</m:t>
                    </m:r>
                  </m:oMath>
                </a14:m>
                <a:r>
                  <a:rPr lang="en-AU" dirty="0"/>
                  <a:t>. It is assumed independent for each individual </a:t>
                </a:r>
                <a14:m>
                  <m:oMath xmlns:m="http://schemas.openxmlformats.org/officeDocument/2006/math">
                    <m:r>
                      <a:rPr lang="en-AU" i="1">
                        <a:latin typeface="Cambria Math" panose="02040503050406030204" pitchFamily="18" charset="0"/>
                      </a:rPr>
                      <m:t>𝑖</m:t>
                    </m:r>
                  </m:oMath>
                </a14:m>
                <a:r>
                  <a:rPr lang="en-AU" dirty="0"/>
                  <a:t> and independent of</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 </m:t>
                        </m:r>
                        <m:r>
                          <a:rPr lang="en-AU" i="1">
                            <a:latin typeface="Cambria Math" panose="02040503050406030204" pitchFamily="18" charset="0"/>
                          </a:rPr>
                          <m:t>𝑏</m:t>
                        </m:r>
                      </m:e>
                      <m:sub>
                        <m:r>
                          <a:rPr lang="en-AU" i="1">
                            <a:latin typeface="Cambria Math" panose="02040503050406030204" pitchFamily="18" charset="0"/>
                          </a:rPr>
                          <m:t>𝑖</m:t>
                        </m:r>
                        <m:r>
                          <a:rPr lang="en-AU" i="1">
                            <a:latin typeface="Cambria Math" panose="02040503050406030204" pitchFamily="18" charset="0"/>
                          </a:rPr>
                          <m:t>0</m:t>
                        </m:r>
                      </m:sub>
                    </m:sSub>
                  </m:oMath>
                </a14:m>
                <a:r>
                  <a:rPr lang="en-AU" dirty="0"/>
                  <a:t>, but the  </a:t>
                </a:r>
                <a:r>
                  <a:rPr lang="en-AU" i="1" dirty="0" err="1"/>
                  <a:t>b</a:t>
                </a:r>
                <a:r>
                  <a:rPr lang="en-AU" i="1" baseline="-25000" dirty="0" err="1"/>
                  <a:t>ij</a:t>
                </a:r>
                <a:r>
                  <a:rPr lang="en-AU" i="1" dirty="0"/>
                  <a:t>’</a:t>
                </a:r>
                <a:r>
                  <a:rPr lang="en-AU" dirty="0"/>
                  <a:t> s are correlated across genes.</a:t>
                </a:r>
                <a:r>
                  <a:rPr lang="en-AU" b="1" dirty="0"/>
                  <a:t> </a:t>
                </a:r>
              </a:p>
              <a:p>
                <a:endParaRPr lang="en-NZ" sz="200" dirty="0"/>
              </a:p>
              <a:p>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𝑖𝑗𝑔</m:t>
                        </m:r>
                      </m:sub>
                    </m:sSub>
                    <m:r>
                      <a:rPr lang="en-AU" i="1">
                        <a:latin typeface="Cambria Math" panose="02040503050406030204" pitchFamily="18" charset="0"/>
                      </a:rPr>
                      <m:t>~ </m:t>
                    </m:r>
                    <m:r>
                      <a:rPr lang="en-AU" i="1">
                        <a:latin typeface="Cambria Math" panose="02040503050406030204" pitchFamily="18" charset="0"/>
                      </a:rPr>
                      <m:t>𝑁</m:t>
                    </m:r>
                    <m:r>
                      <a:rPr lang="en-AU" i="1">
                        <a:latin typeface="Cambria Math" panose="02040503050406030204" pitchFamily="18" charset="0"/>
                      </a:rPr>
                      <m:t>(0, </m:t>
                    </m:r>
                    <m:sSubSup>
                      <m:sSubSupPr>
                        <m:ctrlPr>
                          <a:rPr lang="en-NZ" i="1">
                            <a:latin typeface="Cambria Math" panose="02040503050406030204" pitchFamily="18" charset="0"/>
                          </a:rPr>
                        </m:ctrlPr>
                      </m:sSubSupPr>
                      <m:e>
                        <m:r>
                          <a:rPr lang="en-AU" i="1">
                            <a:latin typeface="Cambria Math" panose="02040503050406030204" pitchFamily="18" charset="0"/>
                          </a:rPr>
                          <m:t>𝜎</m:t>
                        </m:r>
                      </m:e>
                      <m:sub>
                        <m:r>
                          <a:rPr lang="en-AU" i="1">
                            <a:latin typeface="Cambria Math" panose="02040503050406030204" pitchFamily="18" charset="0"/>
                          </a:rPr>
                          <m:t>𝑔</m:t>
                        </m:r>
                      </m:sub>
                      <m:sup>
                        <m:r>
                          <a:rPr lang="en-AU" i="1">
                            <a:latin typeface="Cambria Math" panose="02040503050406030204" pitchFamily="18" charset="0"/>
                          </a:rPr>
                          <m:t>2</m:t>
                        </m:r>
                      </m:sup>
                    </m:sSubSup>
                    <m:r>
                      <a:rPr lang="en-AU" i="1">
                        <a:latin typeface="Cambria Math" panose="02040503050406030204" pitchFamily="18" charset="0"/>
                      </a:rPr>
                      <m:t>)</m:t>
                    </m:r>
                  </m:oMath>
                </a14:m>
                <a:r>
                  <a:rPr lang="en-AU" dirty="0"/>
                  <a:t> is a random effect for each gene </a:t>
                </a:r>
                <a:r>
                  <a:rPr lang="en-AU" i="1" dirty="0"/>
                  <a:t>g</a:t>
                </a:r>
                <a:r>
                  <a:rPr lang="en-AU" dirty="0"/>
                  <a:t> and SNP </a:t>
                </a:r>
                <a:r>
                  <a:rPr lang="en-AU" i="1" dirty="0"/>
                  <a:t>j</a:t>
                </a:r>
                <a:r>
                  <a:rPr lang="en-AU" dirty="0"/>
                  <a:t> within individual </a:t>
                </a:r>
                <a14:m>
                  <m:oMath xmlns:m="http://schemas.openxmlformats.org/officeDocument/2006/math">
                    <m:r>
                      <a:rPr lang="en-AU" i="1">
                        <a:latin typeface="Cambria Math" panose="02040503050406030204" pitchFamily="18" charset="0"/>
                      </a:rPr>
                      <m:t>𝑖</m:t>
                    </m:r>
                  </m:oMath>
                </a14:m>
                <a:r>
                  <a:rPr lang="en-AU" dirty="0"/>
                  <a:t>. It is assumed independent for each individual </a:t>
                </a:r>
                <a14:m>
                  <m:oMath xmlns:m="http://schemas.openxmlformats.org/officeDocument/2006/math">
                    <m:r>
                      <a:rPr lang="en-AU" i="1">
                        <a:latin typeface="Cambria Math" panose="02040503050406030204" pitchFamily="18" charset="0"/>
                      </a:rPr>
                      <m:t>𝑖</m:t>
                    </m:r>
                  </m:oMath>
                </a14:m>
                <a:r>
                  <a:rPr lang="en-AU" dirty="0"/>
                  <a:t> and independent of</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 </m:t>
                        </m:r>
                        <m:r>
                          <a:rPr lang="en-AU" i="1">
                            <a:latin typeface="Cambria Math" panose="02040503050406030204" pitchFamily="18" charset="0"/>
                          </a:rPr>
                          <m:t>𝑏</m:t>
                        </m:r>
                      </m:e>
                      <m:sub>
                        <m:r>
                          <a:rPr lang="en-AU" i="1">
                            <a:latin typeface="Cambria Math" panose="02040503050406030204" pitchFamily="18" charset="0"/>
                          </a:rPr>
                          <m:t>𝑖</m:t>
                        </m:r>
                      </m:sub>
                    </m:sSub>
                    <m:r>
                      <a:rPr lang="en-AU" i="1">
                        <a:latin typeface="Cambria Math" panose="02040503050406030204" pitchFamily="18" charset="0"/>
                      </a:rPr>
                      <m:t> </m:t>
                    </m:r>
                    <m:r>
                      <a:rPr lang="en-AU" i="1">
                        <a:latin typeface="Cambria Math" panose="02040503050406030204" pitchFamily="18" charset="0"/>
                      </a:rPr>
                      <m:t>𝑎𝑛𝑑</m:t>
                    </m:r>
                    <m:r>
                      <a:rPr lang="en-AU" i="1">
                        <a:latin typeface="Cambria Math" panose="02040503050406030204" pitchFamily="18" charset="0"/>
                      </a:rPr>
                      <m:t> </m:t>
                    </m:r>
                    <m:sSub>
                      <m:sSubPr>
                        <m:ctrlPr>
                          <a:rPr lang="en-NZ"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𝑖𝑗</m:t>
                        </m:r>
                      </m:sub>
                    </m:sSub>
                  </m:oMath>
                </a14:m>
                <a:r>
                  <a:rPr lang="en-AU" dirty="0"/>
                  <a:t>.</a:t>
                </a:r>
              </a:p>
              <a:p>
                <a:endParaRPr lang="en-NZ" sz="200" dirty="0"/>
              </a:p>
              <a:p>
                <a:r>
                  <a:rPr lang="en-AU" dirty="0"/>
                  <a:t>For each individual and each gene, an empirical </a:t>
                </a:r>
                <a:r>
                  <a:rPr lang="en-AU" dirty="0" err="1"/>
                  <a:t>bayes</a:t>
                </a:r>
                <a:r>
                  <a:rPr lang="en-AU" dirty="0"/>
                  <a:t> estimate can be obtained from the gene-based </a:t>
                </a:r>
                <a:r>
                  <a:rPr lang="en-AU" dirty="0" err="1"/>
                  <a:t>lme</a:t>
                </a:r>
                <a:r>
                  <a:rPr lang="en-AU" dirty="0"/>
                  <a:t> by adding the three random effects:</a:t>
                </a:r>
                <a:r>
                  <a:rPr lang="en-NZ" dirty="0"/>
                  <a:t>   </a:t>
                </a:r>
                <a14:m>
                  <m:oMath xmlns:m="http://schemas.openxmlformats.org/officeDocument/2006/math">
                    <m:acc>
                      <m:accPr>
                        <m:chr m:val="̂"/>
                        <m:ctrlPr>
                          <a:rPr lang="en-AU" i="1">
                            <a:latin typeface="Cambria Math" panose="02040503050406030204" pitchFamily="18" charset="0"/>
                          </a:rPr>
                        </m:ctrlPr>
                      </m:accPr>
                      <m:e>
                        <m:sSub>
                          <m:sSubPr>
                            <m:ctrlPr>
                              <a:rPr lang="en-AU" i="1">
                                <a:latin typeface="Cambria Math" panose="02040503050406030204" pitchFamily="18" charset="0"/>
                              </a:rPr>
                            </m:ctrlPr>
                          </m:sSubPr>
                          <m:e>
                            <m:r>
                              <a:rPr lang="en-NZ" i="1">
                                <a:latin typeface="Cambria Math" panose="02040503050406030204" pitchFamily="18" charset="0"/>
                              </a:rPr>
                              <m:t> </m:t>
                            </m:r>
                            <m:r>
                              <a:rPr lang="en-NZ" i="1">
                                <a:latin typeface="Cambria Math" panose="02040503050406030204" pitchFamily="18" charset="0"/>
                              </a:rPr>
                              <m:t>𝑒𝑏</m:t>
                            </m:r>
                          </m:e>
                          <m:sub>
                            <m:r>
                              <a:rPr lang="en-NZ" i="1">
                                <a:latin typeface="Cambria Math" panose="02040503050406030204" pitchFamily="18" charset="0"/>
                              </a:rPr>
                              <m:t>𝑖𝑔</m:t>
                            </m:r>
                          </m:sub>
                        </m:sSub>
                      </m:e>
                    </m:acc>
                    <m:r>
                      <a:rPr lang="en-AU" i="1">
                        <a:latin typeface="Cambria Math" panose="02040503050406030204" pitchFamily="18" charset="0"/>
                      </a:rPr>
                      <m:t>=</m:t>
                    </m:r>
                    <m:sSub>
                      <m:sSubPr>
                        <m:ctrlPr>
                          <a:rPr lang="en-NZ" i="1">
                            <a:latin typeface="Cambria Math" panose="02040503050406030204" pitchFamily="18" charset="0"/>
                          </a:rPr>
                        </m:ctrlPr>
                      </m:sSubPr>
                      <m:e>
                        <m:acc>
                          <m:accPr>
                            <m:chr m:val="̂"/>
                            <m:ctrlPr>
                              <a:rPr lang="en-NZ" i="1">
                                <a:latin typeface="Cambria Math" panose="02040503050406030204" pitchFamily="18" charset="0"/>
                              </a:rPr>
                            </m:ctrlPr>
                          </m:accPr>
                          <m:e>
                            <m:r>
                              <a:rPr lang="en-AU" i="1">
                                <a:latin typeface="Cambria Math" panose="02040503050406030204" pitchFamily="18" charset="0"/>
                              </a:rPr>
                              <m:t>𝑏</m:t>
                            </m:r>
                          </m:e>
                        </m:acc>
                      </m:e>
                      <m:sub>
                        <m:r>
                          <a:rPr lang="en-AU" i="1">
                            <a:latin typeface="Cambria Math" panose="02040503050406030204" pitchFamily="18" charset="0"/>
                          </a:rPr>
                          <m:t>𝑖</m:t>
                        </m:r>
                      </m:sub>
                    </m:sSub>
                    <m:r>
                      <a:rPr lang="en-AU" i="1">
                        <a:latin typeface="Cambria Math" panose="02040503050406030204" pitchFamily="18" charset="0"/>
                      </a:rPr>
                      <m:t>+</m:t>
                    </m:r>
                    <m:sSub>
                      <m:sSubPr>
                        <m:ctrlPr>
                          <a:rPr lang="en-NZ" i="1">
                            <a:latin typeface="Cambria Math" panose="02040503050406030204" pitchFamily="18" charset="0"/>
                          </a:rPr>
                        </m:ctrlPr>
                      </m:sSubPr>
                      <m:e>
                        <m:acc>
                          <m:accPr>
                            <m:chr m:val="̂"/>
                            <m:ctrlPr>
                              <a:rPr lang="en-NZ" i="1">
                                <a:latin typeface="Cambria Math" panose="02040503050406030204" pitchFamily="18" charset="0"/>
                              </a:rPr>
                            </m:ctrlPr>
                          </m:accPr>
                          <m:e>
                            <m:r>
                              <a:rPr lang="en-AU" i="1">
                                <a:latin typeface="Cambria Math" panose="02040503050406030204" pitchFamily="18" charset="0"/>
                              </a:rPr>
                              <m:t>𝑏</m:t>
                            </m:r>
                          </m:e>
                        </m:acc>
                      </m:e>
                      <m:sub>
                        <m:r>
                          <a:rPr lang="en-AU" i="1">
                            <a:latin typeface="Cambria Math" panose="02040503050406030204" pitchFamily="18" charset="0"/>
                          </a:rPr>
                          <m:t>𝑖𝑗</m:t>
                        </m:r>
                      </m:sub>
                    </m:sSub>
                    <m:r>
                      <a:rPr lang="en-AU" i="1">
                        <a:latin typeface="Cambria Math" panose="02040503050406030204" pitchFamily="18" charset="0"/>
                      </a:rPr>
                      <m:t>+</m:t>
                    </m:r>
                    <m:sSub>
                      <m:sSubPr>
                        <m:ctrlPr>
                          <a:rPr lang="en-NZ" i="1">
                            <a:latin typeface="Cambria Math" panose="02040503050406030204" pitchFamily="18" charset="0"/>
                          </a:rPr>
                        </m:ctrlPr>
                      </m:sSubPr>
                      <m:e>
                        <m:acc>
                          <m:accPr>
                            <m:chr m:val="̂"/>
                            <m:ctrlPr>
                              <a:rPr lang="en-NZ" i="1">
                                <a:latin typeface="Cambria Math" panose="02040503050406030204" pitchFamily="18" charset="0"/>
                              </a:rPr>
                            </m:ctrlPr>
                          </m:accPr>
                          <m:e>
                            <m:r>
                              <a:rPr lang="en-AU" i="1">
                                <a:latin typeface="Cambria Math" panose="02040503050406030204" pitchFamily="18" charset="0"/>
                              </a:rPr>
                              <m:t>𝑏</m:t>
                            </m:r>
                          </m:e>
                        </m:acc>
                      </m:e>
                      <m:sub>
                        <m:r>
                          <a:rPr lang="en-AU" i="1">
                            <a:latin typeface="Cambria Math" panose="02040503050406030204" pitchFamily="18" charset="0"/>
                          </a:rPr>
                          <m:t>𝑖𝑗𝑔</m:t>
                        </m:r>
                      </m:sub>
                    </m:sSub>
                  </m:oMath>
                </a14:m>
                <a:r>
                  <a:rPr lang="en-NZ" dirty="0"/>
                  <a:t> </a:t>
                </a:r>
              </a:p>
              <a:p>
                <a:pPr marL="0" indent="0">
                  <a:buNone/>
                </a:pPr>
                <a:endParaRPr lang="en-NZ" dirty="0"/>
              </a:p>
              <a:p>
                <a:pPr marL="0" indent="0">
                  <a:buNone/>
                </a:pPr>
                <a:endParaRPr lang="en-NZ" dirty="0"/>
              </a:p>
            </p:txBody>
          </p:sp>
        </mc:Choice>
        <mc:Fallback xmlns="">
          <p:sp>
            <p:nvSpPr>
              <p:cNvPr id="5" name="Content Placeholder 2"/>
              <p:cNvSpPr>
                <a:spLocks noGrp="1" noRot="1" noChangeAspect="1" noMove="1" noResize="1" noEditPoints="1" noAdjustHandles="1" noChangeArrowheads="1" noChangeShapeType="1" noTextEdit="1"/>
              </p:cNvSpPr>
              <p:nvPr>
                <p:ph idx="1"/>
              </p:nvPr>
            </p:nvSpPr>
            <p:spPr>
              <a:xfrm>
                <a:off x="458204" y="2530270"/>
                <a:ext cx="7258423" cy="3923066"/>
              </a:xfrm>
              <a:blipFill rotWithShape="0">
                <a:blip r:embed="rId4"/>
                <a:stretch>
                  <a:fillRect t="-776" r="-1008"/>
                </a:stretch>
              </a:blipFill>
            </p:spPr>
            <p:txBody>
              <a:bodyPr/>
              <a:lstStyle/>
              <a:p>
                <a:r>
                  <a:rPr lang="en-NZ">
                    <a:noFill/>
                  </a:rPr>
                  <a:t> </a:t>
                </a:r>
              </a:p>
            </p:txBody>
          </p:sp>
        </mc:Fallback>
      </mc:AlternateContent>
      <mc:AlternateContent xmlns:mc="http://schemas.openxmlformats.org/markup-compatibility/2006" xmlns:a14="http://schemas.microsoft.com/office/drawing/2010/main">
        <mc:Choice Requires="a14">
          <p:sp>
            <p:nvSpPr>
              <p:cNvPr id="6" name="Content Placeholder 2"/>
              <p:cNvSpPr txBox="1">
                <a:spLocks/>
              </p:cNvSpPr>
              <p:nvPr/>
            </p:nvSpPr>
            <p:spPr>
              <a:xfrm>
                <a:off x="457200" y="960112"/>
                <a:ext cx="6779096" cy="668688"/>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AU" dirty="0"/>
                  <a:t>Let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𝜋</m:t>
                        </m:r>
                      </m:e>
                      <m:sub>
                        <m:r>
                          <a:rPr lang="en-AU" i="1">
                            <a:latin typeface="Cambria Math" panose="02040503050406030204" pitchFamily="18" charset="0"/>
                          </a:rPr>
                          <m:t>𝑖𝑗</m:t>
                        </m:r>
                      </m:sub>
                    </m:sSub>
                    <m:r>
                      <a:rPr lang="en-AU" i="1">
                        <a:latin typeface="Cambria Math" panose="02040503050406030204" pitchFamily="18" charset="0"/>
                      </a:rPr>
                      <m:t> </m:t>
                    </m:r>
                  </m:oMath>
                </a14:m>
                <a:r>
                  <a:rPr lang="en-AU" dirty="0"/>
                  <a:t>be the probability for an individual </a:t>
                </a:r>
                <a14:m>
                  <m:oMath xmlns:m="http://schemas.openxmlformats.org/officeDocument/2006/math">
                    <m:r>
                      <a:rPr lang="en-AU" i="1">
                        <a:latin typeface="Cambria Math" panose="02040503050406030204" pitchFamily="18" charset="0"/>
                      </a:rPr>
                      <m:t>𝑖</m:t>
                    </m:r>
                    <m:r>
                      <a:rPr lang="en-AU" i="1">
                        <a:latin typeface="Cambria Math" panose="02040503050406030204" pitchFamily="18" charset="0"/>
                      </a:rPr>
                      <m:t> (</m:t>
                    </m:r>
                    <m:r>
                      <a:rPr lang="en-AU" i="1">
                        <a:latin typeface="Cambria Math" panose="02040503050406030204" pitchFamily="18" charset="0"/>
                      </a:rPr>
                      <m:t>𝑖</m:t>
                    </m:r>
                    <m:r>
                      <a:rPr lang="en-AU" i="1">
                        <a:latin typeface="Cambria Math" panose="02040503050406030204" pitchFamily="18" charset="0"/>
                      </a:rPr>
                      <m:t>=1,…, </m:t>
                    </m:r>
                    <m:r>
                      <a:rPr lang="en-AU" i="1">
                        <a:latin typeface="Cambria Math" panose="02040503050406030204" pitchFamily="18" charset="0"/>
                      </a:rPr>
                      <m:t>𝑛</m:t>
                    </m:r>
                    <m:r>
                      <a:rPr lang="en-AU" i="1">
                        <a:latin typeface="Cambria Math" panose="02040503050406030204" pitchFamily="18" charset="0"/>
                      </a:rPr>
                      <m:t>)</m:t>
                    </m:r>
                  </m:oMath>
                </a14:m>
                <a:r>
                  <a:rPr lang="en-AU" dirty="0"/>
                  <a:t> to carry a variant in the SNP</a:t>
                </a:r>
                <a14:m>
                  <m:oMath xmlns:m="http://schemas.openxmlformats.org/officeDocument/2006/math">
                    <m:r>
                      <a:rPr lang="en-NZ" i="1">
                        <a:latin typeface="Cambria Math" panose="02040503050406030204" pitchFamily="18" charset="0"/>
                      </a:rPr>
                      <m:t> </m:t>
                    </m:r>
                    <m:r>
                      <a:rPr lang="en-NZ" i="1">
                        <a:latin typeface="Cambria Math" panose="02040503050406030204" pitchFamily="18" charset="0"/>
                      </a:rPr>
                      <m:t>𝑗</m:t>
                    </m:r>
                    <m:r>
                      <a:rPr lang="en-NZ" i="1">
                        <a:latin typeface="Cambria Math" panose="02040503050406030204" pitchFamily="18" charset="0"/>
                      </a:rPr>
                      <m:t>=</m:t>
                    </m:r>
                    <m:d>
                      <m:dPr>
                        <m:ctrlPr>
                          <a:rPr lang="en-NZ" i="1">
                            <a:latin typeface="Cambria Math" panose="02040503050406030204" pitchFamily="18" charset="0"/>
                          </a:rPr>
                        </m:ctrlPr>
                      </m:dPr>
                      <m:e>
                        <m:r>
                          <a:rPr lang="en-NZ" i="1">
                            <a:latin typeface="Cambria Math" panose="02040503050406030204" pitchFamily="18" charset="0"/>
                          </a:rPr>
                          <m:t>1, …, 165</m:t>
                        </m:r>
                      </m:e>
                    </m:d>
                  </m:oMath>
                </a14:m>
                <a:r>
                  <a:rPr lang="en-AU" dirty="0"/>
                  <a:t> across the particular gene it belongs to, given we have 9 genes </a:t>
                </a:r>
                <a14:m>
                  <m:oMath xmlns:m="http://schemas.openxmlformats.org/officeDocument/2006/math">
                    <m:r>
                      <a:rPr lang="en-NZ" i="1">
                        <a:latin typeface="Cambria Math" panose="02040503050406030204" pitchFamily="18" charset="0"/>
                      </a:rPr>
                      <m:t>𝑔</m:t>
                    </m:r>
                    <m:r>
                      <a:rPr lang="en-NZ" i="1">
                        <a:latin typeface="Cambria Math" panose="02040503050406030204" pitchFamily="18" charset="0"/>
                      </a:rPr>
                      <m:t>=(1, …, 9)</m:t>
                    </m:r>
                  </m:oMath>
                </a14:m>
                <a:r>
                  <a:rPr lang="en-AU" dirty="0"/>
                  <a:t>. The gene-based </a:t>
                </a:r>
                <a:r>
                  <a:rPr lang="en-AU" dirty="0" err="1"/>
                  <a:t>lme</a:t>
                </a:r>
                <a:r>
                  <a:rPr lang="en-AU" dirty="0"/>
                  <a:t> can be written as: </a:t>
                </a:r>
                <a:endParaRPr lang="en-NZ" dirty="0"/>
              </a:p>
              <a:p>
                <a:pPr>
                  <a:buFont typeface="Wingdings" panose="05000000000000000000" pitchFamily="2" charset="2"/>
                  <a:buChar char="Ø"/>
                </a:pPr>
                <a:endParaRPr lang="en-NZ" dirty="0"/>
              </a:p>
              <a:p>
                <a:pPr>
                  <a:buFont typeface="Wingdings" panose="05000000000000000000" pitchFamily="2" charset="2"/>
                  <a:buChar char="Ø"/>
                </a:pPr>
                <a:endParaRPr lang="en-NZ" dirty="0"/>
              </a:p>
            </p:txBody>
          </p:sp>
        </mc:Choice>
        <mc:Fallback xmlns="">
          <p:sp>
            <p:nvSpPr>
              <p:cNvPr id="6" name="Content Placeholder 2"/>
              <p:cNvSpPr txBox="1">
                <a:spLocks noRot="1" noChangeAspect="1" noMove="1" noResize="1" noEditPoints="1" noAdjustHandles="1" noChangeArrowheads="1" noChangeShapeType="1" noTextEdit="1"/>
              </p:cNvSpPr>
              <p:nvPr/>
            </p:nvSpPr>
            <p:spPr>
              <a:xfrm>
                <a:off x="457200" y="960112"/>
                <a:ext cx="6779096" cy="668688"/>
              </a:xfrm>
              <a:prstGeom prst="rect">
                <a:avLst/>
              </a:prstGeom>
              <a:blipFill rotWithShape="0">
                <a:blip r:embed="rId5"/>
                <a:stretch>
                  <a:fillRect l="-360" t="-7273" r="-360" b="-8182"/>
                </a:stretch>
              </a:blipFill>
            </p:spPr>
            <p:txBody>
              <a:bodyPr/>
              <a:lstStyle/>
              <a:p>
                <a:r>
                  <a:rPr lang="en-NZ">
                    <a:noFill/>
                  </a:rPr>
                  <a:t> </a:t>
                </a:r>
              </a:p>
            </p:txBody>
          </p:sp>
        </mc:Fallback>
      </mc:AlternateContent>
    </p:spTree>
    <p:extLst>
      <p:ext uri="{BB962C8B-B14F-4D97-AF65-F5344CB8AC3E}">
        <p14:creationId xmlns:p14="http://schemas.microsoft.com/office/powerpoint/2010/main" val="3589752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STAGE 2: Longitudinal Model</a:t>
            </a:r>
            <a:endParaRPr lang="en-NZ" sz="4100" b="1" dirty="0">
              <a:solidFill>
                <a:srgbClr val="FFC000"/>
              </a:solidFill>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323528" y="1196752"/>
                <a:ext cx="7139136" cy="491716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AU" sz="2100" dirty="0" smtClean="0"/>
                  <a:t>Here gene-specific </a:t>
                </a:r>
                <a:r>
                  <a:rPr lang="en-AU" sz="2100" dirty="0"/>
                  <a:t>estimates are tested </a:t>
                </a:r>
                <a:r>
                  <a:rPr lang="en-NZ" sz="2100" dirty="0"/>
                  <a:t>using the </a:t>
                </a:r>
                <a:r>
                  <a:rPr lang="en-AU" sz="2100" dirty="0"/>
                  <a:t>EB estimates </a:t>
                </a:r>
                <a14:m>
                  <m:oMath xmlns:m="http://schemas.openxmlformats.org/officeDocument/2006/math">
                    <m:d>
                      <m:dPr>
                        <m:ctrlPr>
                          <a:rPr lang="en-NZ" sz="2100" i="1">
                            <a:latin typeface="Cambria Math" panose="02040503050406030204" pitchFamily="18" charset="0"/>
                          </a:rPr>
                        </m:ctrlPr>
                      </m:dPr>
                      <m:e>
                        <m:acc>
                          <m:accPr>
                            <m:chr m:val="̂"/>
                            <m:ctrlPr>
                              <a:rPr lang="en-NZ" sz="2100" i="1" smtClean="0">
                                <a:latin typeface="Cambria Math" panose="02040503050406030204" pitchFamily="18" charset="0"/>
                              </a:rPr>
                            </m:ctrlPr>
                          </m:accPr>
                          <m:e>
                            <m:sSubSup>
                              <m:sSubSupPr>
                                <m:ctrlPr>
                                  <a:rPr lang="en-NZ" sz="2100" b="1" i="1">
                                    <a:latin typeface="Cambria Math" panose="02040503050406030204" pitchFamily="18" charset="0"/>
                                  </a:rPr>
                                </m:ctrlPr>
                              </m:sSubSupPr>
                              <m:e>
                                <m:r>
                                  <a:rPr lang="en-AU" sz="2100" b="1" i="1">
                                    <a:latin typeface="Cambria Math" panose="02040503050406030204" pitchFamily="18" charset="0"/>
                                  </a:rPr>
                                  <m:t>𝒆𝒃</m:t>
                                </m:r>
                              </m:e>
                              <m:sub>
                                <m:r>
                                  <a:rPr lang="en-AU" sz="2100" b="1" i="1">
                                    <a:latin typeface="Cambria Math" panose="02040503050406030204" pitchFamily="18" charset="0"/>
                                  </a:rPr>
                                  <m:t>𝒊𝒈</m:t>
                                </m:r>
                              </m:sub>
                              <m:sup>
                                <m:r>
                                  <a:rPr lang="en-AU" sz="2100" b="1" i="1">
                                    <a:latin typeface="Cambria Math" panose="02040503050406030204" pitchFamily="18" charset="0"/>
                                  </a:rPr>
                                  <m:t>∗</m:t>
                                </m:r>
                              </m:sup>
                            </m:sSubSup>
                          </m:e>
                        </m:acc>
                      </m:e>
                    </m:d>
                  </m:oMath>
                </a14:m>
                <a:r>
                  <a:rPr lang="en-AU" sz="2100" dirty="0"/>
                  <a:t> from the first stage as covariates in the mixed-effects model for longitudinal </a:t>
                </a:r>
                <a:r>
                  <a:rPr lang="en-AU" sz="2100" dirty="0" smtClean="0"/>
                  <a:t>SBP</a:t>
                </a:r>
              </a:p>
              <a:p>
                <a:pPr>
                  <a:buClr>
                    <a:schemeClr val="accent2"/>
                  </a:buClr>
                  <a:buFont typeface="Wingdings" panose="05000000000000000000" pitchFamily="2" charset="2"/>
                  <a:buChar char="Ø"/>
                </a:pPr>
                <a:endParaRPr lang="en-AU" sz="500" dirty="0" smtClean="0"/>
              </a:p>
              <a:p>
                <a:pPr>
                  <a:buClr>
                    <a:schemeClr val="accent2"/>
                  </a:buClr>
                  <a:buFont typeface="Wingdings" panose="05000000000000000000" pitchFamily="2" charset="2"/>
                  <a:buChar char="Ø"/>
                </a:pPr>
                <a:r>
                  <a:rPr lang="en-AU" sz="2100" dirty="0" smtClean="0"/>
                  <a:t>To model the longitudinal outcome, a linear mixed-effects model with random intercepts and random slopes was used</a:t>
                </a:r>
              </a:p>
              <a:p>
                <a:pPr>
                  <a:buClr>
                    <a:schemeClr val="accent2"/>
                  </a:buClr>
                  <a:buFont typeface="Wingdings" panose="05000000000000000000" pitchFamily="2" charset="2"/>
                  <a:buChar char="Ø"/>
                </a:pPr>
                <a:endParaRPr lang="en-AU" sz="500" dirty="0" smtClean="0"/>
              </a:p>
              <a:p>
                <a:pPr>
                  <a:buClr>
                    <a:schemeClr val="accent2"/>
                  </a:buClr>
                  <a:buFont typeface="Wingdings" panose="05000000000000000000" pitchFamily="2" charset="2"/>
                  <a:buChar char="Ø"/>
                </a:pPr>
                <a:r>
                  <a:rPr lang="en-AU" sz="2100" dirty="0" smtClean="0"/>
                  <a:t>A </a:t>
                </a:r>
                <a:r>
                  <a:rPr lang="en-AU" sz="2100" dirty="0"/>
                  <a:t>model fitting procedure was implemented to identify the optimal set of variables that should be included in this longitudinal gene-network </a:t>
                </a:r>
                <a:r>
                  <a:rPr lang="en-AU" sz="2100" dirty="0" smtClean="0"/>
                  <a:t>model</a:t>
                </a:r>
              </a:p>
              <a:p>
                <a:pPr>
                  <a:buClr>
                    <a:schemeClr val="accent2"/>
                  </a:buClr>
                  <a:buFont typeface="Wingdings" panose="05000000000000000000" pitchFamily="2" charset="2"/>
                  <a:buChar char="Ø"/>
                </a:pPr>
                <a:endParaRPr lang="en-AU" sz="100" dirty="0" smtClean="0"/>
              </a:p>
              <a:p>
                <a:pPr lvl="1">
                  <a:buClr>
                    <a:schemeClr val="accent2"/>
                  </a:buClr>
                  <a:buFont typeface="Wingdings" panose="05000000000000000000" pitchFamily="2" charset="2"/>
                  <a:buChar char="Ø"/>
                </a:pPr>
                <a:r>
                  <a:rPr lang="en-AU" sz="2100" dirty="0" smtClean="0"/>
                  <a:t>Age, Sex and BMI</a:t>
                </a:r>
                <a:endParaRPr lang="en-NZ" sz="2100"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323528" y="1196752"/>
                <a:ext cx="7139136" cy="4917160"/>
              </a:xfrm>
              <a:prstGeom prst="rect">
                <a:avLst/>
              </a:prstGeom>
              <a:blipFill rotWithShape="0">
                <a:blip r:embed="rId3"/>
                <a:stretch>
                  <a:fillRect l="-854" t="-867" r="-1281"/>
                </a:stretch>
              </a:blipFill>
            </p:spPr>
            <p:txBody>
              <a:bodyPr/>
              <a:lstStyle/>
              <a:p>
                <a:r>
                  <a:rPr lang="en-NZ">
                    <a:noFill/>
                  </a:rPr>
                  <a:t> </a:t>
                </a:r>
              </a:p>
            </p:txBody>
          </p:sp>
        </mc:Fallback>
      </mc:AlternateContent>
    </p:spTree>
    <p:extLst>
      <p:ext uri="{BB962C8B-B14F-4D97-AF65-F5344CB8AC3E}">
        <p14:creationId xmlns:p14="http://schemas.microsoft.com/office/powerpoint/2010/main" val="4276481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chemeClr val="accent2"/>
                </a:solidFill>
              </a:rPr>
              <a:t>STAGE 2: Longitudinal Model</a:t>
            </a:r>
            <a:endParaRPr lang="en-NZ" sz="4100" b="1" dirty="0">
              <a:solidFill>
                <a:schemeClr val="accent2"/>
              </a:solidFill>
            </a:endParaRPr>
          </a:p>
        </p:txBody>
      </p:sp>
      <p:sp>
        <p:nvSpPr>
          <p:cNvPr id="8" name="Content Placeholder 2"/>
          <p:cNvSpPr txBox="1">
            <a:spLocks/>
          </p:cNvSpPr>
          <p:nvPr/>
        </p:nvSpPr>
        <p:spPr>
          <a:xfrm>
            <a:off x="457200" y="2852936"/>
            <a:ext cx="7355160" cy="3888432"/>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endParaRPr lang="en-NZ" sz="2800" dirty="0" smtClean="0">
              <a:solidFill>
                <a:srgbClr val="2C3C43"/>
              </a:solidFill>
            </a:endParaRPr>
          </a:p>
        </p:txBody>
      </p:sp>
      <mc:AlternateContent xmlns:mc="http://schemas.openxmlformats.org/markup-compatibility/2006" xmlns:a14="http://schemas.microsoft.com/office/drawing/2010/main">
        <mc:Choice Requires="a14">
          <p:sp>
            <p:nvSpPr>
              <p:cNvPr id="5" name="Rectangle 4"/>
              <p:cNvSpPr/>
              <p:nvPr/>
            </p:nvSpPr>
            <p:spPr>
              <a:xfrm>
                <a:off x="486131" y="960112"/>
                <a:ext cx="6770713" cy="1753044"/>
              </a:xfrm>
              <a:prstGeom prst="rect">
                <a:avLst/>
              </a:prstGeom>
              <a:solidFill>
                <a:srgbClr val="FFC000"/>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NZ" b="1" i="1" smtClean="0">
                              <a:latin typeface="Cambria Math" panose="02040503050406030204" pitchFamily="18" charset="0"/>
                            </a:rPr>
                          </m:ctrlPr>
                        </m:sSubPr>
                        <m:e>
                          <m:r>
                            <a:rPr lang="en-AU" b="1" i="1">
                              <a:latin typeface="Cambria Math" panose="02040503050406030204" pitchFamily="18" charset="0"/>
                            </a:rPr>
                            <m:t>𝑺𝑩𝑷</m:t>
                          </m:r>
                        </m:e>
                        <m:sub>
                          <m:r>
                            <a:rPr lang="en-AU" b="1" i="1">
                              <a:latin typeface="Cambria Math" panose="02040503050406030204" pitchFamily="18" charset="0"/>
                            </a:rPr>
                            <m:t>𝒊𝒕</m:t>
                          </m:r>
                        </m:sub>
                      </m:sSub>
                      <m:r>
                        <a:rPr lang="en-AU" b="1" i="1">
                          <a:latin typeface="Cambria Math" panose="02040503050406030204" pitchFamily="18" charset="0"/>
                        </a:rPr>
                        <m:t> ~ </m:t>
                      </m:r>
                      <m:sSub>
                        <m:sSubPr>
                          <m:ctrlPr>
                            <a:rPr lang="en-NZ" b="1" i="1">
                              <a:latin typeface="Cambria Math" panose="02040503050406030204" pitchFamily="18" charset="0"/>
                            </a:rPr>
                          </m:ctrlPr>
                        </m:sSubPr>
                        <m:e>
                          <m:r>
                            <a:rPr lang="en-AU" b="1" i="1">
                              <a:latin typeface="Cambria Math" panose="02040503050406030204" pitchFamily="18" charset="0"/>
                            </a:rPr>
                            <m:t>𝑿</m:t>
                          </m:r>
                          <m:r>
                            <a:rPr lang="en-AU" b="1" i="1">
                              <a:latin typeface="Cambria Math" panose="02040503050406030204" pitchFamily="18" charset="0"/>
                            </a:rPr>
                            <m:t>′</m:t>
                          </m:r>
                        </m:e>
                        <m:sub>
                          <m:r>
                            <a:rPr lang="en-AU" b="1" i="1">
                              <a:latin typeface="Cambria Math" panose="02040503050406030204" pitchFamily="18" charset="0"/>
                            </a:rPr>
                            <m:t>𝒊𝒕</m:t>
                          </m:r>
                        </m:sub>
                      </m:sSub>
                      <m:r>
                        <a:rPr lang="en-AU" b="1" i="1">
                          <a:latin typeface="Cambria Math" panose="02040503050406030204" pitchFamily="18" charset="0"/>
                        </a:rPr>
                        <m:t>𝜷</m:t>
                      </m:r>
                      <m:r>
                        <a:rPr lang="en-AU" b="1" i="1">
                          <a:latin typeface="Cambria Math" panose="02040503050406030204" pitchFamily="18" charset="0"/>
                        </a:rPr>
                        <m:t>+</m:t>
                      </m:r>
                      <m:nary>
                        <m:naryPr>
                          <m:chr m:val="∑"/>
                          <m:limLoc m:val="undOvr"/>
                          <m:ctrlPr>
                            <a:rPr lang="en-NZ" b="1" i="1" smtClean="0">
                              <a:latin typeface="Cambria Math" panose="02040503050406030204" pitchFamily="18" charset="0"/>
                            </a:rPr>
                          </m:ctrlPr>
                        </m:naryPr>
                        <m:sub>
                          <m:r>
                            <m:rPr>
                              <m:brk/>
                            </m:rPr>
                            <a:rPr lang="en-NZ" b="1" i="1" smtClean="0">
                              <a:latin typeface="Cambria Math" panose="02040503050406030204" pitchFamily="18" charset="0"/>
                            </a:rPr>
                            <m:t>𝒈</m:t>
                          </m:r>
                          <m:r>
                            <a:rPr lang="en-NZ" b="1" i="1" smtClean="0">
                              <a:latin typeface="Cambria Math" panose="02040503050406030204" pitchFamily="18" charset="0"/>
                            </a:rPr>
                            <m:t>=</m:t>
                          </m:r>
                          <m:r>
                            <a:rPr lang="en-NZ" b="1" i="1" smtClean="0">
                              <a:latin typeface="Cambria Math" panose="02040503050406030204" pitchFamily="18" charset="0"/>
                            </a:rPr>
                            <m:t>𝟏</m:t>
                          </m:r>
                        </m:sub>
                        <m:sup>
                          <m:r>
                            <a:rPr lang="en-AU" b="1" i="1">
                              <a:latin typeface="Cambria Math" panose="02040503050406030204" pitchFamily="18" charset="0"/>
                            </a:rPr>
                            <m:t>𝑮</m:t>
                          </m:r>
                        </m:sup>
                        <m:e>
                          <m:nary>
                            <m:naryPr>
                              <m:chr m:val="∑"/>
                              <m:limLoc m:val="undOvr"/>
                              <m:ctrlPr>
                                <a:rPr lang="en-NZ" b="1" i="1">
                                  <a:latin typeface="Cambria Math" panose="02040503050406030204" pitchFamily="18" charset="0"/>
                                </a:rPr>
                              </m:ctrlPr>
                            </m:naryPr>
                            <m:sub>
                              <m:sSup>
                                <m:sSupPr>
                                  <m:ctrlPr>
                                    <a:rPr lang="en-NZ" b="1" i="1">
                                      <a:latin typeface="Cambria Math" panose="02040503050406030204" pitchFamily="18" charset="0"/>
                                    </a:rPr>
                                  </m:ctrlPr>
                                </m:sSupPr>
                                <m:e>
                                  <m:r>
                                    <a:rPr lang="en-AU" b="1" i="1">
                                      <a:latin typeface="Cambria Math" panose="02040503050406030204" pitchFamily="18" charset="0"/>
                                    </a:rPr>
                                    <m:t>𝒈</m:t>
                                  </m:r>
                                </m:e>
                                <m:sup>
                                  <m:r>
                                    <a:rPr lang="en-AU" b="1" i="1">
                                      <a:latin typeface="Cambria Math" panose="02040503050406030204" pitchFamily="18" charset="0"/>
                                    </a:rPr>
                                    <m:t>′</m:t>
                                  </m:r>
                                </m:sup>
                              </m:sSup>
                              <m:r>
                                <a:rPr lang="en-AU" b="1" i="1">
                                  <a:latin typeface="Cambria Math" panose="02040503050406030204" pitchFamily="18" charset="0"/>
                                </a:rPr>
                                <m:t>&gt;</m:t>
                              </m:r>
                              <m:r>
                                <a:rPr lang="en-AU" b="1" i="1">
                                  <a:latin typeface="Cambria Math" panose="02040503050406030204" pitchFamily="18" charset="0"/>
                                </a:rPr>
                                <m:t>𝒈</m:t>
                              </m:r>
                            </m:sub>
                            <m:sup>
                              <m:r>
                                <a:rPr lang="en-AU" b="1" i="1">
                                  <a:latin typeface="Cambria Math" panose="02040503050406030204" pitchFamily="18" charset="0"/>
                                </a:rPr>
                                <m:t>𝑮</m:t>
                              </m:r>
                            </m:sup>
                            <m:e>
                              <m:d>
                                <m:dPr>
                                  <m:begChr m:val="{"/>
                                  <m:endChr m:val="}"/>
                                  <m:ctrlPr>
                                    <a:rPr lang="en-NZ" b="1" i="1">
                                      <a:latin typeface="Cambria Math" panose="02040503050406030204" pitchFamily="18" charset="0"/>
                                    </a:rPr>
                                  </m:ctrlPr>
                                </m:dPr>
                                <m:e>
                                  <m:acc>
                                    <m:accPr>
                                      <m:chr m:val="̂"/>
                                      <m:ctrlPr>
                                        <a:rPr lang="en-NZ" b="1" i="1">
                                          <a:latin typeface="Cambria Math" panose="02040503050406030204" pitchFamily="18" charset="0"/>
                                        </a:rPr>
                                      </m:ctrlPr>
                                    </m:accPr>
                                    <m:e>
                                      <m:sSubSup>
                                        <m:sSubSupPr>
                                          <m:ctrlPr>
                                            <a:rPr lang="en-NZ" b="1" i="1">
                                              <a:latin typeface="Cambria Math" panose="02040503050406030204" pitchFamily="18" charset="0"/>
                                            </a:rPr>
                                          </m:ctrlPr>
                                        </m:sSubSupPr>
                                        <m:e>
                                          <m:r>
                                            <a:rPr lang="en-AU" b="1" i="1">
                                              <a:latin typeface="Cambria Math" panose="02040503050406030204" pitchFamily="18" charset="0"/>
                                            </a:rPr>
                                            <m:t>𝒆𝒃</m:t>
                                          </m:r>
                                        </m:e>
                                        <m:sub>
                                          <m:r>
                                            <a:rPr lang="en-AU" b="1" i="1">
                                              <a:latin typeface="Cambria Math" panose="02040503050406030204" pitchFamily="18" charset="0"/>
                                            </a:rPr>
                                            <m:t>𝒊𝒈</m:t>
                                          </m:r>
                                        </m:sub>
                                        <m:sup>
                                          <m:r>
                                            <a:rPr lang="en-AU" b="1" i="1">
                                              <a:latin typeface="Cambria Math" panose="02040503050406030204" pitchFamily="18" charset="0"/>
                                            </a:rPr>
                                            <m:t>∗</m:t>
                                          </m:r>
                                        </m:sup>
                                      </m:sSubSup>
                                    </m:e>
                                  </m:acc>
                                </m:e>
                              </m:d>
                              <m:r>
                                <a:rPr lang="en-AU" b="1" i="1">
                                  <a:latin typeface="Cambria Math" panose="02040503050406030204" pitchFamily="18" charset="0"/>
                                </a:rPr>
                                <m:t>∗</m:t>
                              </m:r>
                            </m:e>
                          </m:nary>
                          <m:d>
                            <m:dPr>
                              <m:begChr m:val="{"/>
                              <m:endChr m:val="}"/>
                              <m:ctrlPr>
                                <a:rPr lang="en-NZ" b="1" i="1">
                                  <a:latin typeface="Cambria Math" panose="02040503050406030204" pitchFamily="18" charset="0"/>
                                </a:rPr>
                              </m:ctrlPr>
                            </m:dPr>
                            <m:e>
                              <m:sSubSup>
                                <m:sSubSupPr>
                                  <m:ctrlPr>
                                    <a:rPr lang="en-NZ" b="1" i="1">
                                      <a:latin typeface="Cambria Math" panose="02040503050406030204" pitchFamily="18" charset="0"/>
                                    </a:rPr>
                                  </m:ctrlPr>
                                </m:sSubSupPr>
                                <m:e>
                                  <m:acc>
                                    <m:accPr>
                                      <m:chr m:val="̂"/>
                                      <m:ctrlPr>
                                        <a:rPr lang="en-NZ" b="1" i="1">
                                          <a:latin typeface="Cambria Math" panose="02040503050406030204" pitchFamily="18" charset="0"/>
                                        </a:rPr>
                                      </m:ctrlPr>
                                    </m:accPr>
                                    <m:e>
                                      <m:r>
                                        <a:rPr lang="en-AU" b="1" i="1">
                                          <a:latin typeface="Cambria Math" panose="02040503050406030204" pitchFamily="18" charset="0"/>
                                        </a:rPr>
                                        <m:t>𝒆𝒃</m:t>
                                      </m:r>
                                    </m:e>
                                  </m:acc>
                                </m:e>
                                <m:sub>
                                  <m:r>
                                    <a:rPr lang="en-AU" b="1" i="1">
                                      <a:latin typeface="Cambria Math" panose="02040503050406030204" pitchFamily="18" charset="0"/>
                                    </a:rPr>
                                    <m:t>𝒊𝒈</m:t>
                                  </m:r>
                                  <m:r>
                                    <a:rPr lang="en-AU" b="1" i="1">
                                      <a:latin typeface="Cambria Math" panose="02040503050406030204" pitchFamily="18" charset="0"/>
                                    </a:rPr>
                                    <m:t>′</m:t>
                                  </m:r>
                                </m:sub>
                                <m:sup>
                                  <m:r>
                                    <a:rPr lang="en-AU" b="1" i="1">
                                      <a:latin typeface="Cambria Math" panose="02040503050406030204" pitchFamily="18" charset="0"/>
                                    </a:rPr>
                                    <m:t>∗</m:t>
                                  </m:r>
                                </m:sup>
                              </m:sSubSup>
                            </m:e>
                          </m:d>
                          <m:r>
                            <a:rPr lang="en-AU" b="1" i="1">
                              <a:latin typeface="Cambria Math" panose="02040503050406030204" pitchFamily="18" charset="0"/>
                            </a:rPr>
                            <m:t>𝜸</m:t>
                          </m:r>
                          <m:r>
                            <m:rPr>
                              <m:nor/>
                            </m:rPr>
                            <a:rPr lang="en-NZ" dirty="0"/>
                            <m:t> </m:t>
                          </m:r>
                        </m:e>
                      </m:nary>
                      <m:r>
                        <a:rPr lang="en-AU" b="1" i="1">
                          <a:latin typeface="Cambria Math" panose="02040503050406030204" pitchFamily="18" charset="0"/>
                        </a:rPr>
                        <m:t>+ </m:t>
                      </m:r>
                      <m:nary>
                        <m:naryPr>
                          <m:chr m:val="∑"/>
                          <m:limLoc m:val="undOvr"/>
                          <m:ctrlPr>
                            <a:rPr lang="en-NZ" b="1" i="1">
                              <a:latin typeface="Cambria Math" panose="02040503050406030204" pitchFamily="18" charset="0"/>
                            </a:rPr>
                          </m:ctrlPr>
                        </m:naryPr>
                        <m:sub>
                          <m:r>
                            <a:rPr lang="en-AU" b="1" i="1">
                              <a:latin typeface="Cambria Math" panose="02040503050406030204" pitchFamily="18" charset="0"/>
                            </a:rPr>
                            <m:t>𝒈</m:t>
                          </m:r>
                          <m:r>
                            <a:rPr lang="en-AU" b="1" i="1">
                              <a:latin typeface="Cambria Math" panose="02040503050406030204" pitchFamily="18" charset="0"/>
                            </a:rPr>
                            <m:t>=</m:t>
                          </m:r>
                          <m:r>
                            <a:rPr lang="en-AU" b="1" i="1">
                              <a:latin typeface="Cambria Math" panose="02040503050406030204" pitchFamily="18" charset="0"/>
                            </a:rPr>
                            <m:t>𝟏</m:t>
                          </m:r>
                        </m:sub>
                        <m:sup>
                          <m:r>
                            <a:rPr lang="en-AU" b="1" i="1">
                              <a:latin typeface="Cambria Math" panose="02040503050406030204" pitchFamily="18" charset="0"/>
                            </a:rPr>
                            <m:t>𝑮</m:t>
                          </m:r>
                        </m:sup>
                        <m:e>
                          <m:nary>
                            <m:naryPr>
                              <m:chr m:val="∑"/>
                              <m:limLoc m:val="undOvr"/>
                              <m:ctrlPr>
                                <a:rPr lang="en-NZ" b="1" i="1">
                                  <a:latin typeface="Cambria Math" panose="02040503050406030204" pitchFamily="18" charset="0"/>
                                </a:rPr>
                              </m:ctrlPr>
                            </m:naryPr>
                            <m:sub>
                              <m:sSup>
                                <m:sSupPr>
                                  <m:ctrlPr>
                                    <a:rPr lang="en-NZ" b="1" i="1">
                                      <a:latin typeface="Cambria Math" panose="02040503050406030204" pitchFamily="18" charset="0"/>
                                    </a:rPr>
                                  </m:ctrlPr>
                                </m:sSupPr>
                                <m:e>
                                  <m:r>
                                    <a:rPr lang="en-AU" b="1" i="1">
                                      <a:latin typeface="Cambria Math" panose="02040503050406030204" pitchFamily="18" charset="0"/>
                                    </a:rPr>
                                    <m:t>𝒈</m:t>
                                  </m:r>
                                </m:e>
                                <m:sup>
                                  <m:r>
                                    <a:rPr lang="en-AU" b="1" i="1">
                                      <a:latin typeface="Cambria Math" panose="02040503050406030204" pitchFamily="18" charset="0"/>
                                    </a:rPr>
                                    <m:t>′</m:t>
                                  </m:r>
                                </m:sup>
                              </m:sSup>
                              <m:r>
                                <a:rPr lang="en-AU" b="1" i="1">
                                  <a:latin typeface="Cambria Math" panose="02040503050406030204" pitchFamily="18" charset="0"/>
                                </a:rPr>
                                <m:t>&gt;</m:t>
                              </m:r>
                              <m:r>
                                <a:rPr lang="en-AU" b="1" i="1">
                                  <a:latin typeface="Cambria Math" panose="02040503050406030204" pitchFamily="18" charset="0"/>
                                </a:rPr>
                                <m:t>𝒈</m:t>
                              </m:r>
                            </m:sub>
                            <m:sup>
                              <m:r>
                                <a:rPr lang="en-AU" b="1" i="1">
                                  <a:latin typeface="Cambria Math" panose="02040503050406030204" pitchFamily="18" charset="0"/>
                                </a:rPr>
                                <m:t>𝑮</m:t>
                              </m:r>
                            </m:sup>
                            <m:e>
                              <m:d>
                                <m:dPr>
                                  <m:begChr m:val="{"/>
                                  <m:endChr m:val="}"/>
                                  <m:ctrlPr>
                                    <a:rPr lang="en-NZ" b="1" i="1">
                                      <a:latin typeface="Cambria Math" panose="02040503050406030204" pitchFamily="18" charset="0"/>
                                    </a:rPr>
                                  </m:ctrlPr>
                                </m:dPr>
                                <m:e>
                                  <m:acc>
                                    <m:accPr>
                                      <m:chr m:val="̂"/>
                                      <m:ctrlPr>
                                        <a:rPr lang="en-NZ" b="1" i="1">
                                          <a:latin typeface="Cambria Math" panose="02040503050406030204" pitchFamily="18" charset="0"/>
                                        </a:rPr>
                                      </m:ctrlPr>
                                    </m:accPr>
                                    <m:e>
                                      <m:sSubSup>
                                        <m:sSubSupPr>
                                          <m:ctrlPr>
                                            <a:rPr lang="en-NZ" b="1" i="1">
                                              <a:latin typeface="Cambria Math" panose="02040503050406030204" pitchFamily="18" charset="0"/>
                                            </a:rPr>
                                          </m:ctrlPr>
                                        </m:sSubSupPr>
                                        <m:e>
                                          <m:r>
                                            <a:rPr lang="en-AU" b="1" i="1">
                                              <a:latin typeface="Cambria Math" panose="02040503050406030204" pitchFamily="18" charset="0"/>
                                            </a:rPr>
                                            <m:t>𝒆𝒃</m:t>
                                          </m:r>
                                        </m:e>
                                        <m:sub>
                                          <m:r>
                                            <a:rPr lang="en-AU" b="1" i="1">
                                              <a:latin typeface="Cambria Math" panose="02040503050406030204" pitchFamily="18" charset="0"/>
                                            </a:rPr>
                                            <m:t>𝒊𝒈</m:t>
                                          </m:r>
                                        </m:sub>
                                        <m:sup>
                                          <m:r>
                                            <a:rPr lang="en-AU" b="1" i="1">
                                              <a:latin typeface="Cambria Math" panose="02040503050406030204" pitchFamily="18" charset="0"/>
                                            </a:rPr>
                                            <m:t>∗</m:t>
                                          </m:r>
                                        </m:sup>
                                      </m:sSubSup>
                                    </m:e>
                                  </m:acc>
                                </m:e>
                              </m:d>
                              <m:r>
                                <a:rPr lang="en-AU" b="1" i="1">
                                  <a:latin typeface="Cambria Math" panose="02040503050406030204" pitchFamily="18" charset="0"/>
                                </a:rPr>
                                <m:t>∗</m:t>
                              </m:r>
                            </m:e>
                          </m:nary>
                          <m:d>
                            <m:dPr>
                              <m:begChr m:val="{"/>
                              <m:endChr m:val="}"/>
                              <m:ctrlPr>
                                <a:rPr lang="en-NZ" b="1" i="1">
                                  <a:latin typeface="Cambria Math" panose="02040503050406030204" pitchFamily="18" charset="0"/>
                                </a:rPr>
                              </m:ctrlPr>
                            </m:dPr>
                            <m:e>
                              <m:acc>
                                <m:accPr>
                                  <m:chr m:val="̂"/>
                                  <m:ctrlPr>
                                    <a:rPr lang="en-NZ" b="1" i="1" smtClean="0">
                                      <a:latin typeface="Cambria Math" panose="02040503050406030204" pitchFamily="18" charset="0"/>
                                    </a:rPr>
                                  </m:ctrlPr>
                                </m:accPr>
                                <m:e>
                                  <m:sSubSup>
                                    <m:sSubSupPr>
                                      <m:ctrlPr>
                                        <a:rPr lang="en-NZ" b="1" i="1" smtClean="0">
                                          <a:latin typeface="Cambria Math" panose="02040503050406030204" pitchFamily="18" charset="0"/>
                                        </a:rPr>
                                      </m:ctrlPr>
                                    </m:sSubSupPr>
                                    <m:e>
                                      <m:r>
                                        <a:rPr lang="en-NZ" b="1" i="1" smtClean="0">
                                          <a:latin typeface="Cambria Math" panose="02040503050406030204" pitchFamily="18" charset="0"/>
                                        </a:rPr>
                                        <m:t>𝒆𝒃</m:t>
                                      </m:r>
                                    </m:e>
                                    <m:sub>
                                      <m:r>
                                        <a:rPr lang="en-NZ" b="1" i="1" smtClean="0">
                                          <a:latin typeface="Cambria Math" panose="02040503050406030204" pitchFamily="18" charset="0"/>
                                        </a:rPr>
                                        <m:t>𝒊𝒈</m:t>
                                      </m:r>
                                      <m:r>
                                        <a:rPr lang="en-NZ" b="1" i="1" smtClean="0">
                                          <a:latin typeface="Cambria Math" panose="02040503050406030204" pitchFamily="18" charset="0"/>
                                        </a:rPr>
                                        <m:t>′</m:t>
                                      </m:r>
                                    </m:sub>
                                    <m:sup>
                                      <m:r>
                                        <a:rPr lang="en-NZ" b="1" i="1" smtClean="0">
                                          <a:latin typeface="Cambria Math" panose="02040503050406030204" pitchFamily="18" charset="0"/>
                                        </a:rPr>
                                        <m:t>∗</m:t>
                                      </m:r>
                                    </m:sup>
                                  </m:sSubSup>
                                </m:e>
                              </m:acc>
                            </m:e>
                          </m:d>
                          <m:r>
                            <a:rPr lang="en-AU" b="1" i="1">
                              <a:latin typeface="Cambria Math" panose="02040503050406030204" pitchFamily="18" charset="0"/>
                            </a:rPr>
                            <m:t>∗</m:t>
                          </m:r>
                          <m:sSub>
                            <m:sSubPr>
                              <m:ctrlPr>
                                <a:rPr lang="en-AU" b="1" i="1" smtClean="0">
                                  <a:latin typeface="Cambria Math" panose="02040503050406030204" pitchFamily="18" charset="0"/>
                                </a:rPr>
                              </m:ctrlPr>
                            </m:sSubPr>
                            <m:e>
                              <m:r>
                                <a:rPr lang="en-NZ" b="1" i="1" smtClean="0">
                                  <a:latin typeface="Cambria Math" panose="02040503050406030204" pitchFamily="18" charset="0"/>
                                </a:rPr>
                                <m:t>(</m:t>
                              </m:r>
                              <m:r>
                                <a:rPr lang="en-NZ" b="1" i="1" smtClean="0">
                                  <a:latin typeface="Cambria Math" panose="02040503050406030204" pitchFamily="18" charset="0"/>
                                </a:rPr>
                                <m:t>𝑩𝑴𝑰</m:t>
                              </m:r>
                            </m:e>
                            <m:sub>
                              <m:r>
                                <a:rPr lang="en-NZ" b="1" i="1" smtClean="0">
                                  <a:latin typeface="Cambria Math" panose="02040503050406030204" pitchFamily="18" charset="0"/>
                                </a:rPr>
                                <m:t>𝒊𝒕</m:t>
                              </m:r>
                            </m:sub>
                          </m:sSub>
                          <m:r>
                            <a:rPr lang="en-NZ" b="1" i="1" smtClean="0">
                              <a:latin typeface="Cambria Math" panose="02040503050406030204" pitchFamily="18" charset="0"/>
                            </a:rPr>
                            <m:t>+</m:t>
                          </m:r>
                          <m:sSub>
                            <m:sSubPr>
                              <m:ctrlPr>
                                <a:rPr lang="en-NZ" b="1" i="1" smtClean="0">
                                  <a:latin typeface="Cambria Math" panose="02040503050406030204" pitchFamily="18" charset="0"/>
                                </a:rPr>
                              </m:ctrlPr>
                            </m:sSubPr>
                            <m:e>
                              <m:r>
                                <a:rPr lang="en-AU" b="1" i="1">
                                  <a:latin typeface="Cambria Math" panose="02040503050406030204" pitchFamily="18" charset="0"/>
                                </a:rPr>
                                <m:t>(</m:t>
                              </m:r>
                              <m:r>
                                <a:rPr lang="en-AU" b="1" i="1">
                                  <a:latin typeface="Cambria Math" panose="02040503050406030204" pitchFamily="18" charset="0"/>
                                </a:rPr>
                                <m:t>𝑨𝒈𝒆</m:t>
                              </m:r>
                            </m:e>
                            <m:sub>
                              <m:r>
                                <a:rPr lang="en-AU" b="1" i="1">
                                  <a:latin typeface="Cambria Math" panose="02040503050406030204" pitchFamily="18" charset="0"/>
                                </a:rPr>
                                <m:t>𝒊𝒕</m:t>
                              </m:r>
                            </m:sub>
                          </m:sSub>
                          <m:r>
                            <a:rPr lang="en-AU" b="1" i="1">
                              <a:latin typeface="Cambria Math" panose="02040503050406030204" pitchFamily="18" charset="0"/>
                            </a:rPr>
                            <m:t>∗</m:t>
                          </m:r>
                          <m:sSub>
                            <m:sSubPr>
                              <m:ctrlPr>
                                <a:rPr lang="en-NZ" b="1" i="1">
                                  <a:latin typeface="Cambria Math" panose="02040503050406030204" pitchFamily="18" charset="0"/>
                                </a:rPr>
                              </m:ctrlPr>
                            </m:sSubPr>
                            <m:e>
                              <m:r>
                                <a:rPr lang="en-AU" b="1" i="1">
                                  <a:latin typeface="Cambria Math" panose="02040503050406030204" pitchFamily="18" charset="0"/>
                                </a:rPr>
                                <m:t>𝑺𝒆𝒙</m:t>
                              </m:r>
                            </m:e>
                            <m:sub>
                              <m:r>
                                <a:rPr lang="en-AU" b="1" i="1">
                                  <a:latin typeface="Cambria Math" panose="02040503050406030204" pitchFamily="18" charset="0"/>
                                </a:rPr>
                                <m:t>𝒊</m:t>
                              </m:r>
                            </m:sub>
                          </m:sSub>
                          <m:r>
                            <a:rPr lang="en-AU" b="1" i="1">
                              <a:latin typeface="Cambria Math" panose="02040503050406030204" pitchFamily="18" charset="0"/>
                            </a:rPr>
                            <m:t>)</m:t>
                          </m:r>
                          <m:r>
                            <a:rPr lang="en-NZ" b="1" i="1" smtClean="0">
                              <a:latin typeface="Cambria Math" panose="02040503050406030204" pitchFamily="18" charset="0"/>
                            </a:rPr>
                            <m:t>)</m:t>
                          </m:r>
                          <m:r>
                            <a:rPr lang="en-AU" b="1" i="1">
                              <a:latin typeface="Cambria Math" panose="02040503050406030204" pitchFamily="18" charset="0"/>
                            </a:rPr>
                            <m:t>𝜼</m:t>
                          </m:r>
                          <m:r>
                            <a:rPr lang="en-AU" b="1" i="1">
                              <a:latin typeface="Cambria Math" panose="02040503050406030204" pitchFamily="18" charset="0"/>
                            </a:rPr>
                            <m:t>+ </m:t>
                          </m:r>
                          <m:sSub>
                            <m:sSubPr>
                              <m:ctrlPr>
                                <a:rPr lang="en-NZ" b="1" i="1">
                                  <a:latin typeface="Cambria Math" panose="02040503050406030204" pitchFamily="18" charset="0"/>
                                </a:rPr>
                              </m:ctrlPr>
                            </m:sSubPr>
                            <m:e>
                              <m:r>
                                <a:rPr lang="en-AU" b="1" i="1">
                                  <a:latin typeface="Cambria Math" panose="02040503050406030204" pitchFamily="18" charset="0"/>
                                </a:rPr>
                                <m:t>𝒖</m:t>
                              </m:r>
                            </m:e>
                            <m:sub>
                              <m:r>
                                <a:rPr lang="en-AU" b="1" i="1">
                                  <a:latin typeface="Cambria Math" panose="02040503050406030204" pitchFamily="18" charset="0"/>
                                </a:rPr>
                                <m:t>𝒊</m:t>
                              </m:r>
                            </m:sub>
                          </m:sSub>
                          <m:r>
                            <a:rPr lang="en-AU" b="1" i="1">
                              <a:latin typeface="Cambria Math" panose="02040503050406030204" pitchFamily="18" charset="0"/>
                            </a:rPr>
                            <m:t>+ </m:t>
                          </m:r>
                          <m:sSub>
                            <m:sSubPr>
                              <m:ctrlPr>
                                <a:rPr lang="en-NZ" b="1" i="1">
                                  <a:latin typeface="Cambria Math" panose="02040503050406030204" pitchFamily="18" charset="0"/>
                                </a:rPr>
                              </m:ctrlPr>
                            </m:sSubPr>
                            <m:e>
                              <m:r>
                                <a:rPr lang="en-AU" b="1" i="1">
                                  <a:latin typeface="Cambria Math" panose="02040503050406030204" pitchFamily="18" charset="0"/>
                                </a:rPr>
                                <m:t>𝜺</m:t>
                              </m:r>
                            </m:e>
                            <m:sub>
                              <m:r>
                                <a:rPr lang="en-AU" b="1" i="1">
                                  <a:latin typeface="Cambria Math" panose="02040503050406030204" pitchFamily="18" charset="0"/>
                                </a:rPr>
                                <m:t>𝒊𝒕</m:t>
                              </m:r>
                            </m:sub>
                          </m:sSub>
                        </m:e>
                      </m:nary>
                    </m:oMath>
                  </m:oMathPara>
                </a14:m>
                <a:endParaRPr lang="en-NZ" dirty="0"/>
              </a:p>
            </p:txBody>
          </p:sp>
        </mc:Choice>
        <mc:Fallback xmlns="">
          <p:sp>
            <p:nvSpPr>
              <p:cNvPr id="5" name="Rectangle 4"/>
              <p:cNvSpPr>
                <a:spLocks noRot="1" noChangeAspect="1" noMove="1" noResize="1" noEditPoints="1" noAdjustHandles="1" noChangeArrowheads="1" noChangeShapeType="1" noTextEdit="1"/>
              </p:cNvSpPr>
              <p:nvPr/>
            </p:nvSpPr>
            <p:spPr>
              <a:xfrm>
                <a:off x="486131" y="960112"/>
                <a:ext cx="6770713" cy="1753044"/>
              </a:xfrm>
              <a:prstGeom prst="rect">
                <a:avLst/>
              </a:prstGeom>
              <a:blipFill rotWithShape="0">
                <a:blip r:embed="rId3"/>
                <a:stretch>
                  <a:fillRect/>
                </a:stretch>
              </a:blipFill>
            </p:spPr>
            <p:txBody>
              <a:bodyPr/>
              <a:lstStyle/>
              <a:p>
                <a:r>
                  <a:rPr lang="en-NZ">
                    <a:noFill/>
                  </a:rPr>
                  <a:t> </a:t>
                </a:r>
              </a:p>
            </p:txBody>
          </p:sp>
        </mc:Fallback>
      </mc:AlternateContent>
      <mc:AlternateContent xmlns:mc="http://schemas.openxmlformats.org/markup-compatibility/2006" xmlns:a14="http://schemas.microsoft.com/office/drawing/2010/main">
        <mc:Choice Requires="a14">
          <p:sp>
            <p:nvSpPr>
              <p:cNvPr id="6" name="Content Placeholder 2"/>
              <p:cNvSpPr>
                <a:spLocks noGrp="1"/>
              </p:cNvSpPr>
              <p:nvPr>
                <p:ph idx="1"/>
              </p:nvPr>
            </p:nvSpPr>
            <p:spPr>
              <a:xfrm>
                <a:off x="697630" y="2836561"/>
                <a:ext cx="6347714" cy="3880773"/>
              </a:xfrm>
            </p:spPr>
            <p:txBody>
              <a:bodyPr>
                <a:normAutofit fontScale="55000" lnSpcReduction="20000"/>
              </a:bodyPr>
              <a:lstStyle/>
              <a:p>
                <a:pPr>
                  <a:buFont typeface="Wingdings" panose="05000000000000000000" pitchFamily="2" charset="2"/>
                  <a:buChar char="Ø"/>
                </a:pPr>
                <a14:m>
                  <m:oMath xmlns:m="http://schemas.openxmlformats.org/officeDocument/2006/math">
                    <m:r>
                      <a:rPr lang="en-AU" i="1" smtClean="0">
                        <a:latin typeface="Cambria Math" panose="02040503050406030204" pitchFamily="18" charset="0"/>
                      </a:rPr>
                      <m:t>𝑡</m:t>
                    </m:r>
                  </m:oMath>
                </a14:m>
                <a:r>
                  <a:rPr lang="en-AU" dirty="0"/>
                  <a:t>  (= </a:t>
                </a:r>
                <a14:m>
                  <m:oMath xmlns:m="http://schemas.openxmlformats.org/officeDocument/2006/math">
                    <m:r>
                      <a:rPr lang="en-AU" i="1">
                        <a:latin typeface="Cambria Math" panose="02040503050406030204" pitchFamily="18" charset="0"/>
                      </a:rPr>
                      <m:t>1, …, 5)</m:t>
                    </m:r>
                  </m:oMath>
                </a14:m>
                <a:r>
                  <a:rPr lang="en-AU" dirty="0"/>
                  <a:t> represents the number of follow-up visits at approximately (1) 5 years, (2), 8 years, (3) 10 years, (4) 14 years and (5) 17 years</a:t>
                </a:r>
                <a:endParaRPr lang="en-NZ" dirty="0"/>
              </a:p>
              <a:p>
                <a:pPr>
                  <a:buFont typeface="Wingdings" panose="05000000000000000000" pitchFamily="2" charset="2"/>
                  <a:buChar char="Ø"/>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𝑋</m:t>
                        </m:r>
                      </m:e>
                      <m:sub>
                        <m:r>
                          <a:rPr lang="en-AU" i="1">
                            <a:latin typeface="Cambria Math" panose="02040503050406030204" pitchFamily="18" charset="0"/>
                          </a:rPr>
                          <m:t>𝑖𝑡</m:t>
                        </m:r>
                      </m:sub>
                    </m:sSub>
                    <m:r>
                      <a:rPr lang="en-AU" i="1">
                        <a:latin typeface="Cambria Math" panose="02040503050406030204" pitchFamily="18" charset="0"/>
                      </a:rPr>
                      <m:t>=</m:t>
                    </m:r>
                  </m:oMath>
                </a14:m>
                <a:r>
                  <a:rPr lang="en-AU" dirty="0"/>
                  <a:t> Design matrix for the fixed effect covariates which include; BMI, sex and </a:t>
                </a:r>
                <a:r>
                  <a:rPr lang="en-AU" dirty="0" smtClean="0"/>
                  <a:t>age</a:t>
                </a:r>
              </a:p>
              <a:p>
                <a:pPr>
                  <a:buFont typeface="Wingdings" panose="05000000000000000000" pitchFamily="2" charset="2"/>
                  <a:buChar char="Ø"/>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𝐴𝑔𝑒</m:t>
                        </m:r>
                      </m:e>
                      <m:sub>
                        <m:r>
                          <a:rPr lang="en-AU" i="1">
                            <a:latin typeface="Cambria Math" panose="02040503050406030204" pitchFamily="18" charset="0"/>
                          </a:rPr>
                          <m:t>𝑖𝑡</m:t>
                        </m:r>
                      </m:sub>
                    </m:sSub>
                  </m:oMath>
                </a14:m>
                <a:r>
                  <a:rPr lang="en-AU" dirty="0"/>
                  <a:t> = 5-14 years vs. 15+ years. In brief, these timeframes were chosen to reflect dramatic changes in developmental growth. Further justification surrounding these ‘epochs’ can be found in chapters six and seven. </a:t>
                </a:r>
                <a:endParaRPr lang="en-NZ" dirty="0"/>
              </a:p>
              <a:p>
                <a:pPr>
                  <a:buFont typeface="Wingdings" panose="05000000000000000000" pitchFamily="2" charset="2"/>
                  <a:buChar char="Ø"/>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𝑆𝑒𝑥</m:t>
                        </m:r>
                      </m:e>
                      <m:sub>
                        <m:r>
                          <a:rPr lang="en-AU" i="1">
                            <a:latin typeface="Cambria Math" panose="02040503050406030204" pitchFamily="18" charset="0"/>
                          </a:rPr>
                          <m:t>𝑖</m:t>
                        </m:r>
                      </m:sub>
                    </m:sSub>
                    <m:r>
                      <a:rPr lang="en-AU" i="1">
                        <a:latin typeface="Cambria Math" panose="02040503050406030204" pitchFamily="18" charset="0"/>
                      </a:rPr>
                      <m:t> </m:t>
                    </m:r>
                  </m:oMath>
                </a14:m>
                <a:r>
                  <a:rPr lang="en-AU" dirty="0"/>
                  <a:t>= Males or Females </a:t>
                </a:r>
                <a:endParaRPr lang="en-NZ" dirty="0"/>
              </a:p>
              <a:p>
                <a:pPr>
                  <a:buFont typeface="Wingdings" panose="05000000000000000000" pitchFamily="2" charset="2"/>
                  <a:buChar char="Ø"/>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𝐵𝑀𝐼</m:t>
                        </m:r>
                      </m:e>
                      <m:sub>
                        <m:r>
                          <a:rPr lang="en-AU" i="1">
                            <a:latin typeface="Cambria Math" panose="02040503050406030204" pitchFamily="18" charset="0"/>
                          </a:rPr>
                          <m:t>𝑖</m:t>
                        </m:r>
                      </m:sub>
                    </m:sSub>
                  </m:oMath>
                </a14:m>
                <a:r>
                  <a:rPr lang="en-AU" dirty="0"/>
                  <a:t> = per unit (kg/m</a:t>
                </a:r>
                <a:r>
                  <a:rPr lang="en-AU" baseline="30000" dirty="0"/>
                  <a:t>2</a:t>
                </a:r>
                <a:r>
                  <a:rPr lang="en-AU" dirty="0"/>
                  <a:t>) increase in year of </a:t>
                </a:r>
                <a:r>
                  <a:rPr lang="en-AU" dirty="0" smtClean="0"/>
                  <a:t>age</a:t>
                </a:r>
                <a:endParaRPr lang="en-NZ" dirty="0"/>
              </a:p>
              <a:p>
                <a:pPr>
                  <a:buFont typeface="Wingdings" panose="05000000000000000000" pitchFamily="2" charset="2"/>
                  <a:buChar char="Ø"/>
                </a:pPr>
                <a14:m>
                  <m:oMath xmlns:m="http://schemas.openxmlformats.org/officeDocument/2006/math">
                    <m:r>
                      <a:rPr lang="en-AU" i="1">
                        <a:latin typeface="Cambria Math" panose="02040503050406030204" pitchFamily="18" charset="0"/>
                      </a:rPr>
                      <m:t>𝛽</m:t>
                    </m:r>
                    <m:r>
                      <m:rPr>
                        <m:nor/>
                      </m:rPr>
                      <a:rPr lang="en-AU" dirty="0"/>
                      <m:t>= </m:t>
                    </m:r>
                    <m:r>
                      <m:rPr>
                        <m:nor/>
                      </m:rPr>
                      <a:rPr lang="en-AU" dirty="0"/>
                      <m:t>Vector</m:t>
                    </m:r>
                    <m:r>
                      <m:rPr>
                        <m:nor/>
                      </m:rPr>
                      <a:rPr lang="en-AU" dirty="0"/>
                      <m:t> </m:t>
                    </m:r>
                    <m:r>
                      <m:rPr>
                        <m:nor/>
                      </m:rPr>
                      <a:rPr lang="en-AU" dirty="0"/>
                      <m:t>of</m:t>
                    </m:r>
                    <m:r>
                      <m:rPr>
                        <m:nor/>
                      </m:rPr>
                      <a:rPr lang="en-AU" dirty="0"/>
                      <m:t> </m:t>
                    </m:r>
                    <m:r>
                      <m:rPr>
                        <m:nor/>
                      </m:rPr>
                      <a:rPr lang="en-AU" dirty="0"/>
                      <m:t>regression</m:t>
                    </m:r>
                    <m:r>
                      <m:rPr>
                        <m:nor/>
                      </m:rPr>
                      <a:rPr lang="en-AU" dirty="0"/>
                      <m:t> </m:t>
                    </m:r>
                    <m:r>
                      <m:rPr>
                        <m:nor/>
                      </m:rPr>
                      <a:rPr lang="en-AU" dirty="0"/>
                      <m:t>coefficients</m:t>
                    </m:r>
                    <m:r>
                      <m:rPr>
                        <m:nor/>
                      </m:rPr>
                      <a:rPr lang="en-AU" dirty="0"/>
                      <m:t> </m:t>
                    </m:r>
                    <m:r>
                      <m:rPr>
                        <m:nor/>
                      </m:rPr>
                      <a:rPr lang="en-AU" dirty="0"/>
                      <m:t>on</m:t>
                    </m:r>
                    <m:r>
                      <m:rPr>
                        <m:nor/>
                      </m:rPr>
                      <a:rPr lang="en-AU" dirty="0"/>
                      <m:t> </m:t>
                    </m:r>
                    <m:r>
                      <m:rPr>
                        <m:nor/>
                      </m:rPr>
                      <a:rPr lang="en-AU" dirty="0"/>
                      <m:t>the</m:t>
                    </m:r>
                    <m:r>
                      <m:rPr>
                        <m:nor/>
                      </m:rPr>
                      <a:rPr lang="en-AU" dirty="0"/>
                      <m:t> </m:t>
                    </m:r>
                    <m:r>
                      <m:rPr>
                        <m:nor/>
                      </m:rPr>
                      <a:rPr lang="en-AU" dirty="0"/>
                      <m:t>fixed</m:t>
                    </m:r>
                    <m:r>
                      <m:rPr>
                        <m:nor/>
                      </m:rPr>
                      <a:rPr lang="en-AU" dirty="0"/>
                      <m:t> </m:t>
                    </m:r>
                    <m:r>
                      <m:rPr>
                        <m:nor/>
                      </m:rPr>
                      <a:rPr lang="en-AU" dirty="0"/>
                      <m:t>effects</m:t>
                    </m:r>
                    <m:r>
                      <m:rPr>
                        <m:nor/>
                      </m:rPr>
                      <a:rPr lang="en-AU" dirty="0"/>
                      <m:t> </m:t>
                    </m:r>
                    <m:r>
                      <m:rPr>
                        <m:nor/>
                      </m:rPr>
                      <a:rPr lang="en-AU" dirty="0"/>
                      <m:t>variables</m:t>
                    </m:r>
                    <m:r>
                      <m:rPr>
                        <m:nor/>
                      </m:rPr>
                      <a:rPr lang="en-AU" dirty="0"/>
                      <m:t> </m:t>
                    </m:r>
                    <m:r>
                      <m:rPr>
                        <m:nor/>
                      </m:rPr>
                      <a:rPr lang="en-AU" dirty="0"/>
                      <m:t>BMI</m:t>
                    </m:r>
                    <m:r>
                      <m:rPr>
                        <m:nor/>
                      </m:rPr>
                      <a:rPr lang="en-AU" dirty="0"/>
                      <m:t>, </m:t>
                    </m:r>
                    <m:r>
                      <m:rPr>
                        <m:nor/>
                      </m:rPr>
                      <a:rPr lang="en-AU" dirty="0"/>
                      <m:t>sex</m:t>
                    </m:r>
                    <m:r>
                      <m:rPr>
                        <m:nor/>
                      </m:rPr>
                      <a:rPr lang="en-AU" dirty="0"/>
                      <m:t> </m:t>
                    </m:r>
                    <m:r>
                      <m:rPr>
                        <m:nor/>
                      </m:rPr>
                      <a:rPr lang="en-AU" dirty="0"/>
                      <m:t>and</m:t>
                    </m:r>
                    <m:r>
                      <m:rPr>
                        <m:nor/>
                      </m:rPr>
                      <a:rPr lang="en-AU" dirty="0"/>
                      <m:t> </m:t>
                    </m:r>
                    <m:r>
                      <m:rPr>
                        <m:nor/>
                      </m:rPr>
                      <a:rPr lang="en-AU" dirty="0"/>
                      <m:t>age</m:t>
                    </m:r>
                    <m:r>
                      <a:rPr lang="en-AU" i="1">
                        <a:latin typeface="Cambria Math" panose="02040503050406030204" pitchFamily="18" charset="0"/>
                      </a:rPr>
                      <m:t> </m:t>
                    </m:r>
                  </m:oMath>
                </a14:m>
                <a:endParaRPr lang="en-NZ" dirty="0" smtClean="0"/>
              </a:p>
              <a:p>
                <a:pPr>
                  <a:buFont typeface="Wingdings" panose="05000000000000000000" pitchFamily="2" charset="2"/>
                  <a:buChar char="Ø"/>
                </a:pPr>
                <a14:m>
                  <m:oMath xmlns:m="http://schemas.openxmlformats.org/officeDocument/2006/math">
                    <m:sSubSup>
                      <m:sSubSupPr>
                        <m:ctrlPr>
                          <a:rPr lang="en-NZ" i="1">
                            <a:latin typeface="Cambria Math" panose="02040503050406030204" pitchFamily="18" charset="0"/>
                          </a:rPr>
                        </m:ctrlPr>
                      </m:sSubSupPr>
                      <m:e>
                        <m:acc>
                          <m:accPr>
                            <m:chr m:val="̂"/>
                            <m:ctrlPr>
                              <a:rPr lang="en-NZ" i="1">
                                <a:latin typeface="Cambria Math" panose="02040503050406030204" pitchFamily="18" charset="0"/>
                              </a:rPr>
                            </m:ctrlPr>
                          </m:accPr>
                          <m:e>
                            <m:r>
                              <a:rPr lang="en-AU" i="1">
                                <a:latin typeface="Cambria Math" panose="02040503050406030204" pitchFamily="18" charset="0"/>
                              </a:rPr>
                              <m:t>𝑒𝑏</m:t>
                            </m:r>
                          </m:e>
                        </m:acc>
                      </m:e>
                      <m:sub>
                        <m:r>
                          <a:rPr lang="en-AU" i="1">
                            <a:latin typeface="Cambria Math" panose="02040503050406030204" pitchFamily="18" charset="0"/>
                          </a:rPr>
                          <m:t>𝑖𝑔</m:t>
                        </m:r>
                      </m:sub>
                      <m:sup>
                        <m:r>
                          <a:rPr lang="en-AU" i="1">
                            <a:latin typeface="Cambria Math" panose="02040503050406030204" pitchFamily="18" charset="0"/>
                          </a:rPr>
                          <m:t>∗</m:t>
                        </m:r>
                      </m:sup>
                    </m:sSubSup>
                  </m:oMath>
                </a14:m>
                <a:r>
                  <a:rPr lang="en-AU" dirty="0"/>
                  <a:t> = gene-specific empirical Bayes random effects estimated from stage </a:t>
                </a:r>
                <a:r>
                  <a:rPr lang="en-AU" dirty="0" smtClean="0"/>
                  <a:t>1</a:t>
                </a:r>
                <a:endParaRPr lang="en-NZ" dirty="0"/>
              </a:p>
              <a:p>
                <a:pPr>
                  <a:buFont typeface="Wingdings" panose="05000000000000000000" pitchFamily="2" charset="2"/>
                  <a:buChar char="Ø"/>
                </a:pPr>
                <a14:m>
                  <m:oMath xmlns:m="http://schemas.openxmlformats.org/officeDocument/2006/math">
                    <m:r>
                      <a:rPr lang="en-AU" i="1">
                        <a:latin typeface="Cambria Math" panose="02040503050406030204" pitchFamily="18" charset="0"/>
                      </a:rPr>
                      <m:t>𝛾</m:t>
                    </m:r>
                    <m:r>
                      <a:rPr lang="en-AU" i="1">
                        <a:latin typeface="Cambria Math" panose="02040503050406030204" pitchFamily="18" charset="0"/>
                      </a:rPr>
                      <m:t> </m:t>
                    </m:r>
                  </m:oMath>
                </a14:m>
                <a:r>
                  <a:rPr lang="en-AU" dirty="0"/>
                  <a:t>= vector of regression coefficients on the gene-gene specific effects. It quantifies the effect of the pathway components on the longitudinal SBP outcome.</a:t>
                </a:r>
                <a:endParaRPr lang="en-NZ" dirty="0"/>
              </a:p>
              <a:p>
                <a:pPr>
                  <a:buFont typeface="Wingdings" panose="05000000000000000000" pitchFamily="2" charset="2"/>
                  <a:buChar char="Ø"/>
                </a:pPr>
                <a14:m>
                  <m:oMath xmlns:m="http://schemas.openxmlformats.org/officeDocument/2006/math">
                    <m:r>
                      <a:rPr lang="en-AU" i="1">
                        <a:latin typeface="Cambria Math" panose="02040503050406030204" pitchFamily="18" charset="0"/>
                      </a:rPr>
                      <m:t>𝜂</m:t>
                    </m:r>
                    <m:r>
                      <a:rPr lang="en-AU" i="1">
                        <a:latin typeface="Cambria Math" panose="02040503050406030204" pitchFamily="18" charset="0"/>
                      </a:rPr>
                      <m:t> </m:t>
                    </m:r>
                  </m:oMath>
                </a14:m>
                <a:r>
                  <a:rPr lang="en-AU" dirty="0"/>
                  <a:t>= regression coefficients that capture the variation of gene by gene interactions with age (as a discrete variable) and sex on  </a:t>
                </a:r>
                <a14:m>
                  <m:oMath xmlns:m="http://schemas.openxmlformats.org/officeDocument/2006/math">
                    <m:r>
                      <a:rPr lang="en-AU" i="1">
                        <a:latin typeface="Cambria Math" panose="02040503050406030204" pitchFamily="18" charset="0"/>
                      </a:rPr>
                      <m:t>𝑆𝐵𝑃</m:t>
                    </m:r>
                    <m:r>
                      <a:rPr lang="en-AU" i="1">
                        <a:latin typeface="Cambria Math" panose="02040503050406030204" pitchFamily="18" charset="0"/>
                      </a:rPr>
                      <m:t>.</m:t>
                    </m:r>
                  </m:oMath>
                </a14:m>
                <a:r>
                  <a:rPr lang="en-AU" dirty="0"/>
                  <a:t> It quantifies the age-specific effect of the pathway on the longitudinal SBP outcome</a:t>
                </a:r>
                <a:r>
                  <a:rPr lang="en-AU" dirty="0" smtClean="0"/>
                  <a:t>.</a:t>
                </a:r>
              </a:p>
              <a:p>
                <a:pPr>
                  <a:buFont typeface="Wingdings" panose="05000000000000000000" pitchFamily="2" charset="2"/>
                  <a:buChar char="Ø"/>
                </a:pPr>
                <a14:m>
                  <m:oMath xmlns:m="http://schemas.openxmlformats.org/officeDocument/2006/math">
                    <m:r>
                      <a:rPr lang="en-AU" i="1">
                        <a:latin typeface="Cambria Math" panose="02040503050406030204" pitchFamily="18" charset="0"/>
                      </a:rPr>
                      <m:t>𝑢</m:t>
                    </m:r>
                    <m:r>
                      <m:rPr>
                        <m:nor/>
                      </m:rPr>
                      <a:rPr lang="en-AU" i="1" baseline="-25000"/>
                      <m:t>i</m:t>
                    </m:r>
                    <m:r>
                      <a:rPr lang="en-AU" i="1" baseline="-25000">
                        <a:latin typeface="Cambria Math" panose="02040503050406030204" pitchFamily="18" charset="0"/>
                      </a:rPr>
                      <m:t> ~ </m:t>
                    </m:r>
                    <m:r>
                      <a:rPr lang="en-AU" i="1" baseline="-25000">
                        <a:latin typeface="Cambria Math" panose="02040503050406030204" pitchFamily="18" charset="0"/>
                      </a:rPr>
                      <m:t>𝑁</m:t>
                    </m:r>
                    <m:r>
                      <a:rPr lang="en-AU" i="1" baseline="-25000">
                        <a:latin typeface="Cambria Math" panose="02040503050406030204" pitchFamily="18" charset="0"/>
                      </a:rPr>
                      <m:t>(0, </m:t>
                    </m:r>
                    <m:sSup>
                      <m:sSupPr>
                        <m:ctrlPr>
                          <a:rPr lang="en-NZ" i="1" baseline="-25000">
                            <a:latin typeface="Cambria Math" panose="02040503050406030204" pitchFamily="18" charset="0"/>
                          </a:rPr>
                        </m:ctrlPr>
                      </m:sSupPr>
                      <m:e>
                        <m:r>
                          <a:rPr lang="en-AU" i="1" baseline="-25000">
                            <a:latin typeface="Cambria Math" panose="02040503050406030204" pitchFamily="18" charset="0"/>
                          </a:rPr>
                          <m:t>𝜎</m:t>
                        </m:r>
                      </m:e>
                      <m:sup>
                        <m:r>
                          <a:rPr lang="en-AU" i="1" baseline="-25000">
                            <a:latin typeface="Cambria Math" panose="02040503050406030204" pitchFamily="18" charset="0"/>
                          </a:rPr>
                          <m:t>2</m:t>
                        </m:r>
                      </m:sup>
                    </m:sSup>
                    <m:r>
                      <a:rPr lang="en-AU" i="1" baseline="-25000">
                        <a:latin typeface="Cambria Math" panose="02040503050406030204" pitchFamily="18" charset="0"/>
                      </a:rPr>
                      <m:t>)</m:t>
                    </m:r>
                  </m:oMath>
                </a14:m>
                <a:r>
                  <a:rPr lang="en-AU" dirty="0"/>
                  <a:t> = random intercept for each individual </a:t>
                </a:r>
                <a14:m>
                  <m:oMath xmlns:m="http://schemas.openxmlformats.org/officeDocument/2006/math">
                    <m:r>
                      <a:rPr lang="en-AU" i="1">
                        <a:latin typeface="Cambria Math" panose="02040503050406030204" pitchFamily="18" charset="0"/>
                      </a:rPr>
                      <m:t>𝑖</m:t>
                    </m:r>
                  </m:oMath>
                </a14:m>
                <a:endParaRPr lang="en-NZ" dirty="0"/>
              </a:p>
              <a:p>
                <a:pPr>
                  <a:buFont typeface="Wingdings" panose="05000000000000000000" pitchFamily="2" charset="2"/>
                  <a:buChar char="Ø"/>
                </a:pP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𝜖</m:t>
                        </m:r>
                      </m:e>
                      <m:sub>
                        <m:r>
                          <a:rPr lang="en-AU" i="1">
                            <a:latin typeface="Cambria Math" panose="02040503050406030204" pitchFamily="18" charset="0"/>
                          </a:rPr>
                          <m:t>𝑖𝑡</m:t>
                        </m:r>
                      </m:sub>
                    </m:sSub>
                    <m:r>
                      <a:rPr lang="en-AU" i="1">
                        <a:latin typeface="Cambria Math" panose="02040503050406030204" pitchFamily="18" charset="0"/>
                      </a:rPr>
                      <m:t> ~ </m:t>
                    </m:r>
                    <m:r>
                      <a:rPr lang="en-AU" i="1">
                        <a:latin typeface="Cambria Math" panose="02040503050406030204" pitchFamily="18" charset="0"/>
                      </a:rPr>
                      <m:t>𝑁</m:t>
                    </m:r>
                    <m:r>
                      <a:rPr lang="en-AU" i="1">
                        <a:latin typeface="Cambria Math" panose="02040503050406030204" pitchFamily="18" charset="0"/>
                      </a:rPr>
                      <m:t> (0, </m:t>
                    </m:r>
                    <m:sSubSup>
                      <m:sSubSupPr>
                        <m:ctrlPr>
                          <a:rPr lang="en-NZ" i="1">
                            <a:latin typeface="Cambria Math" panose="02040503050406030204" pitchFamily="18" charset="0"/>
                          </a:rPr>
                        </m:ctrlPr>
                      </m:sSubSupPr>
                      <m:e>
                        <m:r>
                          <a:rPr lang="en-AU" i="1">
                            <a:latin typeface="Cambria Math" panose="02040503050406030204" pitchFamily="18" charset="0"/>
                          </a:rPr>
                          <m:t>𝜎</m:t>
                        </m:r>
                      </m:e>
                      <m:sub>
                        <m:r>
                          <a:rPr lang="en-AU" i="1">
                            <a:latin typeface="Cambria Math" panose="02040503050406030204" pitchFamily="18" charset="0"/>
                          </a:rPr>
                          <m:t>𝜖</m:t>
                        </m:r>
                      </m:sub>
                      <m:sup>
                        <m:r>
                          <a:rPr lang="en-AU" i="1">
                            <a:latin typeface="Cambria Math" panose="02040503050406030204" pitchFamily="18" charset="0"/>
                          </a:rPr>
                          <m:t>2</m:t>
                        </m:r>
                      </m:sup>
                    </m:sSubSup>
                    <m:r>
                      <a:rPr lang="en-AU" i="1">
                        <a:latin typeface="Cambria Math" panose="02040503050406030204" pitchFamily="18" charset="0"/>
                      </a:rPr>
                      <m:t>)</m:t>
                    </m:r>
                  </m:oMath>
                </a14:m>
                <a:r>
                  <a:rPr lang="en-AU" dirty="0"/>
                  <a:t> = Within individual error term with variance </a:t>
                </a:r>
                <a14:m>
                  <m:oMath xmlns:m="http://schemas.openxmlformats.org/officeDocument/2006/math">
                    <m:sSubSup>
                      <m:sSubSupPr>
                        <m:ctrlPr>
                          <a:rPr lang="en-NZ" i="1">
                            <a:latin typeface="Cambria Math" panose="02040503050406030204" pitchFamily="18" charset="0"/>
                          </a:rPr>
                        </m:ctrlPr>
                      </m:sSubSupPr>
                      <m:e>
                        <m:r>
                          <a:rPr lang="en-AU" i="1">
                            <a:latin typeface="Cambria Math" panose="02040503050406030204" pitchFamily="18" charset="0"/>
                          </a:rPr>
                          <m:t>𝜎</m:t>
                        </m:r>
                      </m:e>
                      <m:sub>
                        <m:r>
                          <a:rPr lang="en-AU" i="1">
                            <a:latin typeface="Cambria Math" panose="02040503050406030204" pitchFamily="18" charset="0"/>
                          </a:rPr>
                          <m:t>𝜖</m:t>
                        </m:r>
                      </m:sub>
                      <m:sup>
                        <m:r>
                          <a:rPr lang="en-AU" i="1">
                            <a:latin typeface="Cambria Math" panose="02040503050406030204" pitchFamily="18" charset="0"/>
                          </a:rPr>
                          <m:t>2</m:t>
                        </m:r>
                      </m:sup>
                    </m:sSubSup>
                  </m:oMath>
                </a14:m>
                <a:endParaRPr lang="en-NZ" dirty="0"/>
              </a:p>
              <a:p>
                <a:pPr>
                  <a:buFont typeface="Wingdings" panose="05000000000000000000" pitchFamily="2" charset="2"/>
                  <a:buChar char="Ø"/>
                </a:pPr>
                <a:r>
                  <a:rPr lang="en-AU" dirty="0"/>
                  <a:t>The </a:t>
                </a:r>
                <a14:m>
                  <m:oMath xmlns:m="http://schemas.openxmlformats.org/officeDocument/2006/math">
                    <m:sSubSup>
                      <m:sSubSupPr>
                        <m:ctrlPr>
                          <a:rPr lang="en-NZ" i="1">
                            <a:latin typeface="Cambria Math" panose="02040503050406030204" pitchFamily="18" charset="0"/>
                          </a:rPr>
                        </m:ctrlPr>
                      </m:sSubSupPr>
                      <m:e>
                        <m:r>
                          <a:rPr lang="en-AU" i="1">
                            <a:latin typeface="Cambria Math" panose="02040503050406030204" pitchFamily="18" charset="0"/>
                          </a:rPr>
                          <m:t>𝑢</m:t>
                        </m:r>
                      </m:e>
                      <m:sub>
                        <m:r>
                          <a:rPr lang="en-AU" i="1">
                            <a:latin typeface="Cambria Math" panose="02040503050406030204" pitchFamily="18" charset="0"/>
                          </a:rPr>
                          <m:t>𝑖</m:t>
                        </m:r>
                      </m:sub>
                      <m:sup>
                        <m:r>
                          <a:rPr lang="en-AU" i="1">
                            <a:latin typeface="Cambria Math" panose="02040503050406030204" pitchFamily="18" charset="0"/>
                          </a:rPr>
                          <m:t>′</m:t>
                        </m:r>
                      </m:sup>
                    </m:sSubSup>
                    <m:r>
                      <a:rPr lang="en-AU" i="1">
                        <a:latin typeface="Cambria Math" panose="02040503050406030204" pitchFamily="18" charset="0"/>
                      </a:rPr>
                      <m:t> </m:t>
                    </m:r>
                    <m:r>
                      <a:rPr lang="en-AU" i="1">
                        <a:latin typeface="Cambria Math" panose="02040503050406030204" pitchFamily="18" charset="0"/>
                      </a:rPr>
                      <m:t>𝑠</m:t>
                    </m:r>
                    <m:r>
                      <a:rPr lang="en-AU" i="1">
                        <a:latin typeface="Cambria Math" panose="02040503050406030204" pitchFamily="18" charset="0"/>
                      </a:rPr>
                      <m:t> </m:t>
                    </m:r>
                  </m:oMath>
                </a14:m>
                <a:r>
                  <a:rPr lang="en-AU" dirty="0"/>
                  <a:t>are assumed correlated and independent from the </a:t>
                </a:r>
                <a14:m>
                  <m:oMath xmlns:m="http://schemas.openxmlformats.org/officeDocument/2006/math">
                    <m:sSub>
                      <m:sSubPr>
                        <m:ctrlPr>
                          <a:rPr lang="en-NZ" i="1">
                            <a:latin typeface="Cambria Math" panose="02040503050406030204" pitchFamily="18" charset="0"/>
                          </a:rPr>
                        </m:ctrlPr>
                      </m:sSubPr>
                      <m:e>
                        <m:r>
                          <a:rPr lang="en-AU" i="1">
                            <a:latin typeface="Cambria Math" panose="02040503050406030204" pitchFamily="18" charset="0"/>
                          </a:rPr>
                          <m:t>𝜀</m:t>
                        </m:r>
                      </m:e>
                      <m:sub>
                        <m:r>
                          <a:rPr lang="en-AU" i="1">
                            <a:latin typeface="Cambria Math" panose="02040503050406030204" pitchFamily="18" charset="0"/>
                          </a:rPr>
                          <m:t>𝑖</m:t>
                        </m:r>
                      </m:sub>
                    </m:sSub>
                    <m:r>
                      <a:rPr lang="en-AU" i="1">
                        <a:latin typeface="Cambria Math" panose="02040503050406030204" pitchFamily="18" charset="0"/>
                      </a:rPr>
                      <m:t>′</m:t>
                    </m:r>
                    <m:r>
                      <a:rPr lang="en-AU" i="1">
                        <a:latin typeface="Cambria Math" panose="02040503050406030204" pitchFamily="18" charset="0"/>
                      </a:rPr>
                      <m:t>𝑠</m:t>
                    </m:r>
                  </m:oMath>
                </a14:m>
                <a:r>
                  <a:rPr lang="en-AU" dirty="0"/>
                  <a:t>. </a:t>
                </a:r>
                <a:endParaRPr lang="en-NZ" dirty="0"/>
              </a:p>
              <a:p>
                <a:endParaRPr lang="en-NZ" dirty="0"/>
              </a:p>
            </p:txBody>
          </p:sp>
        </mc:Choice>
        <mc:Fallback xmlns="">
          <p:sp>
            <p:nvSpPr>
              <p:cNvPr id="6" name="Content Placeholder 2"/>
              <p:cNvSpPr>
                <a:spLocks noGrp="1" noRot="1" noChangeAspect="1" noMove="1" noResize="1" noEditPoints="1" noAdjustHandles="1" noChangeArrowheads="1" noChangeShapeType="1" noTextEdit="1"/>
              </p:cNvSpPr>
              <p:nvPr>
                <p:ph idx="1"/>
              </p:nvPr>
            </p:nvSpPr>
            <p:spPr>
              <a:xfrm>
                <a:off x="697630" y="2836561"/>
                <a:ext cx="6347714" cy="3880773"/>
              </a:xfrm>
              <a:blipFill rotWithShape="0">
                <a:blip r:embed="rId4"/>
                <a:stretch>
                  <a:fillRect t="-628"/>
                </a:stretch>
              </a:blipFill>
            </p:spPr>
            <p:txBody>
              <a:bodyPr/>
              <a:lstStyle/>
              <a:p>
                <a:r>
                  <a:rPr lang="en-NZ">
                    <a:noFill/>
                  </a:rPr>
                  <a:t> </a:t>
                </a:r>
              </a:p>
            </p:txBody>
          </p:sp>
        </mc:Fallback>
      </mc:AlternateContent>
    </p:spTree>
    <p:extLst>
      <p:ext uri="{BB962C8B-B14F-4D97-AF65-F5344CB8AC3E}">
        <p14:creationId xmlns:p14="http://schemas.microsoft.com/office/powerpoint/2010/main" val="3105630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OUTLINE</a:t>
            </a:r>
            <a:endParaRPr lang="en-NZ" sz="4100" b="1" dirty="0">
              <a:solidFill>
                <a:srgbClr val="FFC000"/>
              </a:solidFill>
            </a:endParaRPr>
          </a:p>
        </p:txBody>
      </p:sp>
      <p:sp>
        <p:nvSpPr>
          <p:cNvPr id="8" name="Content Placeholder 2"/>
          <p:cNvSpPr txBox="1">
            <a:spLocks/>
          </p:cNvSpPr>
          <p:nvPr/>
        </p:nvSpPr>
        <p:spPr>
          <a:xfrm>
            <a:off x="457200" y="1032120"/>
            <a:ext cx="7467600"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NZ" sz="2800" dirty="0" smtClean="0">
                <a:solidFill>
                  <a:srgbClr val="2C3C43"/>
                </a:solidFill>
              </a:rPr>
              <a:t>Aim</a:t>
            </a:r>
          </a:p>
          <a:p>
            <a:pPr>
              <a:buClr>
                <a:schemeClr val="accent2"/>
              </a:buClr>
              <a:buFont typeface="Wingdings" panose="05000000000000000000" pitchFamily="2" charset="2"/>
              <a:buChar char="Ø"/>
            </a:pPr>
            <a:r>
              <a:rPr lang="en-NZ" sz="2800" dirty="0" smtClean="0">
                <a:solidFill>
                  <a:srgbClr val="2C3C43"/>
                </a:solidFill>
              </a:rPr>
              <a:t>Background</a:t>
            </a:r>
          </a:p>
          <a:p>
            <a:pPr>
              <a:buClr>
                <a:schemeClr val="accent2"/>
              </a:buClr>
              <a:buFont typeface="Wingdings" panose="05000000000000000000" pitchFamily="2" charset="2"/>
              <a:buChar char="Ø"/>
            </a:pPr>
            <a:r>
              <a:rPr lang="en-NZ" sz="2800" dirty="0" smtClean="0">
                <a:solidFill>
                  <a:srgbClr val="2C3C43"/>
                </a:solidFill>
              </a:rPr>
              <a:t>Study design</a:t>
            </a:r>
          </a:p>
          <a:p>
            <a:pPr>
              <a:buClr>
                <a:schemeClr val="accent2"/>
              </a:buClr>
              <a:buFont typeface="Wingdings" panose="05000000000000000000" pitchFamily="2" charset="2"/>
              <a:buChar char="Ø"/>
            </a:pPr>
            <a:r>
              <a:rPr lang="en-NZ" sz="2800" dirty="0" smtClean="0">
                <a:solidFill>
                  <a:srgbClr val="2C3C43"/>
                </a:solidFill>
              </a:rPr>
              <a:t>Analyses</a:t>
            </a:r>
          </a:p>
          <a:p>
            <a:pPr>
              <a:buClr>
                <a:schemeClr val="accent2"/>
              </a:buClr>
              <a:buFont typeface="Wingdings" panose="05000000000000000000" pitchFamily="2" charset="2"/>
              <a:buChar char="Ø"/>
            </a:pPr>
            <a:r>
              <a:rPr lang="en-NZ" sz="2800" dirty="0" smtClean="0">
                <a:solidFill>
                  <a:srgbClr val="2C3C43"/>
                </a:solidFill>
              </a:rPr>
              <a:t>Results</a:t>
            </a:r>
          </a:p>
          <a:p>
            <a:pPr>
              <a:buClr>
                <a:schemeClr val="accent2"/>
              </a:buClr>
              <a:buFont typeface="Wingdings" panose="05000000000000000000" pitchFamily="2" charset="2"/>
              <a:buChar char="Ø"/>
            </a:pPr>
            <a:r>
              <a:rPr lang="en-NZ" sz="2800" dirty="0" smtClean="0">
                <a:solidFill>
                  <a:srgbClr val="2C3C43"/>
                </a:solidFill>
              </a:rPr>
              <a:t>Conclusions</a:t>
            </a:r>
          </a:p>
          <a:p>
            <a:pPr>
              <a:buClr>
                <a:schemeClr val="accent2"/>
              </a:buClr>
              <a:buFont typeface="Wingdings" panose="05000000000000000000" pitchFamily="2" charset="2"/>
              <a:buChar char="Ø"/>
            </a:pPr>
            <a:r>
              <a:rPr lang="en-NZ" sz="2800" dirty="0" smtClean="0">
                <a:solidFill>
                  <a:srgbClr val="2C3C43"/>
                </a:solidFill>
              </a:rPr>
              <a:t>Future research</a:t>
            </a:r>
          </a:p>
        </p:txBody>
      </p:sp>
    </p:spTree>
    <p:extLst>
      <p:ext uri="{BB962C8B-B14F-4D97-AF65-F5344CB8AC3E}">
        <p14:creationId xmlns:p14="http://schemas.microsoft.com/office/powerpoint/2010/main" val="1264039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484784"/>
            <a:ext cx="6347713" cy="3744416"/>
          </a:xfrm>
        </p:spPr>
        <p:txBody>
          <a:bodyPr>
            <a:noAutofit/>
          </a:bodyPr>
          <a:lstStyle/>
          <a:p>
            <a:pPr algn="ctr"/>
            <a:r>
              <a:rPr lang="en-NZ" sz="5500" b="1" dirty="0"/>
              <a:t>Results</a:t>
            </a:r>
            <a:r>
              <a:rPr lang="en-NZ" sz="5500" dirty="0"/>
              <a:t/>
            </a:r>
            <a:br>
              <a:rPr lang="en-NZ" sz="5500" dirty="0"/>
            </a:br>
            <a:r>
              <a:rPr lang="en-NZ" sz="5500" dirty="0" smtClean="0"/>
              <a:t>Comparing extreme gene-network profiles</a:t>
            </a:r>
            <a:endParaRPr lang="en-NZ" sz="5500" dirty="0"/>
          </a:p>
        </p:txBody>
      </p:sp>
    </p:spTree>
    <p:extLst>
      <p:ext uri="{BB962C8B-B14F-4D97-AF65-F5344CB8AC3E}">
        <p14:creationId xmlns:p14="http://schemas.microsoft.com/office/powerpoint/2010/main" val="33494204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71600" y="37880"/>
            <a:ext cx="6347713" cy="6759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NZ" sz="3200" dirty="0" smtClean="0"/>
              <a:t>Figure legends</a:t>
            </a:r>
            <a:endParaRPr lang="en-NZ" sz="3200" dirty="0"/>
          </a:p>
        </p:txBody>
      </p:sp>
      <p:sp>
        <p:nvSpPr>
          <p:cNvPr id="11" name="Content Placeholder 10"/>
          <p:cNvSpPr>
            <a:spLocks noGrp="1"/>
          </p:cNvSpPr>
          <p:nvPr>
            <p:ph idx="1"/>
          </p:nvPr>
        </p:nvSpPr>
        <p:spPr>
          <a:xfrm>
            <a:off x="984288" y="836712"/>
            <a:ext cx="6540039" cy="5472607"/>
          </a:xfrm>
        </p:spPr>
        <p:txBody>
          <a:bodyPr>
            <a:normAutofit/>
          </a:bodyPr>
          <a:lstStyle/>
          <a:p>
            <a:r>
              <a:rPr lang="en-NZ" dirty="0" smtClean="0"/>
              <a:t>Only presenting Bonferroni-corrected p-values &lt; 0.0001</a:t>
            </a:r>
          </a:p>
          <a:p>
            <a:endParaRPr lang="en-NZ" sz="500" dirty="0"/>
          </a:p>
          <a:p>
            <a:r>
              <a:rPr lang="en-NZ" dirty="0" smtClean="0"/>
              <a:t>Effects are presented separately by sex</a:t>
            </a:r>
          </a:p>
          <a:p>
            <a:pPr marL="0" indent="0">
              <a:buNone/>
            </a:pPr>
            <a:r>
              <a:rPr lang="en-NZ" dirty="0"/>
              <a:t> </a:t>
            </a:r>
            <a:r>
              <a:rPr lang="en-NZ" dirty="0" smtClean="0"/>
              <a:t>                Females</a:t>
            </a:r>
          </a:p>
          <a:p>
            <a:pPr marL="0" indent="0">
              <a:buNone/>
            </a:pPr>
            <a:r>
              <a:rPr lang="en-NZ" dirty="0"/>
              <a:t> </a:t>
            </a:r>
            <a:r>
              <a:rPr lang="en-NZ" dirty="0" smtClean="0"/>
              <a:t>                Males</a:t>
            </a:r>
          </a:p>
          <a:p>
            <a:endParaRPr lang="en-NZ" sz="500" dirty="0"/>
          </a:p>
          <a:p>
            <a:r>
              <a:rPr lang="en-NZ" dirty="0" smtClean="0"/>
              <a:t>Increases to SBP are denoted by dashed lines </a:t>
            </a:r>
          </a:p>
          <a:p>
            <a:endParaRPr lang="en-NZ" sz="500" dirty="0"/>
          </a:p>
          <a:p>
            <a:r>
              <a:rPr lang="en-NZ" dirty="0" smtClean="0"/>
              <a:t>Reductions to SBP are denoted by solid lines</a:t>
            </a:r>
          </a:p>
          <a:p>
            <a:endParaRPr lang="en-NZ" sz="500" dirty="0"/>
          </a:p>
          <a:p>
            <a:r>
              <a:rPr lang="en-NZ" dirty="0" smtClean="0"/>
              <a:t>Thickness of the line indicates the level of significance (i.e. thicker line = more statistically significant           than thinner lines         )</a:t>
            </a:r>
          </a:p>
          <a:p>
            <a:endParaRPr lang="en-NZ" sz="500" dirty="0"/>
          </a:p>
          <a:p>
            <a:r>
              <a:rPr lang="en-NZ" dirty="0" smtClean="0"/>
              <a:t>Colour of the line indicates the effect size (i.e. the darker the line, the larger the effect          compared to lighter coloured lines = smaller the effect size         )</a:t>
            </a:r>
          </a:p>
          <a:p>
            <a:endParaRPr lang="en-NZ" dirty="0"/>
          </a:p>
          <a:p>
            <a:endParaRPr lang="en-NZ" dirty="0"/>
          </a:p>
        </p:txBody>
      </p:sp>
      <p:cxnSp>
        <p:nvCxnSpPr>
          <p:cNvPr id="12" name="Straight Connector 11"/>
          <p:cNvCxnSpPr/>
          <p:nvPr/>
        </p:nvCxnSpPr>
        <p:spPr>
          <a:xfrm>
            <a:off x="1614993" y="2060848"/>
            <a:ext cx="432048" cy="82"/>
          </a:xfrm>
          <a:prstGeom prst="line">
            <a:avLst/>
          </a:prstGeom>
          <a:ln w="2540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14993" y="2420888"/>
            <a:ext cx="432048" cy="82"/>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254236" y="3032874"/>
            <a:ext cx="432048" cy="82"/>
          </a:xfrm>
          <a:prstGeom prst="line">
            <a:avLst/>
          </a:prstGeom>
          <a:ln w="412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54236" y="3573016"/>
            <a:ext cx="432048" cy="82"/>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4208" y="4509120"/>
            <a:ext cx="432048" cy="82"/>
          </a:xfrm>
          <a:prstGeom prst="line">
            <a:avLst/>
          </a:prstGeom>
          <a:ln w="1079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347864" y="4797152"/>
            <a:ext cx="432048" cy="82"/>
          </a:xfrm>
          <a:prstGeom prst="line">
            <a:avLst/>
          </a:prstGeom>
          <a:ln w="412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572000" y="5661248"/>
            <a:ext cx="432048" cy="82"/>
          </a:xfrm>
          <a:prstGeom prst="line">
            <a:avLst/>
          </a:prstGeom>
          <a:ln w="1079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508104" y="5949280"/>
            <a:ext cx="432048" cy="82"/>
          </a:xfrm>
          <a:prstGeom prst="line">
            <a:avLst/>
          </a:prstGeom>
          <a:ln w="1079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61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71600" y="37880"/>
            <a:ext cx="6347713" cy="6759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NZ" sz="3200" dirty="0" smtClean="0"/>
              <a:t>Extreme top 5% (&lt; 15 years)</a:t>
            </a:r>
            <a:endParaRPr lang="en-NZ" sz="3200" dirty="0"/>
          </a:p>
        </p:txBody>
      </p:sp>
      <p:pic>
        <p:nvPicPr>
          <p:cNvPr id="3" name="Picture 2"/>
          <p:cNvPicPr>
            <a:picLocks noChangeAspect="1"/>
          </p:cNvPicPr>
          <p:nvPr/>
        </p:nvPicPr>
        <p:blipFill>
          <a:blip r:embed="rId3"/>
          <a:stretch>
            <a:fillRect/>
          </a:stretch>
        </p:blipFill>
        <p:spPr>
          <a:xfrm>
            <a:off x="1253831" y="538956"/>
            <a:ext cx="6198489" cy="6150384"/>
          </a:xfrm>
          <a:prstGeom prst="rect">
            <a:avLst/>
          </a:prstGeom>
        </p:spPr>
      </p:pic>
      <p:sp>
        <p:nvSpPr>
          <p:cNvPr id="2" name="TextBox 1"/>
          <p:cNvSpPr txBox="1"/>
          <p:nvPr/>
        </p:nvSpPr>
        <p:spPr>
          <a:xfrm>
            <a:off x="6228184" y="5589240"/>
            <a:ext cx="936104" cy="504056"/>
          </a:xfrm>
          <a:prstGeom prst="rect">
            <a:avLst/>
          </a:prstGeom>
          <a:noFill/>
        </p:spPr>
        <p:txBody>
          <a:bodyPr wrap="square" rtlCol="0">
            <a:spAutoFit/>
          </a:bodyPr>
          <a:lstStyle/>
          <a:p>
            <a:endParaRPr lang="en-NZ" dirty="0"/>
          </a:p>
        </p:txBody>
      </p:sp>
      <p:sp>
        <p:nvSpPr>
          <p:cNvPr id="4" name="TextBox 3"/>
          <p:cNvSpPr txBox="1"/>
          <p:nvPr/>
        </p:nvSpPr>
        <p:spPr>
          <a:xfrm>
            <a:off x="6228184" y="5589240"/>
            <a:ext cx="936104" cy="504056"/>
          </a:xfrm>
          <a:prstGeom prst="rect">
            <a:avLst/>
          </a:prstGeom>
          <a:solidFill>
            <a:schemeClr val="bg1"/>
          </a:solidFill>
        </p:spPr>
        <p:txBody>
          <a:bodyPr wrap="square" rtlCol="0">
            <a:spAutoFit/>
          </a:bodyPr>
          <a:lstStyle/>
          <a:p>
            <a:endParaRPr lang="en-NZ" dirty="0"/>
          </a:p>
        </p:txBody>
      </p:sp>
    </p:spTree>
    <p:extLst>
      <p:ext uri="{BB962C8B-B14F-4D97-AF65-F5344CB8AC3E}">
        <p14:creationId xmlns:p14="http://schemas.microsoft.com/office/powerpoint/2010/main" val="12678191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71600" y="37880"/>
            <a:ext cx="6347713" cy="6759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NZ" sz="3200" dirty="0"/>
              <a:t>Extreme top 5% (15+ years)</a:t>
            </a:r>
          </a:p>
          <a:p>
            <a:pPr algn="ctr"/>
            <a:endParaRPr lang="en-NZ" sz="3200" dirty="0"/>
          </a:p>
        </p:txBody>
      </p:sp>
      <p:pic>
        <p:nvPicPr>
          <p:cNvPr id="3" name="Picture 2"/>
          <p:cNvPicPr>
            <a:picLocks noChangeAspect="1"/>
          </p:cNvPicPr>
          <p:nvPr/>
        </p:nvPicPr>
        <p:blipFill>
          <a:blip r:embed="rId3"/>
          <a:stretch>
            <a:fillRect/>
          </a:stretch>
        </p:blipFill>
        <p:spPr>
          <a:xfrm>
            <a:off x="1315330" y="616375"/>
            <a:ext cx="6064981" cy="6065727"/>
          </a:xfrm>
          <a:prstGeom prst="rect">
            <a:avLst/>
          </a:prstGeom>
        </p:spPr>
      </p:pic>
      <p:sp>
        <p:nvSpPr>
          <p:cNvPr id="10" name="TextBox 9"/>
          <p:cNvSpPr txBox="1"/>
          <p:nvPr/>
        </p:nvSpPr>
        <p:spPr>
          <a:xfrm>
            <a:off x="6300192" y="5517232"/>
            <a:ext cx="936104" cy="504056"/>
          </a:xfrm>
          <a:prstGeom prst="rect">
            <a:avLst/>
          </a:prstGeom>
          <a:solidFill>
            <a:schemeClr val="bg1"/>
          </a:solidFill>
        </p:spPr>
        <p:txBody>
          <a:bodyPr wrap="square" rtlCol="0">
            <a:spAutoFit/>
          </a:bodyPr>
          <a:lstStyle/>
          <a:p>
            <a:endParaRPr lang="en-NZ" dirty="0"/>
          </a:p>
        </p:txBody>
      </p:sp>
    </p:spTree>
    <p:extLst>
      <p:ext uri="{BB962C8B-B14F-4D97-AF65-F5344CB8AC3E}">
        <p14:creationId xmlns:p14="http://schemas.microsoft.com/office/powerpoint/2010/main" val="16632572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71720"/>
            <a:ext cx="6347713" cy="969048"/>
          </a:xfrm>
        </p:spPr>
        <p:txBody>
          <a:bodyPr>
            <a:normAutofit/>
          </a:bodyPr>
          <a:lstStyle/>
          <a:p>
            <a:r>
              <a:rPr lang="en-NZ" sz="4100" b="1" dirty="0" smtClean="0">
                <a:solidFill>
                  <a:srgbClr val="FFC000"/>
                </a:solidFill>
              </a:rPr>
              <a:t>CONCLUSIONS</a:t>
            </a:r>
            <a:endParaRPr lang="en-NZ" sz="4100" b="1" dirty="0">
              <a:solidFill>
                <a:srgbClr val="FFC000"/>
              </a:solidFill>
            </a:endParaRPr>
          </a:p>
        </p:txBody>
      </p:sp>
      <p:sp>
        <p:nvSpPr>
          <p:cNvPr id="3" name="Content Placeholder 2"/>
          <p:cNvSpPr>
            <a:spLocks noGrp="1"/>
          </p:cNvSpPr>
          <p:nvPr>
            <p:ph idx="1"/>
          </p:nvPr>
        </p:nvSpPr>
        <p:spPr>
          <a:xfrm>
            <a:off x="609599" y="1124744"/>
            <a:ext cx="6347714" cy="5400600"/>
          </a:xfrm>
        </p:spPr>
        <p:txBody>
          <a:bodyPr>
            <a:normAutofit/>
          </a:bodyPr>
          <a:lstStyle/>
          <a:p>
            <a:r>
              <a:rPr lang="en-NZ" dirty="0"/>
              <a:t>Children aged over 15 years had a much more active gene-network influencing SBP compared to children aged &lt; 15 years</a:t>
            </a:r>
          </a:p>
          <a:p>
            <a:r>
              <a:rPr lang="en-NZ" dirty="0"/>
              <a:t>For children aged less than 15 years only males were statistically significantly associated with elevated SBP</a:t>
            </a:r>
          </a:p>
          <a:p>
            <a:pPr lvl="1"/>
            <a:r>
              <a:rPr lang="en-NZ" dirty="0"/>
              <a:t>IGF1-IGFBP4</a:t>
            </a:r>
          </a:p>
          <a:p>
            <a:pPr lvl="1"/>
            <a:r>
              <a:rPr lang="en-NZ" dirty="0"/>
              <a:t>IGF1R-IGFBP1-IGFBP3</a:t>
            </a:r>
          </a:p>
          <a:p>
            <a:r>
              <a:rPr lang="en-NZ" dirty="0"/>
              <a:t>For females aged 15 years and over, increases to extreme SBP was observed between </a:t>
            </a:r>
          </a:p>
          <a:p>
            <a:pPr lvl="1"/>
            <a:r>
              <a:rPr lang="en-NZ" dirty="0"/>
              <a:t>IGF2 and IGFBP2 and IGFBP4</a:t>
            </a:r>
          </a:p>
          <a:p>
            <a:pPr lvl="1"/>
            <a:r>
              <a:rPr lang="en-NZ" dirty="0"/>
              <a:t>IGFBP2-IGFBP5 (and IGF1R-IGFBP5)</a:t>
            </a:r>
          </a:p>
          <a:p>
            <a:r>
              <a:rPr lang="en-NZ" dirty="0" smtClean="0"/>
              <a:t>For males aged </a:t>
            </a:r>
            <a:r>
              <a:rPr lang="en-NZ" dirty="0"/>
              <a:t>15 years and over, increases to extreme SBP was observed between </a:t>
            </a:r>
          </a:p>
          <a:p>
            <a:pPr lvl="1"/>
            <a:r>
              <a:rPr lang="en-NZ" dirty="0" smtClean="0"/>
              <a:t>IGF2 </a:t>
            </a:r>
            <a:r>
              <a:rPr lang="en-NZ" dirty="0"/>
              <a:t>and IGFBP2 and </a:t>
            </a:r>
            <a:r>
              <a:rPr lang="en-NZ" dirty="0" smtClean="0"/>
              <a:t>IGFBP5</a:t>
            </a:r>
          </a:p>
          <a:p>
            <a:pPr lvl="1"/>
            <a:r>
              <a:rPr lang="en-NZ" dirty="0" smtClean="0"/>
              <a:t>IGF1R-IGFBP4</a:t>
            </a:r>
          </a:p>
          <a:p>
            <a:endParaRPr lang="en-NZ" dirty="0"/>
          </a:p>
        </p:txBody>
      </p:sp>
      <p:sp>
        <p:nvSpPr>
          <p:cNvPr id="8" name="Content Placeholder 2"/>
          <p:cNvSpPr txBox="1">
            <a:spLocks/>
          </p:cNvSpPr>
          <p:nvPr/>
        </p:nvSpPr>
        <p:spPr>
          <a:xfrm>
            <a:off x="457200" y="1032120"/>
            <a:ext cx="7467600"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23736771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35496" y="1132290"/>
            <a:ext cx="4396851" cy="4303789"/>
          </a:xfrm>
          <a:prstGeom prst="rect">
            <a:avLst/>
          </a:prstGeom>
        </p:spPr>
      </p:pic>
      <p:pic>
        <p:nvPicPr>
          <p:cNvPr id="10" name="Picture 9"/>
          <p:cNvPicPr>
            <a:picLocks noChangeAspect="1"/>
          </p:cNvPicPr>
          <p:nvPr/>
        </p:nvPicPr>
        <p:blipFill>
          <a:blip r:embed="rId4"/>
          <a:stretch>
            <a:fillRect/>
          </a:stretch>
        </p:blipFill>
        <p:spPr>
          <a:xfrm>
            <a:off x="4605458" y="1231955"/>
            <a:ext cx="4248472" cy="4220415"/>
          </a:xfrm>
          <a:prstGeom prst="rect">
            <a:avLst/>
          </a:prstGeom>
        </p:spPr>
      </p:pic>
      <p:sp>
        <p:nvSpPr>
          <p:cNvPr id="4" name="Flowchart: Terminator 3"/>
          <p:cNvSpPr/>
          <p:nvPr/>
        </p:nvSpPr>
        <p:spPr>
          <a:xfrm rot="19324648">
            <a:off x="1108562" y="1095563"/>
            <a:ext cx="2293511" cy="4379532"/>
          </a:xfrm>
          <a:prstGeom prst="flowChartTerminator">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Flowchart: Terminator 8"/>
          <p:cNvSpPr/>
          <p:nvPr/>
        </p:nvSpPr>
        <p:spPr>
          <a:xfrm rot="19324648">
            <a:off x="5531659" y="1183326"/>
            <a:ext cx="2293511" cy="4379532"/>
          </a:xfrm>
          <a:prstGeom prst="flowChartTerminator">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itle 1"/>
          <p:cNvSpPr txBox="1">
            <a:spLocks/>
          </p:cNvSpPr>
          <p:nvPr/>
        </p:nvSpPr>
        <p:spPr>
          <a:xfrm>
            <a:off x="755576" y="264962"/>
            <a:ext cx="1728192" cy="6759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NZ" sz="3200" dirty="0" smtClean="0"/>
              <a:t>Females</a:t>
            </a:r>
            <a:endParaRPr lang="en-NZ" sz="3200" dirty="0"/>
          </a:p>
          <a:p>
            <a:pPr algn="ctr"/>
            <a:endParaRPr lang="en-NZ" sz="3200" dirty="0"/>
          </a:p>
        </p:txBody>
      </p:sp>
      <p:sp>
        <p:nvSpPr>
          <p:cNvPr id="7" name="Title 1"/>
          <p:cNvSpPr txBox="1">
            <a:spLocks/>
          </p:cNvSpPr>
          <p:nvPr/>
        </p:nvSpPr>
        <p:spPr>
          <a:xfrm>
            <a:off x="5148064" y="256193"/>
            <a:ext cx="1728192" cy="6759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NZ" sz="3200" dirty="0" smtClean="0"/>
              <a:t>Males</a:t>
            </a:r>
            <a:endParaRPr lang="en-NZ" sz="3200" dirty="0"/>
          </a:p>
          <a:p>
            <a:pPr algn="ctr"/>
            <a:endParaRPr lang="en-NZ" sz="3200" dirty="0"/>
          </a:p>
        </p:txBody>
      </p:sp>
      <p:sp>
        <p:nvSpPr>
          <p:cNvPr id="2" name="Rectangle 1"/>
          <p:cNvSpPr/>
          <p:nvPr/>
        </p:nvSpPr>
        <p:spPr>
          <a:xfrm>
            <a:off x="1187624" y="5726270"/>
            <a:ext cx="5688632" cy="923330"/>
          </a:xfrm>
          <a:prstGeom prst="rect">
            <a:avLst/>
          </a:prstGeom>
        </p:spPr>
        <p:txBody>
          <a:bodyPr wrap="square">
            <a:spAutoFit/>
          </a:bodyPr>
          <a:lstStyle/>
          <a:p>
            <a:pPr algn="ctr"/>
            <a:r>
              <a:rPr lang="en-NZ" dirty="0"/>
              <a:t>Overlapping effects between males and females </a:t>
            </a:r>
          </a:p>
          <a:p>
            <a:pPr algn="ctr"/>
            <a:r>
              <a:rPr lang="en-NZ" dirty="0"/>
              <a:t>for increasing elevated SBP was observed for the gene-gene interactions of </a:t>
            </a:r>
            <a:r>
              <a:rPr lang="en-NZ" dirty="0" smtClean="0"/>
              <a:t>IGF2-IGFBP2-IGFBP5</a:t>
            </a:r>
            <a:endParaRPr lang="en-NZ" dirty="0"/>
          </a:p>
        </p:txBody>
      </p:sp>
    </p:spTree>
    <p:extLst>
      <p:ext uri="{BB962C8B-B14F-4D97-AF65-F5344CB8AC3E}">
        <p14:creationId xmlns:p14="http://schemas.microsoft.com/office/powerpoint/2010/main" val="1070217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4100" b="1" dirty="0" smtClean="0">
                <a:solidFill>
                  <a:srgbClr val="FFC000"/>
                </a:solidFill>
              </a:rPr>
              <a:t>MEANING AND RELEVANCE</a:t>
            </a:r>
            <a:endParaRPr lang="en-NZ" sz="4100" b="1" dirty="0">
              <a:solidFill>
                <a:srgbClr val="FFC000"/>
              </a:solidFill>
            </a:endParaRPr>
          </a:p>
        </p:txBody>
      </p:sp>
      <p:sp>
        <p:nvSpPr>
          <p:cNvPr id="3" name="Content Placeholder 2"/>
          <p:cNvSpPr>
            <a:spLocks noGrp="1"/>
          </p:cNvSpPr>
          <p:nvPr>
            <p:ph idx="1"/>
          </p:nvPr>
        </p:nvSpPr>
        <p:spPr>
          <a:xfrm>
            <a:off x="609599" y="1340768"/>
            <a:ext cx="6347714" cy="5112568"/>
          </a:xfrm>
        </p:spPr>
        <p:txBody>
          <a:bodyPr>
            <a:noAutofit/>
          </a:bodyPr>
          <a:lstStyle/>
          <a:p>
            <a:r>
              <a:rPr lang="en-AU" sz="2300" dirty="0">
                <a:solidFill>
                  <a:schemeClr val="tx1"/>
                </a:solidFill>
              </a:rPr>
              <a:t>The results attained are reasonable and align logically with current </a:t>
            </a:r>
            <a:r>
              <a:rPr lang="en-AU" sz="2300" dirty="0" smtClean="0">
                <a:solidFill>
                  <a:schemeClr val="tx1"/>
                </a:solidFill>
              </a:rPr>
              <a:t>literature</a:t>
            </a:r>
          </a:p>
          <a:p>
            <a:endParaRPr lang="en-AU" sz="2300" dirty="0" smtClean="0">
              <a:solidFill>
                <a:schemeClr val="tx1"/>
              </a:solidFill>
            </a:endParaRPr>
          </a:p>
          <a:p>
            <a:r>
              <a:rPr lang="en-AU" sz="2300" dirty="0" smtClean="0">
                <a:solidFill>
                  <a:schemeClr val="tx1"/>
                </a:solidFill>
              </a:rPr>
              <a:t>Polymorphisms </a:t>
            </a:r>
            <a:r>
              <a:rPr lang="en-AU" sz="2300" dirty="0">
                <a:solidFill>
                  <a:schemeClr val="tx1"/>
                </a:solidFill>
              </a:rPr>
              <a:t>within IGF2 have already been shown to influence regulation of blood </a:t>
            </a:r>
            <a:r>
              <a:rPr lang="en-AU" sz="2300" dirty="0" smtClean="0">
                <a:solidFill>
                  <a:schemeClr val="tx1"/>
                </a:solidFill>
              </a:rPr>
              <a:t>pressure in obese children</a:t>
            </a:r>
          </a:p>
          <a:p>
            <a:endParaRPr lang="en-AU" sz="2300" dirty="0" smtClean="0">
              <a:solidFill>
                <a:schemeClr val="tx1"/>
              </a:solidFill>
            </a:endParaRPr>
          </a:p>
          <a:p>
            <a:r>
              <a:rPr lang="en-AU" sz="2300" dirty="0" smtClean="0">
                <a:solidFill>
                  <a:schemeClr val="tx1"/>
                </a:solidFill>
              </a:rPr>
              <a:t>We found that this gene-network is modified with age; this in itself may be due to a number of reasons including diet, hormones and developmental growth over time, particularly post-puberty</a:t>
            </a:r>
            <a:endParaRPr lang="en-NZ" sz="2300" dirty="0"/>
          </a:p>
        </p:txBody>
      </p:sp>
      <p:sp>
        <p:nvSpPr>
          <p:cNvPr id="8" name="Content Placeholder 2"/>
          <p:cNvSpPr txBox="1">
            <a:spLocks/>
          </p:cNvSpPr>
          <p:nvPr/>
        </p:nvSpPr>
        <p:spPr>
          <a:xfrm>
            <a:off x="457200" y="1032120"/>
            <a:ext cx="7467600"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20606960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FUTURE</a:t>
            </a:r>
            <a:endParaRPr lang="en-NZ" sz="4100" b="1" dirty="0">
              <a:solidFill>
                <a:srgbClr val="FFC000"/>
              </a:solidFill>
            </a:endParaRPr>
          </a:p>
        </p:txBody>
      </p:sp>
      <p:sp>
        <p:nvSpPr>
          <p:cNvPr id="8" name="Content Placeholder 2"/>
          <p:cNvSpPr txBox="1">
            <a:spLocks/>
          </p:cNvSpPr>
          <p:nvPr/>
        </p:nvSpPr>
        <p:spPr>
          <a:xfrm>
            <a:off x="457200" y="1032120"/>
            <a:ext cx="6923112"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AU" sz="2300" dirty="0"/>
              <a:t>Further investigation using this </a:t>
            </a:r>
            <a:r>
              <a:rPr lang="en-AU" sz="2300" dirty="0" smtClean="0"/>
              <a:t>method and larger datasets would </a:t>
            </a:r>
            <a:r>
              <a:rPr lang="en-AU" sz="2300" dirty="0"/>
              <a:t>be ideal to validate our findings and improve accuracy surrounding the estimates produced from these models and further improve the power to detect complex </a:t>
            </a:r>
            <a:r>
              <a:rPr lang="en-AU" sz="2300" dirty="0" smtClean="0"/>
              <a:t>interactions</a:t>
            </a:r>
            <a:endParaRPr lang="en-AU" sz="2300" dirty="0"/>
          </a:p>
          <a:p>
            <a:pPr>
              <a:buClr>
                <a:schemeClr val="accent2"/>
              </a:buClr>
              <a:buFont typeface="Wingdings" panose="05000000000000000000" pitchFamily="2" charset="2"/>
              <a:buChar char="Ø"/>
            </a:pPr>
            <a:endParaRPr lang="en-AU" sz="2300" dirty="0" smtClean="0"/>
          </a:p>
          <a:p>
            <a:pPr>
              <a:buClr>
                <a:schemeClr val="accent2"/>
              </a:buClr>
              <a:buFont typeface="Wingdings" panose="05000000000000000000" pitchFamily="2" charset="2"/>
              <a:buChar char="Ø"/>
            </a:pPr>
            <a:r>
              <a:rPr lang="en-AU" sz="2300" dirty="0" smtClean="0"/>
              <a:t>Through </a:t>
            </a:r>
            <a:r>
              <a:rPr lang="en-AU" sz="2300" dirty="0"/>
              <a:t>characterizing the association between multiple genes and disease outcomes we will offer new insight into disease aetiology whilst providing tools for making individualized treatment </a:t>
            </a:r>
            <a:r>
              <a:rPr lang="en-AU" sz="2300" dirty="0" smtClean="0"/>
              <a:t>decisions</a:t>
            </a:r>
            <a:endParaRPr lang="en-NZ" sz="2300" dirty="0"/>
          </a:p>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3131772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536" y="184853"/>
            <a:ext cx="7787208" cy="994123"/>
          </a:xfrm>
        </p:spPr>
        <p:txBody>
          <a:bodyPr>
            <a:normAutofit/>
          </a:bodyPr>
          <a:lstStyle/>
          <a:p>
            <a:r>
              <a:rPr lang="en-NZ" sz="3700" b="1" dirty="0" smtClean="0">
                <a:solidFill>
                  <a:srgbClr val="FFC000"/>
                </a:solidFill>
              </a:rPr>
              <a:t>ACKNOWLEDGEMENTS</a:t>
            </a:r>
            <a:endParaRPr lang="en-NZ" sz="3700" b="1" dirty="0">
              <a:solidFill>
                <a:srgbClr val="FFC000"/>
              </a:solidFill>
            </a:endParaRPr>
          </a:p>
        </p:txBody>
      </p:sp>
      <p:sp>
        <p:nvSpPr>
          <p:cNvPr id="7" name="Content Placeholder 2"/>
          <p:cNvSpPr>
            <a:spLocks noGrp="1"/>
          </p:cNvSpPr>
          <p:nvPr>
            <p:ph idx="1"/>
          </p:nvPr>
        </p:nvSpPr>
        <p:spPr>
          <a:xfrm>
            <a:off x="8026424" y="6712768"/>
            <a:ext cx="1226096" cy="172616"/>
          </a:xfrm>
        </p:spPr>
        <p:txBody>
          <a:bodyPr>
            <a:normAutofit fontScale="85000" lnSpcReduction="10000"/>
          </a:bodyPr>
          <a:lstStyle/>
          <a:p>
            <a:pPr marL="0" indent="0">
              <a:buNone/>
            </a:pPr>
            <a:r>
              <a:rPr lang="en-NZ" sz="500" dirty="0"/>
              <a:t>http://</a:t>
            </a:r>
            <a:r>
              <a:rPr lang="en-NZ" sz="500" dirty="0" smtClean="0"/>
              <a:t>images.nationalgeographic.com</a:t>
            </a:r>
            <a:endParaRPr lang="en-NZ" sz="500" dirty="0"/>
          </a:p>
        </p:txBody>
      </p:sp>
      <p:sp>
        <p:nvSpPr>
          <p:cNvPr id="6" name="Slide Number Placeholder 3"/>
          <p:cNvSpPr>
            <a:spLocks noGrp="1"/>
          </p:cNvSpPr>
          <p:nvPr>
            <p:ph type="sldNum" sz="quarter" idx="12"/>
          </p:nvPr>
        </p:nvSpPr>
        <p:spPr/>
        <p:txBody>
          <a:bodyPr/>
          <a:lstStyle/>
          <a:p>
            <a:fld id="{EA7C8D44-3667-46F6-9772-CC52308E2A7F}" type="slidenum">
              <a:rPr kumimoji="0" lang="en-US" smtClean="0"/>
              <a:pPr/>
              <a:t>28</a:t>
            </a:fld>
            <a:endParaRPr kumimoji="0" lang="en-US"/>
          </a:p>
        </p:txBody>
      </p:sp>
      <p:pic>
        <p:nvPicPr>
          <p:cNvPr id="9"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927" y="4335783"/>
            <a:ext cx="3041850" cy="937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504" y="5499201"/>
            <a:ext cx="1883792" cy="115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34136" y="5650502"/>
            <a:ext cx="2913728" cy="85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11936" y="4221088"/>
            <a:ext cx="2731318" cy="125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7"/>
          <a:stretch>
            <a:fillRect/>
          </a:stretch>
        </p:blipFill>
        <p:spPr>
          <a:xfrm>
            <a:off x="684036" y="908237"/>
            <a:ext cx="6059218" cy="3212066"/>
          </a:xfrm>
          <a:prstGeom prst="rect">
            <a:avLst/>
          </a:prstGeom>
        </p:spPr>
      </p:pic>
    </p:spTree>
    <p:extLst>
      <p:ext uri="{BB962C8B-B14F-4D97-AF65-F5344CB8AC3E}">
        <p14:creationId xmlns:p14="http://schemas.microsoft.com/office/powerpoint/2010/main" val="3256347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AIM</a:t>
            </a:r>
            <a:endParaRPr lang="en-NZ" sz="4100" b="1" dirty="0">
              <a:solidFill>
                <a:srgbClr val="FFC000"/>
              </a:solidFill>
            </a:endParaRPr>
          </a:p>
        </p:txBody>
      </p:sp>
      <p:sp>
        <p:nvSpPr>
          <p:cNvPr id="8" name="Content Placeholder 2"/>
          <p:cNvSpPr txBox="1">
            <a:spLocks/>
          </p:cNvSpPr>
          <p:nvPr/>
        </p:nvSpPr>
        <p:spPr>
          <a:xfrm>
            <a:off x="457200" y="1032120"/>
            <a:ext cx="7139136" cy="5493224"/>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None/>
            </a:pPr>
            <a:r>
              <a:rPr lang="en-NZ" sz="2800" dirty="0"/>
              <a:t>Investigate if modelling the insulin-like growth factor (IGF)-Axis as a gene-network can identify gene-interactions  predictive of the early onset of elevated systolic blood pressure (SBP) in developing children. </a:t>
            </a:r>
            <a:br>
              <a:rPr lang="en-NZ" sz="2800" dirty="0"/>
            </a:br>
            <a:endParaRPr lang="en-NZ" sz="2800" dirty="0">
              <a:solidFill>
                <a:srgbClr val="2C3C43"/>
              </a:solidFill>
            </a:endParaRPr>
          </a:p>
          <a:p>
            <a:pPr marL="0" indent="0">
              <a:buNone/>
            </a:pPr>
            <a:endParaRPr lang="en-NZ" sz="2800" dirty="0">
              <a:solidFill>
                <a:srgbClr val="2C3C43"/>
              </a:solidFill>
            </a:endParaRPr>
          </a:p>
          <a:p>
            <a:pPr marL="0" indent="0">
              <a:buNone/>
            </a:pPr>
            <a:endParaRPr lang="en-NZ" sz="2800" dirty="0" smtClean="0">
              <a:solidFill>
                <a:srgbClr val="2C3C43"/>
              </a:solidFill>
            </a:endParaRPr>
          </a:p>
        </p:txBody>
      </p:sp>
    </p:spTree>
    <p:extLst>
      <p:ext uri="{BB962C8B-B14F-4D97-AF65-F5344CB8AC3E}">
        <p14:creationId xmlns:p14="http://schemas.microsoft.com/office/powerpoint/2010/main" val="1380299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030"/>
            <a:ext cx="7467600" cy="634082"/>
          </a:xfrm>
        </p:spPr>
        <p:txBody>
          <a:bodyPr>
            <a:normAutofit fontScale="90000"/>
          </a:bodyPr>
          <a:lstStyle/>
          <a:p>
            <a:r>
              <a:rPr lang="en-NZ" sz="4100" b="1" dirty="0" smtClean="0">
                <a:solidFill>
                  <a:srgbClr val="FFC000"/>
                </a:solidFill>
              </a:rPr>
              <a:t>RATIONALE</a:t>
            </a:r>
            <a:endParaRPr lang="en-NZ" sz="4100" b="1" dirty="0">
              <a:solidFill>
                <a:srgbClr val="FFC000"/>
              </a:solidFill>
            </a:endParaRPr>
          </a:p>
        </p:txBody>
      </p:sp>
      <p:sp>
        <p:nvSpPr>
          <p:cNvPr id="8" name="Content Placeholder 2"/>
          <p:cNvSpPr txBox="1">
            <a:spLocks/>
          </p:cNvSpPr>
          <p:nvPr/>
        </p:nvSpPr>
        <p:spPr>
          <a:xfrm>
            <a:off x="457200" y="1032120"/>
            <a:ext cx="7467600" cy="5493224"/>
          </a:xfrm>
          <a:prstGeom prst="rect">
            <a:avLst/>
          </a:prstGeom>
        </p:spPr>
        <p:txBody>
          <a:bodyPr vert="horz" lIns="91440" tIns="45720" rIns="91440" bIns="45720" rtlCol="0">
            <a:normAutofit lnSpcReduction="10000"/>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a:buClr>
                <a:schemeClr val="accent2"/>
              </a:buClr>
              <a:buFont typeface="Wingdings" panose="05000000000000000000" pitchFamily="2" charset="2"/>
              <a:buChar char="Ø"/>
            </a:pPr>
            <a:r>
              <a:rPr lang="en-NZ" sz="2800" dirty="0">
                <a:solidFill>
                  <a:schemeClr val="tx2"/>
                </a:solidFill>
              </a:rPr>
              <a:t>Elevated BP is a symptom and a disease</a:t>
            </a:r>
          </a:p>
          <a:p>
            <a:pPr>
              <a:buClr>
                <a:schemeClr val="accent2"/>
              </a:buClr>
              <a:buFont typeface="Wingdings" panose="05000000000000000000" pitchFamily="2" charset="2"/>
              <a:buChar char="Ø"/>
            </a:pPr>
            <a:endParaRPr lang="en-NZ" sz="500" dirty="0">
              <a:solidFill>
                <a:schemeClr val="tx2"/>
              </a:solidFill>
            </a:endParaRPr>
          </a:p>
          <a:p>
            <a:pPr>
              <a:buClr>
                <a:schemeClr val="accent2"/>
              </a:buClr>
              <a:buFont typeface="Wingdings" panose="05000000000000000000" pitchFamily="2" charset="2"/>
              <a:buChar char="Ø"/>
            </a:pPr>
            <a:r>
              <a:rPr lang="en-NZ" sz="2800" dirty="0" smtClean="0">
                <a:solidFill>
                  <a:schemeClr val="tx2"/>
                </a:solidFill>
              </a:rPr>
              <a:t>Consistent, persistent elevated BP (140mmHg SBP/90mmHg DBP) = Clinical Hypertension</a:t>
            </a:r>
          </a:p>
          <a:p>
            <a:pPr>
              <a:buClr>
                <a:schemeClr val="accent2"/>
              </a:buClr>
              <a:buFont typeface="Wingdings" panose="05000000000000000000" pitchFamily="2" charset="2"/>
              <a:buChar char="Ø"/>
            </a:pPr>
            <a:endParaRPr lang="en-NZ" sz="500" dirty="0" smtClean="0">
              <a:solidFill>
                <a:schemeClr val="tx2"/>
              </a:solidFill>
            </a:endParaRPr>
          </a:p>
          <a:p>
            <a:pPr lvl="1">
              <a:buClr>
                <a:schemeClr val="accent2"/>
              </a:buClr>
              <a:buFont typeface="Wingdings" panose="05000000000000000000" pitchFamily="2" charset="2"/>
              <a:buChar char="Ø"/>
            </a:pPr>
            <a:r>
              <a:rPr lang="en-NZ" sz="2800" dirty="0" smtClean="0">
                <a:solidFill>
                  <a:schemeClr val="tx2"/>
                </a:solidFill>
              </a:rPr>
              <a:t>Established cardiovascular </a:t>
            </a:r>
            <a:r>
              <a:rPr lang="en-NZ" sz="2800" dirty="0">
                <a:solidFill>
                  <a:schemeClr val="tx2"/>
                </a:solidFill>
              </a:rPr>
              <a:t>(CVD) </a:t>
            </a:r>
            <a:r>
              <a:rPr lang="en-NZ" sz="2800" dirty="0" smtClean="0">
                <a:solidFill>
                  <a:schemeClr val="tx2"/>
                </a:solidFill>
              </a:rPr>
              <a:t>risk-factor</a:t>
            </a:r>
          </a:p>
          <a:p>
            <a:pPr lvl="1">
              <a:buClr>
                <a:schemeClr val="accent2"/>
              </a:buClr>
              <a:buFont typeface="Wingdings" panose="05000000000000000000" pitchFamily="2" charset="2"/>
              <a:buChar char="Ø"/>
            </a:pPr>
            <a:endParaRPr lang="en-NZ" sz="500" dirty="0" smtClean="0">
              <a:solidFill>
                <a:schemeClr val="tx2"/>
              </a:solidFill>
            </a:endParaRPr>
          </a:p>
          <a:p>
            <a:pPr lvl="1">
              <a:buClr>
                <a:schemeClr val="accent2"/>
              </a:buClr>
              <a:buFont typeface="Wingdings" panose="05000000000000000000" pitchFamily="2" charset="2"/>
              <a:buChar char="Ø"/>
            </a:pPr>
            <a:r>
              <a:rPr lang="en-NZ" altLang="en-US" sz="2800" dirty="0" smtClean="0">
                <a:solidFill>
                  <a:schemeClr val="tx2"/>
                </a:solidFill>
                <a:ea typeface="Calibri" panose="020F0502020204030204" pitchFamily="34" charset="0"/>
                <a:cs typeface="Arial" panose="020B0604020202020204" pitchFamily="34" charset="0"/>
              </a:rPr>
              <a:t>Is </a:t>
            </a:r>
            <a:r>
              <a:rPr lang="en-NZ" altLang="en-US" sz="2800" dirty="0">
                <a:solidFill>
                  <a:schemeClr val="tx2"/>
                </a:solidFill>
                <a:ea typeface="Calibri" panose="020F0502020204030204" pitchFamily="34" charset="0"/>
                <a:cs typeface="Arial" panose="020B0604020202020204" pitchFamily="34" charset="0"/>
              </a:rPr>
              <a:t>the leading cause of adult death and disability in the world through its predisposition to CVD events </a:t>
            </a:r>
            <a:r>
              <a:rPr lang="en-NZ" sz="2800" dirty="0">
                <a:solidFill>
                  <a:schemeClr val="tx2"/>
                </a:solidFill>
              </a:rPr>
              <a:t>e.g. MI, stroke, obesity, type-II diabetes, metabolic syndrome</a:t>
            </a:r>
          </a:p>
          <a:p>
            <a:pPr>
              <a:buClr>
                <a:schemeClr val="accent2"/>
              </a:buClr>
              <a:buFont typeface="Wingdings" panose="05000000000000000000" pitchFamily="2" charset="2"/>
              <a:buChar char="Ø"/>
            </a:pPr>
            <a:endParaRPr lang="en-NZ" sz="2800" dirty="0" smtClean="0">
              <a:solidFill>
                <a:srgbClr val="2C3C43"/>
              </a:solidFill>
            </a:endParaRPr>
          </a:p>
        </p:txBody>
      </p:sp>
    </p:spTree>
    <p:extLst>
      <p:ext uri="{BB962C8B-B14F-4D97-AF65-F5344CB8AC3E}">
        <p14:creationId xmlns:p14="http://schemas.microsoft.com/office/powerpoint/2010/main" val="16544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consumerreports.org/content/dam/cro/news_articles/health/CRO_Health_High_Blood_Pressure_Chart_11-1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36" y="-243408"/>
            <a:ext cx="9649072" cy="7344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6930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611560" y="548680"/>
            <a:ext cx="7134225" cy="5467350"/>
          </a:xfrm>
          <a:prstGeom prst="rect">
            <a:avLst/>
          </a:prstGeom>
        </p:spPr>
      </p:pic>
    </p:spTree>
    <p:extLst>
      <p:ext uri="{BB962C8B-B14F-4D97-AF65-F5344CB8AC3E}">
        <p14:creationId xmlns:p14="http://schemas.microsoft.com/office/powerpoint/2010/main" val="506076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3528" y="1916832"/>
            <a:ext cx="8537682" cy="2880320"/>
          </a:xfrm>
          <a:prstGeom prst="rect">
            <a:avLst/>
          </a:prstGeom>
        </p:spPr>
      </p:pic>
    </p:spTree>
    <p:extLst>
      <p:ext uri="{BB962C8B-B14F-4D97-AF65-F5344CB8AC3E}">
        <p14:creationId xmlns:p14="http://schemas.microsoft.com/office/powerpoint/2010/main" val="459664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metalyse.com/myocardial_infarction/risk_factors/_jcr_content/par/text_1/image.1161815002.im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4" y="-72008"/>
            <a:ext cx="9411320" cy="69573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292080" y="6639163"/>
            <a:ext cx="4536504" cy="246221"/>
          </a:xfrm>
          <a:prstGeom prst="rect">
            <a:avLst/>
          </a:prstGeom>
          <a:noFill/>
        </p:spPr>
        <p:txBody>
          <a:bodyPr wrap="square" rtlCol="0">
            <a:spAutoFit/>
          </a:bodyPr>
          <a:lstStyle/>
          <a:p>
            <a:r>
              <a:rPr lang="en-NZ" sz="1000" dirty="0"/>
              <a:t>https://</a:t>
            </a:r>
            <a:r>
              <a:rPr lang="en-NZ" sz="1000" dirty="0" smtClean="0"/>
              <a:t>www.metalyse.com/myocardial_infarction/risk_factors.html </a:t>
            </a:r>
            <a:endParaRPr lang="en-NZ" sz="1000" dirty="0"/>
          </a:p>
        </p:txBody>
      </p:sp>
    </p:spTree>
    <p:extLst>
      <p:ext uri="{BB962C8B-B14F-4D97-AF65-F5344CB8AC3E}">
        <p14:creationId xmlns:p14="http://schemas.microsoft.com/office/powerpoint/2010/main" val="4121023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metalyse.com/myocardial_infarction/risk_factors/_jcr_content/par/text_1/image.1161815002.im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4" y="-72008"/>
            <a:ext cx="9411320" cy="6957392"/>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
          <p:cNvSpPr/>
          <p:nvPr/>
        </p:nvSpPr>
        <p:spPr>
          <a:xfrm>
            <a:off x="3358728" y="332656"/>
            <a:ext cx="266429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TextBox 2"/>
          <p:cNvSpPr txBox="1"/>
          <p:nvPr/>
        </p:nvSpPr>
        <p:spPr>
          <a:xfrm>
            <a:off x="3779912" y="601524"/>
            <a:ext cx="1728192" cy="523220"/>
          </a:xfrm>
          <a:prstGeom prst="rect">
            <a:avLst/>
          </a:prstGeom>
          <a:noFill/>
        </p:spPr>
        <p:txBody>
          <a:bodyPr wrap="square" rtlCol="0">
            <a:spAutoFit/>
          </a:bodyPr>
          <a:lstStyle/>
          <a:p>
            <a:pPr algn="ctr"/>
            <a:r>
              <a:rPr lang="en-NZ" sz="2800" b="1" dirty="0" smtClean="0">
                <a:solidFill>
                  <a:schemeClr val="bg1"/>
                </a:solidFill>
              </a:rPr>
              <a:t>High BP</a:t>
            </a:r>
            <a:endParaRPr lang="en-NZ" sz="2800" b="1" dirty="0">
              <a:solidFill>
                <a:schemeClr val="bg1"/>
              </a:solidFill>
            </a:endParaRPr>
          </a:p>
        </p:txBody>
      </p:sp>
      <p:sp>
        <p:nvSpPr>
          <p:cNvPr id="4" name="Rounded Rectangle 3"/>
          <p:cNvSpPr/>
          <p:nvPr/>
        </p:nvSpPr>
        <p:spPr>
          <a:xfrm>
            <a:off x="23100" y="3501008"/>
            <a:ext cx="2820707" cy="1080120"/>
          </a:xfrm>
          <a:prstGeom prst="roundRect">
            <a:avLst/>
          </a:prstGeom>
          <a:solidFill>
            <a:srgbClr val="C9004C"/>
          </a:solidFill>
          <a:ln>
            <a:solidFill>
              <a:srgbClr val="C900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36512" y="3769876"/>
            <a:ext cx="2952328" cy="523220"/>
          </a:xfrm>
          <a:prstGeom prst="rect">
            <a:avLst/>
          </a:prstGeom>
          <a:noFill/>
        </p:spPr>
        <p:txBody>
          <a:bodyPr wrap="square" rtlCol="0">
            <a:spAutoFit/>
          </a:bodyPr>
          <a:lstStyle/>
          <a:p>
            <a:pPr algn="ctr"/>
            <a:r>
              <a:rPr lang="en-NZ" sz="2800" dirty="0" smtClean="0">
                <a:solidFill>
                  <a:schemeClr val="bg1"/>
                </a:solidFill>
              </a:rPr>
              <a:t>Genetic Factors</a:t>
            </a:r>
            <a:endParaRPr lang="en-NZ" sz="2800" dirty="0">
              <a:solidFill>
                <a:schemeClr val="bg1"/>
              </a:solidFill>
            </a:endParaRPr>
          </a:p>
        </p:txBody>
      </p:sp>
      <p:sp>
        <p:nvSpPr>
          <p:cNvPr id="7" name="TextBox 6"/>
          <p:cNvSpPr txBox="1"/>
          <p:nvPr/>
        </p:nvSpPr>
        <p:spPr>
          <a:xfrm>
            <a:off x="5292080" y="6639163"/>
            <a:ext cx="4536504" cy="246221"/>
          </a:xfrm>
          <a:prstGeom prst="rect">
            <a:avLst/>
          </a:prstGeom>
          <a:noFill/>
        </p:spPr>
        <p:txBody>
          <a:bodyPr wrap="square" rtlCol="0">
            <a:spAutoFit/>
          </a:bodyPr>
          <a:lstStyle/>
          <a:p>
            <a:r>
              <a:rPr lang="en-NZ" sz="1000" dirty="0"/>
              <a:t>https://</a:t>
            </a:r>
            <a:r>
              <a:rPr lang="en-NZ" sz="1000" dirty="0" smtClean="0"/>
              <a:t>www.metalyse.com/myocardial_infarction/risk_factors.html </a:t>
            </a:r>
            <a:endParaRPr lang="en-NZ" sz="1000" dirty="0"/>
          </a:p>
        </p:txBody>
      </p:sp>
    </p:spTree>
    <p:extLst>
      <p:ext uri="{BB962C8B-B14F-4D97-AF65-F5344CB8AC3E}">
        <p14:creationId xmlns:p14="http://schemas.microsoft.com/office/powerpoint/2010/main" val="943037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4730</TotalTime>
  <Words>2588</Words>
  <Application>Microsoft Office PowerPoint</Application>
  <PresentationFormat>On-screen Show (4:3)</PresentationFormat>
  <Paragraphs>255</Paragraphs>
  <Slides>28</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PMingLiU</vt:lpstr>
      <vt:lpstr>Arial</vt:lpstr>
      <vt:lpstr>Calibri</vt:lpstr>
      <vt:lpstr>Cambria Math</vt:lpstr>
      <vt:lpstr>Times New Roman</vt:lpstr>
      <vt:lpstr>Trebuchet MS</vt:lpstr>
      <vt:lpstr>Wingdings</vt:lpstr>
      <vt:lpstr>Wingdings 3</vt:lpstr>
      <vt:lpstr>Facet</vt:lpstr>
      <vt:lpstr>PowerPoint Presentation</vt:lpstr>
      <vt:lpstr>OUTLINE</vt:lpstr>
      <vt:lpstr>AIM</vt:lpstr>
      <vt:lpstr>RATIONALE</vt:lpstr>
      <vt:lpstr>PowerPoint Presentation</vt:lpstr>
      <vt:lpstr>PowerPoint Presentation</vt:lpstr>
      <vt:lpstr>PowerPoint Presentation</vt:lpstr>
      <vt:lpstr>PowerPoint Presentation</vt:lpstr>
      <vt:lpstr>PowerPoint Presentation</vt:lpstr>
      <vt:lpstr>Why are we looking here?</vt:lpstr>
      <vt:lpstr>PowerPoint Presentation</vt:lpstr>
      <vt:lpstr>BP DATA</vt:lpstr>
      <vt:lpstr>GENETIC DATA: IGF-Axis</vt:lpstr>
      <vt:lpstr>IGF-Axis</vt:lpstr>
      <vt:lpstr>THE MODEL</vt:lpstr>
      <vt:lpstr>STAGE 1: Genetic Model</vt:lpstr>
      <vt:lpstr>STAGE 1: Genetic Model</vt:lpstr>
      <vt:lpstr>STAGE 2: Longitudinal Model</vt:lpstr>
      <vt:lpstr>STAGE 2: Longitudinal Model</vt:lpstr>
      <vt:lpstr>Results Comparing extreme gene-network profiles</vt:lpstr>
      <vt:lpstr>PowerPoint Presentation</vt:lpstr>
      <vt:lpstr>PowerPoint Presentation</vt:lpstr>
      <vt:lpstr>PowerPoint Presentation</vt:lpstr>
      <vt:lpstr>CONCLUSIONS</vt:lpstr>
      <vt:lpstr>PowerPoint Presentation</vt:lpstr>
      <vt:lpstr>MEANING AND RELEVANCE</vt:lpstr>
      <vt:lpstr>FUTURE</vt:lpstr>
      <vt:lpstr>ACKNOWLEDGEMENTS</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Polymorphisms in Genes within the  IGF-axis Influence Antenatal and Postnatal Growth</dc:title>
  <dc:creator>pparmar</dc:creator>
  <cp:lastModifiedBy>Priya Parmar</cp:lastModifiedBy>
  <cp:revision>386</cp:revision>
  <cp:lastPrinted>2015-11-17T23:43:31Z</cp:lastPrinted>
  <dcterms:created xsi:type="dcterms:W3CDTF">2012-11-18T21:43:58Z</dcterms:created>
  <dcterms:modified xsi:type="dcterms:W3CDTF">2015-11-20T04:19:46Z</dcterms:modified>
</cp:coreProperties>
</file>