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5"/>
  </p:notesMasterIdLst>
  <p:sldIdLst>
    <p:sldId id="274" r:id="rId2"/>
    <p:sldId id="275" r:id="rId3"/>
    <p:sldId id="276" r:id="rId4"/>
    <p:sldId id="258" r:id="rId5"/>
    <p:sldId id="257" r:id="rId6"/>
    <p:sldId id="259" r:id="rId7"/>
    <p:sldId id="266" r:id="rId8"/>
    <p:sldId id="265" r:id="rId9"/>
    <p:sldId id="267" r:id="rId10"/>
    <p:sldId id="270" r:id="rId11"/>
    <p:sldId id="268" r:id="rId12"/>
    <p:sldId id="271" r:id="rId13"/>
    <p:sldId id="263"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9115" autoAdjust="0"/>
  </p:normalViewPr>
  <p:slideViewPr>
    <p:cSldViewPr>
      <p:cViewPr varScale="1">
        <p:scale>
          <a:sx n="77" d="100"/>
          <a:sy n="77" d="100"/>
        </p:scale>
        <p:origin x="1998"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7E0651-BA2C-4CBA-AAC0-B9784738EB6D}" type="datetimeFigureOut">
              <a:rPr lang="en-GB" smtClean="0"/>
              <a:pPr/>
              <a:t>28/11/2016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9E4EFF-9038-45F0-A0F3-153CB3FF5C8C}" type="slidenum">
              <a:rPr lang="en-GB" smtClean="0"/>
              <a:pPr/>
              <a:t>‹#›</a:t>
            </a:fld>
            <a:endParaRPr lang="en-GB"/>
          </a:p>
        </p:txBody>
      </p:sp>
    </p:spTree>
    <p:extLst>
      <p:ext uri="{BB962C8B-B14F-4D97-AF65-F5344CB8AC3E}">
        <p14:creationId xmlns:p14="http://schemas.microsoft.com/office/powerpoint/2010/main" val="13203803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Tourism is central in the strategy for the economic development of LDCs despite the fact these destinations struggle to establish themselves as tourist destinations. (example Haiti).</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Many third world countries have chosen the tourism industry as a central development strategy, strongly encouraged in the 1960s by groups including the Organisation for Economic Cooperation and Development, World Bank and the United Nations.</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Since the 1980s there has been a growing recognition that tourism requires more equality among all participants which has led to alternative forms of tourism where less foreign capital and more local people, food and architecture are engaged (Crick, 1989).</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tourism sector is especially vulnerable to exogenous factors like political instability, economic crisis, natural disasters and the outbreak of diseases (</a:t>
            </a:r>
            <a:r>
              <a:rPr lang="en-GB" sz="1200" kern="1200" dirty="0" err="1" smtClean="0">
                <a:solidFill>
                  <a:schemeClr val="tx1"/>
                </a:solidFill>
                <a:effectLst/>
                <a:latin typeface="+mn-lt"/>
                <a:ea typeface="+mn-ea"/>
                <a:cs typeface="+mn-cs"/>
              </a:rPr>
              <a:t>Séraphin</a:t>
            </a:r>
            <a:r>
              <a:rPr lang="en-GB" sz="1200" kern="1200" dirty="0" smtClean="0">
                <a:solidFill>
                  <a:schemeClr val="tx1"/>
                </a:solidFill>
                <a:effectLst/>
                <a:latin typeface="+mn-lt"/>
                <a:ea typeface="+mn-ea"/>
                <a:cs typeface="+mn-cs"/>
              </a:rPr>
              <a:t>, 2014d; Hai &amp; Chick, 2011; Ritchie, Dorrell, Miller &amp; Miller, 2004). </a:t>
            </a:r>
          </a:p>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99E4EFF-9038-45F0-A0F3-153CB3FF5C8C}" type="slidenum">
              <a:rPr lang="en-GB" smtClean="0"/>
              <a:pPr/>
              <a:t>2</a:t>
            </a:fld>
            <a:endParaRPr lang="en-GB"/>
          </a:p>
        </p:txBody>
      </p:sp>
    </p:spTree>
    <p:extLst>
      <p:ext uri="{BB962C8B-B14F-4D97-AF65-F5344CB8AC3E}">
        <p14:creationId xmlns:p14="http://schemas.microsoft.com/office/powerpoint/2010/main" val="39007447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smtClean="0"/>
              <a:t>This authenticity is what made Haiti the most popular destination in the Caribbean between the 1940s-1960s (</a:t>
            </a:r>
            <a:r>
              <a:rPr lang="en-GB" sz="1200" dirty="0" err="1" smtClean="0"/>
              <a:t>Theodat</a:t>
            </a:r>
            <a:r>
              <a:rPr lang="en-GB" sz="1200" dirty="0" smtClean="0"/>
              <a:t>, 2004).</a:t>
            </a:r>
            <a:endParaRPr lang="en-NZ" dirty="0" smtClean="0"/>
          </a:p>
          <a:p>
            <a:endParaRPr lang="en-NZ" dirty="0" smtClean="0"/>
          </a:p>
          <a:p>
            <a:r>
              <a:rPr lang="en-GB" sz="1200" kern="1200" dirty="0" smtClean="0">
                <a:solidFill>
                  <a:schemeClr val="tx1"/>
                </a:solidFill>
                <a:effectLst/>
                <a:latin typeface="+mn-lt"/>
                <a:ea typeface="+mn-ea"/>
                <a:cs typeface="+mn-cs"/>
              </a:rPr>
              <a:t>'The search for authenticity often becomes meaningless due to strategically contrived and constructed nature of tourism settings and experiences' (Park: 2014: 60).  In such a context, </a:t>
            </a:r>
            <a:r>
              <a:rPr lang="en-GB" sz="1200" kern="1200" dirty="0" err="1" smtClean="0">
                <a:solidFill>
                  <a:schemeClr val="tx1"/>
                </a:solidFill>
                <a:effectLst/>
                <a:latin typeface="+mn-lt"/>
                <a:ea typeface="+mn-ea"/>
                <a:cs typeface="+mn-cs"/>
              </a:rPr>
              <a:t>Cros</a:t>
            </a:r>
            <a:r>
              <a:rPr lang="en-GB" sz="1200" kern="1200" dirty="0" smtClean="0">
                <a:solidFill>
                  <a:schemeClr val="tx1"/>
                </a:solidFill>
                <a:effectLst/>
                <a:latin typeface="+mn-lt"/>
                <a:ea typeface="+mn-ea"/>
                <a:cs typeface="+mn-cs"/>
              </a:rPr>
              <a:t> &amp; </a:t>
            </a:r>
            <a:r>
              <a:rPr lang="en-GB" sz="1200" kern="1200" dirty="0" err="1" smtClean="0">
                <a:solidFill>
                  <a:schemeClr val="tx1"/>
                </a:solidFill>
                <a:effectLst/>
                <a:latin typeface="+mn-lt"/>
                <a:ea typeface="+mn-ea"/>
                <a:cs typeface="+mn-cs"/>
              </a:rPr>
              <a:t>McKercher</a:t>
            </a:r>
            <a:r>
              <a:rPr lang="en-GB" sz="1200" kern="1200" dirty="0" smtClean="0">
                <a:solidFill>
                  <a:schemeClr val="tx1"/>
                </a:solidFill>
                <a:effectLst/>
                <a:latin typeface="+mn-lt"/>
                <a:ea typeface="+mn-ea"/>
                <a:cs typeface="+mn-cs"/>
              </a:rPr>
              <a:t> (2015) explain that it is important to find a fine line between selling some aspect of a culture and keeping this culture authentic. There is a call for the tourism industry to be more ethical in the way it does business (Lovelock &amp; Lovelock, 2013)</a:t>
            </a:r>
            <a:endParaRPr lang="en-NZ" dirty="0"/>
          </a:p>
        </p:txBody>
      </p:sp>
      <p:sp>
        <p:nvSpPr>
          <p:cNvPr id="4" name="Slide Number Placeholder 3"/>
          <p:cNvSpPr>
            <a:spLocks noGrp="1"/>
          </p:cNvSpPr>
          <p:nvPr>
            <p:ph type="sldNum" sz="quarter" idx="10"/>
          </p:nvPr>
        </p:nvSpPr>
        <p:spPr/>
        <p:txBody>
          <a:bodyPr/>
          <a:lstStyle/>
          <a:p>
            <a:fld id="{199E4EFF-9038-45F0-A0F3-153CB3FF5C8C}" type="slidenum">
              <a:rPr lang="en-GB" smtClean="0"/>
              <a:pPr/>
              <a:t>3</a:t>
            </a:fld>
            <a:endParaRPr lang="en-GB"/>
          </a:p>
        </p:txBody>
      </p:sp>
    </p:spTree>
    <p:extLst>
      <p:ext uri="{BB962C8B-B14F-4D97-AF65-F5344CB8AC3E}">
        <p14:creationId xmlns:p14="http://schemas.microsoft.com/office/powerpoint/2010/main" val="11711360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Food (taste, ingredient, accompaniment, preparation, form of serving the dish and the way of consuming the dish), is an important motivator that push people to travel the world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In destinations like Africa, Asia and Latin America, where it is a common way of eating for a substantial part of the population, street-food can be considered as an authentic way of living and an authentic activity visitors could be involved in.</a:t>
            </a:r>
            <a:endParaRPr lang="en-NZ" dirty="0"/>
          </a:p>
        </p:txBody>
      </p:sp>
      <p:sp>
        <p:nvSpPr>
          <p:cNvPr id="4" name="Slide Number Placeholder 3"/>
          <p:cNvSpPr>
            <a:spLocks noGrp="1"/>
          </p:cNvSpPr>
          <p:nvPr>
            <p:ph type="sldNum" sz="quarter" idx="10"/>
          </p:nvPr>
        </p:nvSpPr>
        <p:spPr/>
        <p:txBody>
          <a:bodyPr/>
          <a:lstStyle/>
          <a:p>
            <a:fld id="{199E4EFF-9038-45F0-A0F3-153CB3FF5C8C}" type="slidenum">
              <a:rPr lang="en-GB" smtClean="0"/>
              <a:pPr/>
              <a:t>4</a:t>
            </a:fld>
            <a:endParaRPr lang="en-GB"/>
          </a:p>
        </p:txBody>
      </p:sp>
    </p:spTree>
    <p:extLst>
      <p:ext uri="{BB962C8B-B14F-4D97-AF65-F5344CB8AC3E}">
        <p14:creationId xmlns:p14="http://schemas.microsoft.com/office/powerpoint/2010/main" val="19786772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research objective of this paper could be summarised as shown</a:t>
            </a:r>
            <a:r>
              <a:rPr lang="en-GB" baseline="0" dirty="0" smtClean="0"/>
              <a:t> this Figure. Our </a:t>
            </a:r>
            <a:r>
              <a:rPr lang="en-GB" baseline="0" dirty="0" smtClean="0"/>
              <a:t>key objective is </a:t>
            </a:r>
            <a:r>
              <a:rPr lang="en-GB" baseline="0" dirty="0" smtClean="0"/>
              <a:t>to find out how street food can retain its authenticity in developing countries and be at the same time a profitable activity for the </a:t>
            </a:r>
            <a:r>
              <a:rPr lang="en-GB" baseline="0" dirty="0" smtClean="0"/>
              <a:t>locals</a:t>
            </a:r>
          </a:p>
          <a:p>
            <a:endParaRPr lang="en-GB" baseline="0" dirty="0" smtClean="0"/>
          </a:p>
          <a:p>
            <a:r>
              <a:rPr lang="en-GB" baseline="0" dirty="0" smtClean="0"/>
              <a:t>Examining the literature to identify how </a:t>
            </a:r>
            <a:r>
              <a:rPr lang="en-GB" baseline="0" dirty="0" smtClean="0"/>
              <a:t>to find a fine balance between keeping street food an authentic product for tourists while being profitable for locals. </a:t>
            </a:r>
            <a:endParaRPr lang="en-GB" dirty="0"/>
          </a:p>
        </p:txBody>
      </p:sp>
      <p:sp>
        <p:nvSpPr>
          <p:cNvPr id="4" name="Slide Number Placeholder 3"/>
          <p:cNvSpPr>
            <a:spLocks noGrp="1"/>
          </p:cNvSpPr>
          <p:nvPr>
            <p:ph type="sldNum" sz="quarter" idx="10"/>
          </p:nvPr>
        </p:nvSpPr>
        <p:spPr/>
        <p:txBody>
          <a:bodyPr/>
          <a:lstStyle/>
          <a:p>
            <a:fld id="{199E4EFF-9038-45F0-A0F3-153CB3FF5C8C}" type="slidenum">
              <a:rPr lang="en-GB" smtClean="0"/>
              <a:pPr/>
              <a:t>5</a:t>
            </a:fld>
            <a:endParaRPr lang="en-GB"/>
          </a:p>
        </p:txBody>
      </p:sp>
    </p:spTree>
    <p:extLst>
      <p:ext uri="{BB962C8B-B14F-4D97-AF65-F5344CB8AC3E}">
        <p14:creationId xmlns:p14="http://schemas.microsoft.com/office/powerpoint/2010/main" val="37926716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main argument of this paper is that related tourism activities that are components of the locals’ daily lives represent one of the most sustainable tourism activities</a:t>
            </a:r>
            <a:r>
              <a:rPr lang="en-GB" dirty="0" smtClean="0"/>
              <a:t>.</a:t>
            </a:r>
          </a:p>
          <a:p>
            <a:endParaRPr lang="en-GB" dirty="0" smtClean="0"/>
          </a:p>
          <a:p>
            <a:r>
              <a:rPr lang="en-GB" dirty="0" smtClean="0"/>
              <a:t>Drawing </a:t>
            </a:r>
            <a:r>
              <a:rPr lang="en-GB" dirty="0" smtClean="0"/>
              <a:t>from literature on marketing research in tourism, sustainability, business ethics and entrepreneurship the study examines factors that influence the level and support of sustainable tourism development, specifically the potential of ethical and sustainable food (e.g. such as street food) to have a positive impact on destinations and their sustainable development. </a:t>
            </a:r>
            <a:endParaRPr lang="en-GB" dirty="0"/>
          </a:p>
        </p:txBody>
      </p:sp>
      <p:sp>
        <p:nvSpPr>
          <p:cNvPr id="4" name="Slide Number Placeholder 3"/>
          <p:cNvSpPr>
            <a:spLocks noGrp="1"/>
          </p:cNvSpPr>
          <p:nvPr>
            <p:ph type="sldNum" sz="quarter" idx="10"/>
          </p:nvPr>
        </p:nvSpPr>
        <p:spPr/>
        <p:txBody>
          <a:bodyPr/>
          <a:lstStyle/>
          <a:p>
            <a:fld id="{199E4EFF-9038-45F0-A0F3-153CB3FF5C8C}" type="slidenum">
              <a:rPr lang="en-GB" smtClean="0"/>
              <a:pPr/>
              <a:t>6</a:t>
            </a:fld>
            <a:endParaRPr lang="en-GB"/>
          </a:p>
        </p:txBody>
      </p:sp>
    </p:spTree>
    <p:extLst>
      <p:ext uri="{BB962C8B-B14F-4D97-AF65-F5344CB8AC3E}">
        <p14:creationId xmlns:p14="http://schemas.microsoft.com/office/powerpoint/2010/main" val="33466126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As 'there is no international legal definition of 'sustainable food' (Sloan, Legrand &amp; Chen, 2013: 170), using Sloan et al (2013: 170-178) research, we are defining sustainable food in a developing tourist destination context as food that: </a:t>
            </a:r>
            <a:endParaRPr lang="en-NZ"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199E4EFF-9038-45F0-A0F3-153CB3FF5C8C}" type="slidenum">
              <a:rPr lang="en-GB" smtClean="0"/>
              <a:pPr/>
              <a:t>8</a:t>
            </a:fld>
            <a:endParaRPr lang="en-GB"/>
          </a:p>
        </p:txBody>
      </p:sp>
    </p:spTree>
    <p:extLst>
      <p:ext uri="{BB962C8B-B14F-4D97-AF65-F5344CB8AC3E}">
        <p14:creationId xmlns:p14="http://schemas.microsoft.com/office/powerpoint/2010/main" val="16486992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FAO – Food and Agriculture Organization</a:t>
            </a:r>
            <a:r>
              <a:rPr lang="en-NZ" baseline="0" dirty="0" smtClean="0"/>
              <a:t> of </a:t>
            </a:r>
          </a:p>
          <a:p>
            <a:endParaRPr lang="en-NZ" baseline="0" dirty="0" smtClean="0"/>
          </a:p>
          <a:p>
            <a:r>
              <a:rPr lang="ro-RO" sz="1200" kern="1200" dirty="0" smtClean="0">
                <a:solidFill>
                  <a:schemeClr val="tx1"/>
                </a:solidFill>
                <a:effectLst/>
                <a:latin typeface="+mn-lt"/>
                <a:ea typeface="+mn-ea"/>
                <a:cs typeface="+mn-cs"/>
              </a:rPr>
              <a:t>protection of supply from microbial, chemical, and physical hazards that may occur during all stages of food production</a:t>
            </a:r>
            <a:endParaRPr lang="en-NZ" baseline="0" dirty="0" smtClean="0"/>
          </a:p>
          <a:p>
            <a:endParaRPr lang="en-NZ" baseline="0" dirty="0" smtClean="0"/>
          </a:p>
          <a:p>
            <a:r>
              <a:rPr lang="en-GB" sz="1200" kern="1200" dirty="0" smtClean="0">
                <a:solidFill>
                  <a:schemeClr val="tx1"/>
                </a:solidFill>
                <a:effectLst/>
                <a:latin typeface="+mn-lt"/>
                <a:ea typeface="+mn-ea"/>
                <a:cs typeface="+mn-cs"/>
              </a:rPr>
              <a:t>For example, the Government of Bangladesh has recognized the role of street foods in urban food security and it has been outlined as a strategic area of intervention in the National Food Policy of Action (2008-2015) under strategy 3.5, entitled as ‘Safe, quality food supply: Institutionalization of safe and hygienic street food vending as medium and long term actions’ (FAO, 2014).</a:t>
            </a:r>
            <a:r>
              <a:rPr lang="en-NZ" baseline="0" dirty="0" smtClean="0"/>
              <a:t>the United Nations</a:t>
            </a:r>
            <a:endParaRPr lang="en-NZ" dirty="0"/>
          </a:p>
        </p:txBody>
      </p:sp>
      <p:sp>
        <p:nvSpPr>
          <p:cNvPr id="4" name="Slide Number Placeholder 3"/>
          <p:cNvSpPr>
            <a:spLocks noGrp="1"/>
          </p:cNvSpPr>
          <p:nvPr>
            <p:ph type="sldNum" sz="quarter" idx="10"/>
          </p:nvPr>
        </p:nvSpPr>
        <p:spPr/>
        <p:txBody>
          <a:bodyPr/>
          <a:lstStyle/>
          <a:p>
            <a:fld id="{199E4EFF-9038-45F0-A0F3-153CB3FF5C8C}" type="slidenum">
              <a:rPr lang="en-GB" smtClean="0"/>
              <a:pPr/>
              <a:t>9</a:t>
            </a:fld>
            <a:endParaRPr lang="en-GB"/>
          </a:p>
        </p:txBody>
      </p:sp>
    </p:spTree>
    <p:extLst>
      <p:ext uri="{BB962C8B-B14F-4D97-AF65-F5344CB8AC3E}">
        <p14:creationId xmlns:p14="http://schemas.microsoft.com/office/powerpoint/2010/main" val="20008428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199E4EFF-9038-45F0-A0F3-153CB3FF5C8C}" type="slidenum">
              <a:rPr lang="en-GB" smtClean="0"/>
              <a:pPr/>
              <a:t>11</a:t>
            </a:fld>
            <a:endParaRPr lang="en-GB"/>
          </a:p>
        </p:txBody>
      </p:sp>
    </p:spTree>
    <p:extLst>
      <p:ext uri="{BB962C8B-B14F-4D97-AF65-F5344CB8AC3E}">
        <p14:creationId xmlns:p14="http://schemas.microsoft.com/office/powerpoint/2010/main" val="12049791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99E4EFF-9038-45F0-A0F3-153CB3FF5C8C}" type="slidenum">
              <a:rPr lang="en-GB" smtClean="0"/>
              <a:pPr/>
              <a:t>13</a:t>
            </a:fld>
            <a:endParaRPr lang="en-GB"/>
          </a:p>
        </p:txBody>
      </p:sp>
    </p:spTree>
    <p:extLst>
      <p:ext uri="{BB962C8B-B14F-4D97-AF65-F5344CB8AC3E}">
        <p14:creationId xmlns:p14="http://schemas.microsoft.com/office/powerpoint/2010/main" val="30117247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1D8BD707-D9CF-40AE-B4C6-C98DA3205C09}" type="datetimeFigureOut">
              <a:rPr lang="en-US" smtClean="0"/>
              <a:pPr/>
              <a:t>11/28/2016</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1D8BD707-D9CF-40AE-B4C6-C98DA3205C09}" type="datetimeFigureOut">
              <a:rPr lang="en-US" smtClean="0"/>
              <a:pPr/>
              <a:t>11/28/2016</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B6F15528-21DE-4FAA-801E-634DDDAF4B2B}"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1D8BD707-D9CF-40AE-B4C6-C98DA3205C09}" type="datetimeFigureOut">
              <a:rPr lang="en-US" smtClean="0"/>
              <a:pPr/>
              <a:t>11/28/2016</a:t>
            </a:fld>
            <a:endParaRPr lang="en-US"/>
          </a:p>
        </p:txBody>
      </p:sp>
      <p:sp>
        <p:nvSpPr>
          <p:cNvPr id="10" name="Slide Number Placeholder 9"/>
          <p:cNvSpPr>
            <a:spLocks noGrp="1"/>
          </p:cNvSpPr>
          <p:nvPr>
            <p:ph type="sldNum" sz="quarter" idx="16"/>
          </p:nvPr>
        </p:nvSpPr>
        <p:spPr/>
        <p:txBody>
          <a:bodyPr rtlCol="0"/>
          <a:lstStyle/>
          <a:p>
            <a:fld id="{B6F15528-21DE-4FAA-801E-634DDDAF4B2B}"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1D8BD707-D9CF-40AE-B4C6-C98DA3205C09}" type="datetimeFigureOut">
              <a:rPr lang="en-US" smtClean="0"/>
              <a:pPr/>
              <a:t>11/28/2016</a:t>
            </a:fld>
            <a:endParaRPr lang="en-US"/>
          </a:p>
        </p:txBody>
      </p:sp>
      <p:sp>
        <p:nvSpPr>
          <p:cNvPr id="12" name="Slide Number Placeholder 11"/>
          <p:cNvSpPr>
            <a:spLocks noGrp="1"/>
          </p:cNvSpPr>
          <p:nvPr>
            <p:ph type="sldNum" sz="quarter" idx="16"/>
          </p:nvPr>
        </p:nvSpPr>
        <p:spPr/>
        <p:txBody>
          <a:bodyPr rtlCol="0"/>
          <a:lstStyle/>
          <a:p>
            <a:fld id="{B6F15528-21DE-4FAA-801E-634DDDAF4B2B}"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11/28/2016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11/28/2016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B6F15528-21DE-4FAA-801E-634DDDAF4B2B}"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1D8BD707-D9CF-40AE-B4C6-C98DA3205C09}" type="datetimeFigureOut">
              <a:rPr lang="en-US" smtClean="0"/>
              <a:pPr/>
              <a:t>11/28/2016</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B6F15528-21DE-4FAA-801E-634DDDAF4B2B}"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1D8BD707-D9CF-40AE-B4C6-C98DA3205C09}" type="datetimeFigureOut">
              <a:rPr lang="en-US" smtClean="0"/>
              <a:pPr/>
              <a:t>11/28/2016</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1D8BD707-D9CF-40AE-B4C6-C98DA3205C09}" type="datetimeFigureOut">
              <a:rPr lang="en-US" smtClean="0"/>
              <a:pPr/>
              <a:t>11/28/2016</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1600200" y="5486400"/>
            <a:ext cx="7543800" cy="1371600"/>
          </a:xfrm>
        </p:spPr>
        <p:txBody>
          <a:bodyPr>
            <a:normAutofit/>
          </a:bodyPr>
          <a:lstStyle/>
          <a:p>
            <a:pPr lvl="0" algn="ctr" fontAlgn="base">
              <a:spcBef>
                <a:spcPct val="0"/>
              </a:spcBef>
              <a:spcAft>
                <a:spcPts val="600"/>
              </a:spcAft>
              <a:buClrTx/>
              <a:buSzTx/>
            </a:pPr>
            <a:r>
              <a:rPr lang="en-GB" sz="2000" b="1" dirty="0">
                <a:solidFill>
                  <a:schemeClr val="accent1">
                    <a:lumMod val="50000"/>
                  </a:schemeClr>
                </a:solidFill>
                <a:ea typeface="Times New Roman" pitchFamily="18" charset="0"/>
                <a:cs typeface="Times New Roman" pitchFamily="18" charset="0"/>
              </a:rPr>
              <a:t>Dr Manuela </a:t>
            </a:r>
            <a:r>
              <a:rPr lang="en-GB" sz="2000" b="1" dirty="0" smtClean="0">
                <a:solidFill>
                  <a:schemeClr val="accent1">
                    <a:lumMod val="50000"/>
                  </a:schemeClr>
                </a:solidFill>
                <a:ea typeface="Times New Roman" pitchFamily="18" charset="0"/>
                <a:cs typeface="Times New Roman" pitchFamily="18" charset="0"/>
              </a:rPr>
              <a:t>Pilato </a:t>
            </a:r>
            <a:r>
              <a:rPr lang="en-GB" sz="2000" b="1" dirty="0" smtClean="0">
                <a:solidFill>
                  <a:schemeClr val="tx2">
                    <a:lumMod val="50000"/>
                  </a:schemeClr>
                </a:solidFill>
                <a:ea typeface="Times New Roman" pitchFamily="18" charset="0"/>
                <a:cs typeface="Times New Roman" pitchFamily="18" charset="0"/>
              </a:rPr>
              <a:t>- </a:t>
            </a:r>
            <a:r>
              <a:rPr lang="en-GB" sz="2000" dirty="0" smtClean="0">
                <a:ea typeface="Times New Roman" pitchFamily="18" charset="0"/>
                <a:cs typeface="Times New Roman" pitchFamily="18" charset="0"/>
              </a:rPr>
              <a:t>University </a:t>
            </a:r>
            <a:r>
              <a:rPr lang="en-GB" sz="2000" dirty="0">
                <a:ea typeface="Times New Roman" pitchFamily="18" charset="0"/>
                <a:cs typeface="Times New Roman" pitchFamily="18" charset="0"/>
              </a:rPr>
              <a:t>of Winchester, United Kingdom</a:t>
            </a:r>
            <a:endParaRPr lang="en-GB" sz="2000" dirty="0">
              <a:cs typeface="Arial" pitchFamily="34" charset="0"/>
            </a:endParaRPr>
          </a:p>
          <a:p>
            <a:pPr lvl="0" algn="ctr" eaLnBrk="0" fontAlgn="base" hangingPunct="0">
              <a:spcBef>
                <a:spcPct val="0"/>
              </a:spcBef>
              <a:spcAft>
                <a:spcPts val="600"/>
              </a:spcAft>
              <a:buClrTx/>
              <a:buSzTx/>
            </a:pPr>
            <a:r>
              <a:rPr lang="en-GB" sz="2000" b="1" dirty="0">
                <a:solidFill>
                  <a:schemeClr val="accent1">
                    <a:lumMod val="50000"/>
                  </a:schemeClr>
                </a:solidFill>
                <a:ea typeface="Times New Roman" pitchFamily="18" charset="0"/>
                <a:cs typeface="Times New Roman" pitchFamily="18" charset="0"/>
              </a:rPr>
              <a:t>Dr </a:t>
            </a:r>
            <a:r>
              <a:rPr lang="en-GB" sz="2000" b="1" dirty="0" err="1">
                <a:solidFill>
                  <a:schemeClr val="accent1">
                    <a:lumMod val="50000"/>
                  </a:schemeClr>
                </a:solidFill>
                <a:ea typeface="Times New Roman" pitchFamily="18" charset="0"/>
                <a:cs typeface="Times New Roman" pitchFamily="18" charset="0"/>
              </a:rPr>
              <a:t>Hugues</a:t>
            </a:r>
            <a:r>
              <a:rPr lang="en-GB" sz="2000" b="1" dirty="0">
                <a:solidFill>
                  <a:schemeClr val="accent1">
                    <a:lumMod val="50000"/>
                  </a:schemeClr>
                </a:solidFill>
                <a:ea typeface="Times New Roman" pitchFamily="18" charset="0"/>
                <a:cs typeface="Times New Roman" pitchFamily="18" charset="0"/>
              </a:rPr>
              <a:t> </a:t>
            </a:r>
            <a:r>
              <a:rPr lang="en-GB" sz="2000" b="1" dirty="0" err="1" smtClean="0">
                <a:solidFill>
                  <a:schemeClr val="accent1">
                    <a:lumMod val="50000"/>
                  </a:schemeClr>
                </a:solidFill>
                <a:ea typeface="Times New Roman" pitchFamily="18" charset="0"/>
                <a:cs typeface="Times New Roman" pitchFamily="18" charset="0"/>
              </a:rPr>
              <a:t>Séraphin</a:t>
            </a:r>
            <a:r>
              <a:rPr lang="en-GB" sz="2000" b="1" dirty="0" smtClean="0">
                <a:solidFill>
                  <a:schemeClr val="accent1">
                    <a:lumMod val="50000"/>
                  </a:schemeClr>
                </a:solidFill>
                <a:ea typeface="Times New Roman" pitchFamily="18" charset="0"/>
                <a:cs typeface="Times New Roman" pitchFamily="18" charset="0"/>
              </a:rPr>
              <a:t> </a:t>
            </a:r>
            <a:r>
              <a:rPr lang="en-GB" sz="2000" b="1" dirty="0" smtClean="0">
                <a:solidFill>
                  <a:schemeClr val="tx2">
                    <a:lumMod val="50000"/>
                  </a:schemeClr>
                </a:solidFill>
                <a:ea typeface="Times New Roman" pitchFamily="18" charset="0"/>
                <a:cs typeface="Times New Roman" pitchFamily="18" charset="0"/>
              </a:rPr>
              <a:t>- </a:t>
            </a:r>
            <a:r>
              <a:rPr lang="en-GB" sz="2000" dirty="0" smtClean="0">
                <a:ea typeface="Times New Roman" pitchFamily="18" charset="0"/>
                <a:cs typeface="Times New Roman" pitchFamily="18" charset="0"/>
              </a:rPr>
              <a:t>University </a:t>
            </a:r>
            <a:r>
              <a:rPr lang="en-GB" sz="2000" dirty="0">
                <a:ea typeface="Times New Roman" pitchFamily="18" charset="0"/>
                <a:cs typeface="Times New Roman" pitchFamily="18" charset="0"/>
              </a:rPr>
              <a:t>of Winchester, United Kingdom</a:t>
            </a:r>
            <a:endParaRPr lang="en-GB" sz="2000" dirty="0">
              <a:cs typeface="Arial" pitchFamily="34" charset="0"/>
            </a:endParaRPr>
          </a:p>
          <a:p>
            <a:pPr lvl="0" algn="ctr" eaLnBrk="0" fontAlgn="base" hangingPunct="0">
              <a:spcBef>
                <a:spcPct val="0"/>
              </a:spcBef>
              <a:spcAft>
                <a:spcPts val="600"/>
              </a:spcAft>
              <a:buClrTx/>
              <a:buSzTx/>
            </a:pPr>
            <a:r>
              <a:rPr lang="en-GB" sz="2000" b="1" dirty="0">
                <a:solidFill>
                  <a:schemeClr val="accent1">
                    <a:lumMod val="50000"/>
                  </a:schemeClr>
                </a:solidFill>
                <a:ea typeface="Times New Roman" pitchFamily="18" charset="0"/>
                <a:cs typeface="Times New Roman" pitchFamily="18" charset="0"/>
              </a:rPr>
              <a:t>Dr Anca C. </a:t>
            </a:r>
            <a:r>
              <a:rPr lang="en-GB" sz="2000" b="1" dirty="0" smtClean="0">
                <a:solidFill>
                  <a:schemeClr val="accent1">
                    <a:lumMod val="50000"/>
                  </a:schemeClr>
                </a:solidFill>
                <a:ea typeface="Times New Roman" pitchFamily="18" charset="0"/>
                <a:cs typeface="Times New Roman" pitchFamily="18" charset="0"/>
              </a:rPr>
              <a:t>Yallop </a:t>
            </a:r>
            <a:r>
              <a:rPr lang="en-GB" sz="2000" b="1" dirty="0" smtClean="0">
                <a:solidFill>
                  <a:schemeClr val="tx2">
                    <a:lumMod val="50000"/>
                  </a:schemeClr>
                </a:solidFill>
                <a:ea typeface="Times New Roman" pitchFamily="18" charset="0"/>
                <a:cs typeface="Times New Roman" pitchFamily="18" charset="0"/>
              </a:rPr>
              <a:t>- </a:t>
            </a:r>
            <a:r>
              <a:rPr lang="en-GB" sz="2000" dirty="0" smtClean="0">
                <a:ea typeface="Times New Roman" pitchFamily="18" charset="0"/>
                <a:cs typeface="Times New Roman" pitchFamily="18" charset="0"/>
              </a:rPr>
              <a:t>Auckland </a:t>
            </a:r>
            <a:r>
              <a:rPr lang="en-GB" sz="2000" dirty="0">
                <a:ea typeface="Times New Roman" pitchFamily="18" charset="0"/>
                <a:cs typeface="Times New Roman" pitchFamily="18" charset="0"/>
              </a:rPr>
              <a:t>University of Technology, New Zealand</a:t>
            </a:r>
            <a:endParaRPr lang="en-GB" sz="2000" dirty="0">
              <a:cs typeface="Arial" pitchFamily="34" charset="0"/>
            </a:endParaRPr>
          </a:p>
          <a:p>
            <a:endParaRPr lang="en-NZ" dirty="0"/>
          </a:p>
        </p:txBody>
      </p:sp>
      <p:sp>
        <p:nvSpPr>
          <p:cNvPr id="3" name="Title 2"/>
          <p:cNvSpPr>
            <a:spLocks noGrp="1"/>
          </p:cNvSpPr>
          <p:nvPr>
            <p:ph type="title"/>
          </p:nvPr>
        </p:nvSpPr>
        <p:spPr/>
        <p:txBody>
          <a:bodyPr>
            <a:noAutofit/>
          </a:bodyPr>
          <a:lstStyle/>
          <a:p>
            <a:r>
              <a:rPr lang="en-GB" sz="2400" b="1" dirty="0"/>
              <a:t>Exploring the potential of street food as a sustainable livelihood tourism strategy for developing destinations</a:t>
            </a:r>
            <a:endParaRPr lang="en-NZ" sz="2400" dirty="0"/>
          </a:p>
        </p:txBody>
      </p:sp>
      <p:sp>
        <p:nvSpPr>
          <p:cNvPr id="6" name="TextBox 5"/>
          <p:cNvSpPr txBox="1"/>
          <p:nvPr/>
        </p:nvSpPr>
        <p:spPr>
          <a:xfrm>
            <a:off x="-3132" y="1407313"/>
            <a:ext cx="1560576" cy="1754326"/>
          </a:xfrm>
          <a:prstGeom prst="rect">
            <a:avLst/>
          </a:prstGeom>
          <a:noFill/>
        </p:spPr>
        <p:txBody>
          <a:bodyPr wrap="square" rtlCol="0">
            <a:spAutoFit/>
          </a:bodyPr>
          <a:lstStyle/>
          <a:p>
            <a:r>
              <a:rPr lang="en-NZ" b="1" dirty="0" smtClean="0"/>
              <a:t>6</a:t>
            </a:r>
            <a:r>
              <a:rPr lang="en-NZ" b="1" baseline="30000" dirty="0" smtClean="0"/>
              <a:t>th</a:t>
            </a:r>
            <a:r>
              <a:rPr lang="en-NZ" b="1" dirty="0" smtClean="0"/>
              <a:t> ABEN Conference</a:t>
            </a:r>
          </a:p>
          <a:p>
            <a:r>
              <a:rPr lang="en-NZ" b="1" dirty="0" smtClean="0"/>
              <a:t>5-6 Dec 2016</a:t>
            </a:r>
          </a:p>
          <a:p>
            <a:r>
              <a:rPr lang="en-NZ" b="1" dirty="0" smtClean="0"/>
              <a:t>Griffith University</a:t>
            </a:r>
          </a:p>
          <a:p>
            <a:endParaRPr lang="en-NZ" dirty="0"/>
          </a:p>
        </p:txBody>
      </p:sp>
      <p:pic>
        <p:nvPicPr>
          <p:cNvPr id="10" name="Picture Placeholder 9"/>
          <p:cNvPicPr>
            <a:picLocks noGrp="1" noChangeAspect="1"/>
          </p:cNvPicPr>
          <p:nvPr>
            <p:ph type="pic" idx="1"/>
          </p:nvPr>
        </p:nvPicPr>
        <p:blipFill>
          <a:blip r:embed="rId2">
            <a:extLst>
              <a:ext uri="{28A0092B-C50C-407E-A947-70E740481C1C}">
                <a14:useLocalDpi xmlns:a14="http://schemas.microsoft.com/office/drawing/2010/main" val="0"/>
              </a:ext>
            </a:extLst>
          </a:blip>
          <a:srcRect t="9090" b="9090"/>
          <a:stretch>
            <a:fillRect/>
          </a:stretch>
        </p:blipFill>
        <p:spPr/>
      </p:pic>
    </p:spTree>
    <p:extLst>
      <p:ext uri="{BB962C8B-B14F-4D97-AF65-F5344CB8AC3E}">
        <p14:creationId xmlns:p14="http://schemas.microsoft.com/office/powerpoint/2010/main" val="3973091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2800" b="1" dirty="0">
                <a:solidFill>
                  <a:schemeClr val="accent1"/>
                </a:solidFill>
              </a:rPr>
              <a:t>CONTEXT</a:t>
            </a:r>
            <a:endParaRPr lang="en-NZ" sz="2800" dirty="0"/>
          </a:p>
        </p:txBody>
      </p:sp>
      <p:sp>
        <p:nvSpPr>
          <p:cNvPr id="3" name="Content Placeholder 2"/>
          <p:cNvSpPr>
            <a:spLocks noGrp="1"/>
          </p:cNvSpPr>
          <p:nvPr>
            <p:ph sz="quarter" idx="1"/>
          </p:nvPr>
        </p:nvSpPr>
        <p:spPr>
          <a:xfrm>
            <a:off x="0" y="1600200"/>
            <a:ext cx="9144000" cy="5257800"/>
          </a:xfrm>
        </p:spPr>
        <p:txBody>
          <a:bodyPr>
            <a:normAutofit lnSpcReduction="10000"/>
          </a:bodyPr>
          <a:lstStyle/>
          <a:p>
            <a:r>
              <a:rPr lang="en-GB" sz="2400" dirty="0"/>
              <a:t>The fastest growing trend for international travel has been for travel to </a:t>
            </a:r>
            <a:r>
              <a:rPr lang="en-GB" sz="2400" dirty="0" smtClean="0"/>
              <a:t>LDCs </a:t>
            </a:r>
            <a:r>
              <a:rPr lang="en-GB" sz="2400" dirty="0"/>
              <a:t>(Holden, 2013</a:t>
            </a:r>
            <a:r>
              <a:rPr lang="en-GB" sz="2400" dirty="0" smtClean="0"/>
              <a:t>)</a:t>
            </a:r>
          </a:p>
          <a:p>
            <a:r>
              <a:rPr lang="en-GB" sz="2400" dirty="0" smtClean="0"/>
              <a:t>Tourism – central </a:t>
            </a:r>
            <a:r>
              <a:rPr lang="en-GB" sz="2400" dirty="0"/>
              <a:t>in the strategy for the economic development of </a:t>
            </a:r>
            <a:r>
              <a:rPr lang="en-GB" sz="2400" dirty="0" smtClean="0"/>
              <a:t>LDCs</a:t>
            </a:r>
          </a:p>
          <a:p>
            <a:r>
              <a:rPr lang="en-GB" sz="2400" dirty="0" smtClean="0"/>
              <a:t>Growing recognition </a:t>
            </a:r>
            <a:r>
              <a:rPr lang="en-GB" sz="2400" dirty="0"/>
              <a:t>that tourism requires more equality among all </a:t>
            </a:r>
            <a:r>
              <a:rPr lang="en-GB" sz="2400" dirty="0" smtClean="0"/>
              <a:t>participants: </a:t>
            </a:r>
            <a:r>
              <a:rPr lang="en-GB" sz="2400" dirty="0"/>
              <a:t>alternative forms of tourism where less foreign capital and more local people, food and architecture are engaged (Crick, 1989</a:t>
            </a:r>
            <a:r>
              <a:rPr lang="en-GB" sz="2400" dirty="0" smtClean="0"/>
              <a:t>)</a:t>
            </a:r>
          </a:p>
          <a:p>
            <a:r>
              <a:rPr lang="en-GB" sz="2400" dirty="0"/>
              <a:t>E</a:t>
            </a:r>
            <a:r>
              <a:rPr lang="en-GB" sz="2400" dirty="0" smtClean="0"/>
              <a:t>xogenous </a:t>
            </a:r>
            <a:r>
              <a:rPr lang="en-GB" sz="2400" dirty="0"/>
              <a:t>factors like political instability, economic crisis, natural disasters and the outbreak of diseases (</a:t>
            </a:r>
            <a:r>
              <a:rPr lang="en-GB" sz="2400" dirty="0" err="1"/>
              <a:t>Séraphin</a:t>
            </a:r>
            <a:r>
              <a:rPr lang="en-GB" sz="2400" dirty="0"/>
              <a:t>, </a:t>
            </a:r>
            <a:r>
              <a:rPr lang="en-GB" sz="2400" dirty="0" smtClean="0"/>
              <a:t>2014; </a:t>
            </a:r>
            <a:r>
              <a:rPr lang="en-GB" sz="2400" dirty="0"/>
              <a:t>Hai &amp; Chick, 2011; Ritchie, Dorrell, Miller &amp; Miller, 2004). </a:t>
            </a:r>
            <a:endParaRPr lang="en-GB" sz="2400" dirty="0" smtClean="0"/>
          </a:p>
          <a:p>
            <a:r>
              <a:rPr lang="en-GB" sz="2400" dirty="0"/>
              <a:t>A</a:t>
            </a:r>
            <a:r>
              <a:rPr lang="en-GB" sz="2400" dirty="0" smtClean="0"/>
              <a:t>lternative form </a:t>
            </a:r>
            <a:r>
              <a:rPr lang="en-GB" sz="2400" dirty="0"/>
              <a:t>of tourism </a:t>
            </a:r>
            <a:r>
              <a:rPr lang="en-GB" sz="2400" dirty="0" smtClean="0"/>
              <a:t>(Crick,1989</a:t>
            </a:r>
            <a:r>
              <a:rPr lang="en-GB" sz="2400" dirty="0"/>
              <a:t>) </a:t>
            </a:r>
            <a:r>
              <a:rPr lang="en-GB" sz="2400" dirty="0" smtClean="0"/>
              <a:t>(activities </a:t>
            </a:r>
            <a:r>
              <a:rPr lang="en-GB" sz="2400" dirty="0"/>
              <a:t>involving local people and local </a:t>
            </a:r>
            <a:r>
              <a:rPr lang="en-GB" sz="2400" dirty="0" smtClean="0"/>
              <a:t>food); </a:t>
            </a:r>
            <a:r>
              <a:rPr lang="en-GB" sz="2400" dirty="0"/>
              <a:t>authentic </a:t>
            </a:r>
            <a:r>
              <a:rPr lang="en-GB" sz="2400" dirty="0" smtClean="0"/>
              <a:t>form </a:t>
            </a:r>
            <a:r>
              <a:rPr lang="en-GB" sz="2400" dirty="0"/>
              <a:t>of </a:t>
            </a:r>
            <a:r>
              <a:rPr lang="en-GB" sz="2400" dirty="0" smtClean="0"/>
              <a:t>tourism (Thompson, 2014; Wagner, 2015): </a:t>
            </a:r>
            <a:r>
              <a:rPr lang="en-GB" sz="2400" dirty="0"/>
              <a:t>people, the culture and natural assets are </a:t>
            </a:r>
            <a:r>
              <a:rPr lang="en-GB" sz="2400" dirty="0" smtClean="0"/>
              <a:t>central (e.g. Haiti).</a:t>
            </a:r>
          </a:p>
          <a:p>
            <a:endParaRPr lang="en-GB" sz="2400" dirty="0" smtClean="0"/>
          </a:p>
          <a:p>
            <a:endParaRPr lang="en-GB" dirty="0" smtClean="0"/>
          </a:p>
          <a:p>
            <a:endParaRPr lang="en-NZ" dirty="0"/>
          </a:p>
        </p:txBody>
      </p:sp>
    </p:spTree>
    <p:extLst>
      <p:ext uri="{BB962C8B-B14F-4D97-AF65-F5344CB8AC3E}">
        <p14:creationId xmlns:p14="http://schemas.microsoft.com/office/powerpoint/2010/main" val="33890071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2800" b="1" dirty="0" smtClean="0">
                <a:solidFill>
                  <a:schemeClr val="accent1"/>
                </a:solidFill>
              </a:rPr>
              <a:t>CONTEXT (CONTD)</a:t>
            </a:r>
            <a:endParaRPr lang="en-NZ" sz="2800" dirty="0"/>
          </a:p>
        </p:txBody>
      </p:sp>
      <p:sp>
        <p:nvSpPr>
          <p:cNvPr id="3" name="Content Placeholder 2"/>
          <p:cNvSpPr>
            <a:spLocks noGrp="1"/>
          </p:cNvSpPr>
          <p:nvPr>
            <p:ph sz="quarter" idx="1"/>
          </p:nvPr>
        </p:nvSpPr>
        <p:spPr/>
        <p:txBody>
          <a:bodyPr>
            <a:normAutofit/>
          </a:bodyPr>
          <a:lstStyle/>
          <a:p>
            <a:r>
              <a:rPr lang="en-NZ" sz="2400" dirty="0" smtClean="0"/>
              <a:t>Authenticity - </a:t>
            </a:r>
            <a:r>
              <a:rPr lang="en-GB" sz="2400" dirty="0"/>
              <a:t>the most important criterion for the development of heritage </a:t>
            </a:r>
            <a:r>
              <a:rPr lang="en-GB" sz="2400" dirty="0" smtClean="0"/>
              <a:t>tourism </a:t>
            </a:r>
            <a:r>
              <a:rPr lang="en-GB" sz="2400" dirty="0"/>
              <a:t>(</a:t>
            </a:r>
            <a:r>
              <a:rPr lang="en-GB" sz="2400" dirty="0" err="1"/>
              <a:t>Xie</a:t>
            </a:r>
            <a:r>
              <a:rPr lang="en-GB" sz="2400" dirty="0"/>
              <a:t> &amp; Wall, 2003 in Park, 2014: 62</a:t>
            </a:r>
            <a:r>
              <a:rPr lang="en-GB" sz="2400" dirty="0" smtClean="0"/>
              <a:t>)</a:t>
            </a:r>
          </a:p>
          <a:p>
            <a:r>
              <a:rPr lang="en-GB" sz="2400" dirty="0" smtClean="0"/>
              <a:t>BUT: “authenticity often </a:t>
            </a:r>
            <a:r>
              <a:rPr lang="en-GB" sz="2400" dirty="0"/>
              <a:t>becomes meaningless due to strategically contrived and constructed nature of tourism settings and </a:t>
            </a:r>
            <a:r>
              <a:rPr lang="en-GB" sz="2400" dirty="0" smtClean="0"/>
              <a:t>experiences” </a:t>
            </a:r>
            <a:r>
              <a:rPr lang="en-GB" sz="2400" dirty="0"/>
              <a:t>(Park: 2014: 60</a:t>
            </a:r>
            <a:r>
              <a:rPr lang="en-GB" sz="2400" dirty="0" smtClean="0"/>
              <a:t>).</a:t>
            </a:r>
          </a:p>
          <a:p>
            <a:r>
              <a:rPr lang="en-GB" sz="2400" dirty="0" smtClean="0"/>
              <a:t>Finding </a:t>
            </a:r>
            <a:r>
              <a:rPr lang="en-GB" sz="2400" dirty="0"/>
              <a:t>a fine line between selling some </a:t>
            </a:r>
            <a:r>
              <a:rPr lang="en-GB" sz="2400" dirty="0" smtClean="0"/>
              <a:t>aspects </a:t>
            </a:r>
            <a:r>
              <a:rPr lang="en-GB" sz="2400" dirty="0"/>
              <a:t>of a culture and keeping </a:t>
            </a:r>
            <a:r>
              <a:rPr lang="en-GB" sz="2400" dirty="0" smtClean="0"/>
              <a:t>the </a:t>
            </a:r>
            <a:r>
              <a:rPr lang="en-GB" sz="2400" dirty="0"/>
              <a:t>culture authentic</a:t>
            </a:r>
            <a:r>
              <a:rPr lang="en-GB" sz="2400" dirty="0" smtClean="0"/>
              <a:t>.</a:t>
            </a:r>
          </a:p>
          <a:p>
            <a:r>
              <a:rPr lang="en-GB" sz="2400" dirty="0"/>
              <a:t>A</a:t>
            </a:r>
            <a:r>
              <a:rPr lang="en-GB" sz="2400" dirty="0" smtClean="0"/>
              <a:t> </a:t>
            </a:r>
            <a:r>
              <a:rPr lang="en-GB" sz="2400" dirty="0"/>
              <a:t>call for the tourism industry to be more ethical in the way it does business (Lovelock &amp; Lovelock, 2013)</a:t>
            </a:r>
            <a:endParaRPr lang="en-NZ" sz="2400" dirty="0"/>
          </a:p>
        </p:txBody>
      </p:sp>
    </p:spTree>
    <p:extLst>
      <p:ext uri="{BB962C8B-B14F-4D97-AF65-F5344CB8AC3E}">
        <p14:creationId xmlns:p14="http://schemas.microsoft.com/office/powerpoint/2010/main" val="14027064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2800" b="1" dirty="0" smtClean="0">
                <a:solidFill>
                  <a:schemeClr val="accent1"/>
                </a:solidFill>
              </a:rPr>
              <a:t>STREET FOOD: SOME FACTS</a:t>
            </a:r>
            <a:endParaRPr lang="en-GB" sz="2800" b="1" dirty="0" smtClean="0">
              <a:solidFill>
                <a:schemeClr val="accent1"/>
              </a:solidFill>
            </a:endParaRPr>
          </a:p>
        </p:txBody>
      </p:sp>
      <p:sp>
        <p:nvSpPr>
          <p:cNvPr id="3" name="Content Placeholder 2"/>
          <p:cNvSpPr>
            <a:spLocks noGrp="1"/>
          </p:cNvSpPr>
          <p:nvPr>
            <p:ph sz="quarter" idx="1"/>
          </p:nvPr>
        </p:nvSpPr>
        <p:spPr>
          <a:xfrm>
            <a:off x="612648" y="1600200"/>
            <a:ext cx="8153400" cy="5257800"/>
          </a:xfrm>
        </p:spPr>
        <p:txBody>
          <a:bodyPr>
            <a:normAutofit fontScale="70000" lnSpcReduction="20000"/>
          </a:bodyPr>
          <a:lstStyle/>
          <a:p>
            <a:r>
              <a:rPr lang="en-GB" sz="3400" dirty="0" smtClean="0"/>
              <a:t>Street-food (i.e. ready-to-eat-food </a:t>
            </a:r>
            <a:r>
              <a:rPr lang="en-GB" sz="3400" dirty="0"/>
              <a:t>sold in a street or a public </a:t>
            </a:r>
            <a:r>
              <a:rPr lang="en-GB" sz="3400" dirty="0" smtClean="0"/>
              <a:t>place; </a:t>
            </a:r>
            <a:r>
              <a:rPr lang="en-GB" sz="3400" dirty="0" err="1" smtClean="0"/>
              <a:t>Kowalczyk</a:t>
            </a:r>
            <a:r>
              <a:rPr lang="en-GB" sz="3400" dirty="0"/>
              <a:t>, 2014) can be considered as an authentic way of living and an authentic activity visitors could be involved </a:t>
            </a:r>
            <a:r>
              <a:rPr lang="en-GB" sz="3400" dirty="0" smtClean="0"/>
              <a:t>in.</a:t>
            </a:r>
          </a:p>
          <a:p>
            <a:r>
              <a:rPr lang="en-GB" sz="3400" dirty="0" smtClean="0"/>
              <a:t>Consumed </a:t>
            </a:r>
            <a:r>
              <a:rPr lang="en-GB" sz="3400" dirty="0"/>
              <a:t>each day by an estimated 2.5 billion people </a:t>
            </a:r>
            <a:r>
              <a:rPr lang="en-GB" sz="3400" dirty="0" smtClean="0"/>
              <a:t>world-wide.</a:t>
            </a:r>
          </a:p>
          <a:p>
            <a:r>
              <a:rPr lang="en-GB" sz="3400" dirty="0"/>
              <a:t>In Latin America, street food purchases account for up to 30% of urban household </a:t>
            </a:r>
            <a:r>
              <a:rPr lang="en-GB" sz="3400" dirty="0" smtClean="0"/>
              <a:t>spending.</a:t>
            </a:r>
          </a:p>
          <a:p>
            <a:r>
              <a:rPr lang="en-GB" sz="3400" dirty="0"/>
              <a:t>In Bangkok, </a:t>
            </a:r>
            <a:r>
              <a:rPr lang="en-GB" sz="3400" dirty="0" smtClean="0"/>
              <a:t>20,000 </a:t>
            </a:r>
            <a:r>
              <a:rPr lang="en-GB" sz="3400" dirty="0"/>
              <a:t>street food vendors provide city residents with an estimated </a:t>
            </a:r>
            <a:r>
              <a:rPr lang="en-GB" sz="3400" dirty="0" smtClean="0"/>
              <a:t>40% of </a:t>
            </a:r>
            <a:r>
              <a:rPr lang="en-GB" sz="3400" dirty="0"/>
              <a:t>their overall food intake. </a:t>
            </a:r>
            <a:endParaRPr lang="en-GB" sz="3400" dirty="0" smtClean="0"/>
          </a:p>
          <a:p>
            <a:r>
              <a:rPr lang="en-GB" sz="3400" dirty="0" smtClean="0"/>
              <a:t>In </a:t>
            </a:r>
            <a:r>
              <a:rPr lang="en-GB" sz="3400" dirty="0"/>
              <a:t>Thailand, a huge percentage of the population depend of this entrepreneurial activity for survival</a:t>
            </a:r>
            <a:r>
              <a:rPr lang="en-GB" sz="3400" dirty="0" smtClean="0"/>
              <a:t>.</a:t>
            </a:r>
          </a:p>
          <a:p>
            <a:r>
              <a:rPr lang="en-GB" sz="3400" dirty="0" smtClean="0"/>
              <a:t> </a:t>
            </a:r>
            <a:r>
              <a:rPr lang="en-GB" sz="3400" dirty="0"/>
              <a:t>In Ghana, </a:t>
            </a:r>
            <a:r>
              <a:rPr lang="en-GB" sz="3400" dirty="0" smtClean="0"/>
              <a:t>it </a:t>
            </a:r>
            <a:r>
              <a:rPr lang="en-GB" sz="3400" dirty="0"/>
              <a:t>is estimated that the sector employs over </a:t>
            </a:r>
            <a:r>
              <a:rPr lang="en-GB" sz="3400" dirty="0" smtClean="0"/>
              <a:t>60,000 </a:t>
            </a:r>
            <a:r>
              <a:rPr lang="en-GB" sz="3400" dirty="0"/>
              <a:t>people and has an annual turnover of US$100 million, with annual profits in the order of US$24 </a:t>
            </a:r>
            <a:r>
              <a:rPr lang="en-GB" sz="3400" dirty="0" smtClean="0"/>
              <a:t>million.  </a:t>
            </a:r>
          </a:p>
          <a:p>
            <a:pPr marL="0" indent="0" algn="r">
              <a:buNone/>
            </a:pPr>
            <a:r>
              <a:rPr lang="en-GB" dirty="0" smtClean="0"/>
              <a:t>(</a:t>
            </a:r>
            <a:r>
              <a:rPr lang="en-GB" dirty="0"/>
              <a:t>Fellow &amp; </a:t>
            </a:r>
            <a:r>
              <a:rPr lang="en-GB" dirty="0" err="1"/>
              <a:t>Hilmi</a:t>
            </a:r>
            <a:r>
              <a:rPr lang="en-GB" dirty="0"/>
              <a:t>, 2011)</a:t>
            </a:r>
            <a:endParaRPr lang="en-NZ"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2800" b="1" dirty="0" smtClean="0">
                <a:solidFill>
                  <a:schemeClr val="accent1"/>
                </a:solidFill>
              </a:rPr>
              <a:t>RESEARCH OBJECTIVE</a:t>
            </a:r>
            <a:endParaRPr lang="en-GB" sz="2800" b="1" dirty="0">
              <a:solidFill>
                <a:schemeClr val="accent1"/>
              </a:solidFill>
            </a:endParaRPr>
          </a:p>
        </p:txBody>
      </p:sp>
      <p:pic>
        <p:nvPicPr>
          <p:cNvPr id="3" name="picture"/>
          <p:cNvPicPr/>
          <p:nvPr/>
        </p:nvPicPr>
        <p:blipFill>
          <a:blip r:embed="rId3" cstate="print">
            <a:extLst>
              <a:ext uri="{28A0092B-C50C-407E-A947-70E740481C1C}">
                <a14:useLocalDpi xmlns:a14="http://schemas.microsoft.com/office/drawing/2010/main" val="0"/>
              </a:ext>
            </a:extLst>
          </a:blip>
          <a:stretch>
            <a:fillRect/>
          </a:stretch>
        </p:blipFill>
        <p:spPr>
          <a:xfrm>
            <a:off x="3962400" y="1524000"/>
            <a:ext cx="4800600" cy="5334000"/>
          </a:xfrm>
          <a:prstGeom prst="rect">
            <a:avLst/>
          </a:prstGeom>
        </p:spPr>
      </p:pic>
      <p:sp>
        <p:nvSpPr>
          <p:cNvPr id="4" name="TextBox 3"/>
          <p:cNvSpPr txBox="1"/>
          <p:nvPr/>
        </p:nvSpPr>
        <p:spPr>
          <a:xfrm>
            <a:off x="228600" y="4196219"/>
            <a:ext cx="3429000" cy="2308324"/>
          </a:xfrm>
          <a:prstGeom prst="rect">
            <a:avLst/>
          </a:prstGeom>
          <a:noFill/>
        </p:spPr>
        <p:txBody>
          <a:bodyPr wrap="square" rtlCol="0">
            <a:spAutoFit/>
          </a:bodyPr>
          <a:lstStyle/>
          <a:p>
            <a:r>
              <a:rPr lang="en-NZ" sz="2400" dirty="0" smtClean="0">
                <a:solidFill>
                  <a:schemeClr val="accent1">
                    <a:lumMod val="50000"/>
                  </a:schemeClr>
                </a:solidFill>
              </a:rPr>
              <a:t>How can street food retain its authenticity in developing countries and be at the same time a profitable activity for the locals?</a:t>
            </a:r>
            <a:endParaRPr lang="en-NZ" sz="2400" dirty="0">
              <a:solidFill>
                <a:schemeClr val="accent1">
                  <a:lumMod val="50000"/>
                </a:schemeClr>
              </a:solidFill>
            </a:endParaRPr>
          </a:p>
        </p:txBody>
      </p:sp>
      <p:sp>
        <p:nvSpPr>
          <p:cNvPr id="5" name="TextBox 4"/>
          <p:cNvSpPr txBox="1"/>
          <p:nvPr/>
        </p:nvSpPr>
        <p:spPr>
          <a:xfrm>
            <a:off x="228600" y="1676400"/>
            <a:ext cx="3276600" cy="2308324"/>
          </a:xfrm>
          <a:prstGeom prst="rect">
            <a:avLst/>
          </a:prstGeom>
          <a:noFill/>
        </p:spPr>
        <p:txBody>
          <a:bodyPr wrap="square" rtlCol="0">
            <a:spAutoFit/>
          </a:bodyPr>
          <a:lstStyle/>
          <a:p>
            <a:r>
              <a:rPr lang="en-GB" sz="2400" dirty="0" smtClean="0">
                <a:solidFill>
                  <a:schemeClr val="accent1">
                    <a:lumMod val="50000"/>
                  </a:schemeClr>
                </a:solidFill>
              </a:rPr>
              <a:t>-evaluating </a:t>
            </a:r>
            <a:r>
              <a:rPr lang="en-GB" sz="2400" dirty="0">
                <a:solidFill>
                  <a:schemeClr val="accent1">
                    <a:lumMod val="50000"/>
                  </a:schemeClr>
                </a:solidFill>
              </a:rPr>
              <a:t>the potential of street food as a factor of appeal and sustainable livelihood strategy for developing destinations. </a:t>
            </a:r>
            <a:endParaRPr lang="en-NZ" sz="2400"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2800" b="1" dirty="0" smtClean="0">
                <a:solidFill>
                  <a:schemeClr val="accent1"/>
                </a:solidFill>
              </a:rPr>
              <a:t>CONCEPTUAL FRAMEWORK</a:t>
            </a:r>
          </a:p>
        </p:txBody>
      </p:sp>
      <p:sp>
        <p:nvSpPr>
          <p:cNvPr id="51201" name="Rectangle 1"/>
          <p:cNvSpPr>
            <a:spLocks noChangeArrowheads="1"/>
          </p:cNvSpPr>
          <p:nvPr/>
        </p:nvSpPr>
        <p:spPr bwMode="auto">
          <a:xfrm>
            <a:off x="609600" y="1950423"/>
            <a:ext cx="5562600"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q"/>
              <a:tabLst/>
            </a:pPr>
            <a:r>
              <a:rPr kumimoji="0" lang="en-GB" sz="2400" b="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Sustainable tourism</a:t>
            </a:r>
          </a:p>
          <a:p>
            <a:pPr marL="0" marR="0" lvl="0" indent="0" algn="l" defTabSz="914400" rtl="0" eaLnBrk="1" fontAlgn="base" latinLnBrk="0" hangingPunct="1">
              <a:lnSpc>
                <a:spcPct val="100000"/>
              </a:lnSpc>
              <a:spcBef>
                <a:spcPct val="0"/>
              </a:spcBef>
              <a:spcAft>
                <a:spcPct val="0"/>
              </a:spcAft>
              <a:buClrTx/>
              <a:buSzTx/>
              <a:buFontTx/>
              <a:buNone/>
              <a:tabLst/>
            </a:pPr>
            <a:endParaRPr lang="en-GB" sz="2000" dirty="0" smtClean="0">
              <a:latin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2000" b="0" u="none" strike="noStrike" cap="none" normalizeH="0" baseline="0" dirty="0" smtClean="0">
              <a:ln>
                <a:noFill/>
              </a:ln>
              <a:solidFill>
                <a:schemeClr val="tx1"/>
              </a:solidFill>
              <a:effectLst/>
              <a:latin typeface="Arial" pitchFamily="34" charset="0"/>
              <a:cs typeface="Arial" pitchFamily="34" charset="0"/>
            </a:endParaRPr>
          </a:p>
        </p:txBody>
      </p:sp>
      <p:sp>
        <p:nvSpPr>
          <p:cNvPr id="51202" name="Rectangle 2"/>
          <p:cNvSpPr>
            <a:spLocks noChangeArrowheads="1"/>
          </p:cNvSpPr>
          <p:nvPr/>
        </p:nvSpPr>
        <p:spPr bwMode="auto">
          <a:xfrm>
            <a:off x="609600" y="2483823"/>
            <a:ext cx="83058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q"/>
              <a:tabLst/>
            </a:pPr>
            <a:r>
              <a:rPr kumimoji="0" lang="en-GB" sz="2400" b="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Sustainable food </a:t>
            </a:r>
            <a:endParaRPr kumimoji="0" lang="en-GB" sz="2400" b="0" u="none" strike="noStrike" cap="none" normalizeH="0" baseline="0" dirty="0" smtClean="0">
              <a:ln>
                <a:noFill/>
              </a:ln>
              <a:solidFill>
                <a:schemeClr val="tx1"/>
              </a:solidFill>
              <a:effectLst/>
              <a:latin typeface="Arial" pitchFamily="34" charset="0"/>
              <a:cs typeface="Arial" pitchFamily="34" charset="0"/>
            </a:endParaRPr>
          </a:p>
        </p:txBody>
      </p:sp>
      <p:sp>
        <p:nvSpPr>
          <p:cNvPr id="51203" name="Rectangle 3"/>
          <p:cNvSpPr>
            <a:spLocks noChangeArrowheads="1"/>
          </p:cNvSpPr>
          <p:nvPr/>
        </p:nvSpPr>
        <p:spPr bwMode="auto">
          <a:xfrm>
            <a:off x="609600" y="3017223"/>
            <a:ext cx="60198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q"/>
              <a:tabLst/>
            </a:pPr>
            <a:r>
              <a:rPr kumimoji="0" lang="en-GB" sz="2400" b="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Street food </a:t>
            </a:r>
            <a:endParaRPr kumimoji="0" lang="en-GB" sz="2400" b="0" u="none" strike="noStrike" cap="none" normalizeH="0" baseline="0" dirty="0" smtClean="0">
              <a:ln>
                <a:noFill/>
              </a:ln>
              <a:solidFill>
                <a:schemeClr val="tx1"/>
              </a:solidFill>
              <a:effectLst/>
              <a:latin typeface="Arial" pitchFamily="34" charset="0"/>
              <a:cs typeface="Arial" pitchFamily="34" charset="0"/>
            </a:endParaRPr>
          </a:p>
        </p:txBody>
      </p:sp>
      <p:sp>
        <p:nvSpPr>
          <p:cNvPr id="6" name="Rectangle 5"/>
          <p:cNvSpPr/>
          <p:nvPr/>
        </p:nvSpPr>
        <p:spPr>
          <a:xfrm>
            <a:off x="609600" y="3581400"/>
            <a:ext cx="4724400" cy="461665"/>
          </a:xfrm>
          <a:prstGeom prst="rect">
            <a:avLst/>
          </a:prstGeom>
        </p:spPr>
        <p:txBody>
          <a:bodyPr wrap="square">
            <a:spAutoFit/>
          </a:bodyPr>
          <a:lstStyle/>
          <a:p>
            <a:pPr>
              <a:buFont typeface="Wingdings" pitchFamily="2" charset="2"/>
              <a:buChar char="q"/>
            </a:pPr>
            <a:r>
              <a:rPr lang="en-GB" sz="2400" dirty="0" smtClean="0">
                <a:latin typeface="Calibri" pitchFamily="34" charset="0"/>
              </a:rPr>
              <a:t>Entrepreneurship tourism </a:t>
            </a:r>
            <a:endParaRPr lang="en-GB" sz="2400" dirty="0">
              <a:latin typeface="Calibri"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pPr algn="ctr"/>
            <a:r>
              <a:rPr lang="en-GB" sz="2800" b="1" dirty="0" smtClean="0">
                <a:solidFill>
                  <a:schemeClr val="accent1"/>
                </a:solidFill>
              </a:rPr>
              <a:t>SUSTAINABLE TOURISM</a:t>
            </a:r>
          </a:p>
        </p:txBody>
      </p:sp>
      <p:sp>
        <p:nvSpPr>
          <p:cNvPr id="5" name="Content Placeholder 4"/>
          <p:cNvSpPr>
            <a:spLocks noGrp="1"/>
          </p:cNvSpPr>
          <p:nvPr>
            <p:ph sz="quarter" idx="1"/>
          </p:nvPr>
        </p:nvSpPr>
        <p:spPr>
          <a:xfrm>
            <a:off x="612648" y="1600200"/>
            <a:ext cx="8153400" cy="5105400"/>
          </a:xfrm>
        </p:spPr>
        <p:txBody>
          <a:bodyPr>
            <a:normAutofit lnSpcReduction="10000"/>
          </a:bodyPr>
          <a:lstStyle/>
          <a:p>
            <a:r>
              <a:rPr lang="en-GB" sz="2400" dirty="0"/>
              <a:t>A destination is considered to be sustainable if the tourism industry does not impact negatively on the environment, on human-environment interactions and local communities; but equally, the industry needs to contribute to cultural exchange between locals and visitors and meeting the economic needs of the populations (</a:t>
            </a:r>
            <a:r>
              <a:rPr lang="en-GB" sz="2400" dirty="0" err="1"/>
              <a:t>Mbaiwa</a:t>
            </a:r>
            <a:r>
              <a:rPr lang="en-GB" sz="2400" dirty="0"/>
              <a:t>, 2005 in Iniesta-</a:t>
            </a:r>
            <a:r>
              <a:rPr lang="en-GB" sz="2400" dirty="0" err="1"/>
              <a:t>Bonnillo</a:t>
            </a:r>
            <a:r>
              <a:rPr lang="en-GB" sz="2400" dirty="0"/>
              <a:t> et al, 2016</a:t>
            </a:r>
            <a:r>
              <a:rPr lang="en-GB" sz="2400" dirty="0" smtClean="0"/>
              <a:t>).</a:t>
            </a:r>
          </a:p>
          <a:p>
            <a:r>
              <a:rPr lang="en-GB" sz="2400" dirty="0" smtClean="0"/>
              <a:t>Long-term capacity of the industry to remain ‘clean’</a:t>
            </a:r>
          </a:p>
          <a:p>
            <a:r>
              <a:rPr lang="en-GB" sz="2400" dirty="0" smtClean="0"/>
              <a:t>Main concern of tourism development for developing nations and indigenous people</a:t>
            </a:r>
          </a:p>
          <a:p>
            <a:r>
              <a:rPr lang="en-GB" sz="2400" dirty="0"/>
              <a:t>I</a:t>
            </a:r>
            <a:r>
              <a:rPr lang="en-GB" sz="2400" dirty="0" smtClean="0"/>
              <a:t>nitiatives </a:t>
            </a:r>
            <a:r>
              <a:rPr lang="en-GB" sz="2400" dirty="0"/>
              <a:t>like Sustainable Tourism-Eliminating Poverty Program (ST-EP) initiated by the United Nations World Tourism Organisation (UNWTO) </a:t>
            </a:r>
            <a:r>
              <a:rPr lang="en-GB" sz="2400" dirty="0" smtClean="0"/>
              <a:t>were </a:t>
            </a:r>
            <a:r>
              <a:rPr lang="en-GB" sz="2400" dirty="0"/>
              <a:t>taken to use tourism to reduce poverty and increase net benefits for poor people as part of their 'Pro-Poor Tourism' policy (Holden, 2013).</a:t>
            </a:r>
            <a:endParaRPr lang="en-GB" sz="2400" dirty="0" smtClean="0"/>
          </a:p>
          <a:p>
            <a:endParaRPr lang="en-GB" sz="3200" dirty="0"/>
          </a:p>
          <a:p>
            <a:endParaRPr lang="en-NZ"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1752600"/>
            <a:ext cx="8610600" cy="4154984"/>
          </a:xfrm>
          <a:prstGeom prst="rect">
            <a:avLst/>
          </a:prstGeom>
        </p:spPr>
        <p:txBody>
          <a:bodyPr wrap="square">
            <a:spAutoFit/>
          </a:bodyPr>
          <a:lstStyle/>
          <a:p>
            <a:pPr algn="just"/>
            <a:r>
              <a:rPr lang="en-GB" sz="2400" dirty="0" smtClean="0"/>
              <a:t>1 -  Provides a viable livelihood for farmers, processors and retailers</a:t>
            </a:r>
          </a:p>
          <a:p>
            <a:pPr algn="just"/>
            <a:r>
              <a:rPr lang="en-GB" sz="2400" dirty="0" smtClean="0"/>
              <a:t>2- Supports rural economies and the diversity of rural culture, in particular though an emphasis on local products that keep food miles to a minimum</a:t>
            </a:r>
          </a:p>
          <a:p>
            <a:pPr algn="just"/>
            <a:r>
              <a:rPr lang="en-GB" sz="2400" dirty="0" smtClean="0"/>
              <a:t>3 – Use local, seasonally available ingredients as standard</a:t>
            </a:r>
          </a:p>
          <a:p>
            <a:pPr algn="just"/>
            <a:r>
              <a:rPr lang="en-GB" sz="2400" dirty="0" smtClean="0"/>
              <a:t>4 – Reduce processed food</a:t>
            </a:r>
          </a:p>
          <a:p>
            <a:pPr algn="just"/>
            <a:r>
              <a:rPr lang="en-GB" sz="2400" dirty="0" smtClean="0"/>
              <a:t>5 – Reduce packaging</a:t>
            </a:r>
          </a:p>
          <a:p>
            <a:pPr algn="just"/>
            <a:r>
              <a:rPr lang="en-GB" sz="2400" dirty="0" smtClean="0"/>
              <a:t>6 - Support local biodiversity and local resources</a:t>
            </a:r>
          </a:p>
          <a:p>
            <a:pPr algn="just"/>
            <a:r>
              <a:rPr lang="en-GB" sz="2400" dirty="0" smtClean="0"/>
              <a:t>7 – Serve insects as food</a:t>
            </a:r>
          </a:p>
          <a:p>
            <a:pPr algn="just"/>
            <a:r>
              <a:rPr lang="en-GB" sz="2400" dirty="0" smtClean="0"/>
              <a:t>8 – Ethical by not using endangered species, or species grown in cruel conditions.</a:t>
            </a:r>
            <a:endParaRPr lang="en-GB" sz="2400" dirty="0"/>
          </a:p>
        </p:txBody>
      </p:sp>
      <p:sp>
        <p:nvSpPr>
          <p:cNvPr id="4" name="Title 1"/>
          <p:cNvSpPr>
            <a:spLocks noGrp="1"/>
          </p:cNvSpPr>
          <p:nvPr>
            <p:ph type="title"/>
          </p:nvPr>
        </p:nvSpPr>
        <p:spPr>
          <a:xfrm>
            <a:off x="609600" y="228600"/>
            <a:ext cx="8153400" cy="990600"/>
          </a:xfrm>
        </p:spPr>
        <p:txBody>
          <a:bodyPr>
            <a:normAutofit/>
          </a:bodyPr>
          <a:lstStyle/>
          <a:p>
            <a:pPr algn="ctr"/>
            <a:r>
              <a:rPr lang="en-GB" sz="2800" b="1" dirty="0" smtClean="0">
                <a:solidFill>
                  <a:schemeClr val="accent1"/>
                </a:solidFill>
              </a:rPr>
              <a:t>SUSTAINABLE FOOD</a:t>
            </a:r>
          </a:p>
        </p:txBody>
      </p:sp>
      <p:sp>
        <p:nvSpPr>
          <p:cNvPr id="5" name="Rectangle 4"/>
          <p:cNvSpPr/>
          <p:nvPr/>
        </p:nvSpPr>
        <p:spPr>
          <a:xfrm>
            <a:off x="4953000" y="6096000"/>
            <a:ext cx="3866764" cy="461665"/>
          </a:xfrm>
          <a:prstGeom prst="rect">
            <a:avLst/>
          </a:prstGeom>
        </p:spPr>
        <p:txBody>
          <a:bodyPr wrap="none">
            <a:spAutoFit/>
          </a:bodyPr>
          <a:lstStyle/>
          <a:p>
            <a:r>
              <a:rPr lang="en-GB" sz="2400" dirty="0" smtClean="0"/>
              <a:t>Sloan et </a:t>
            </a:r>
            <a:r>
              <a:rPr lang="en-GB" sz="2400" dirty="0" smtClean="0"/>
              <a:t>al. </a:t>
            </a:r>
            <a:r>
              <a:rPr lang="en-GB" sz="2400" dirty="0" smtClean="0"/>
              <a:t>(2013: 170-178) </a:t>
            </a:r>
            <a:endParaRPr lang="en-GB"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p:txBody>
          <a:bodyPr>
            <a:normAutofit/>
          </a:bodyPr>
          <a:lstStyle/>
          <a:p>
            <a:pPr algn="ctr"/>
            <a:r>
              <a:rPr lang="en-GB" sz="2800" b="1" dirty="0" smtClean="0">
                <a:solidFill>
                  <a:schemeClr val="accent1"/>
                </a:solidFill>
              </a:rPr>
              <a:t>STREET FOOD</a:t>
            </a:r>
          </a:p>
        </p:txBody>
      </p:sp>
      <p:sp>
        <p:nvSpPr>
          <p:cNvPr id="2" name="Content Placeholder 1"/>
          <p:cNvSpPr>
            <a:spLocks noGrp="1"/>
          </p:cNvSpPr>
          <p:nvPr>
            <p:ph sz="quarter" idx="1"/>
          </p:nvPr>
        </p:nvSpPr>
        <p:spPr/>
        <p:txBody>
          <a:bodyPr>
            <a:normAutofit fontScale="85000" lnSpcReduction="20000"/>
          </a:bodyPr>
          <a:lstStyle/>
          <a:p>
            <a:r>
              <a:rPr lang="en-GB" sz="2800" dirty="0" smtClean="0"/>
              <a:t>Noted </a:t>
            </a:r>
            <a:r>
              <a:rPr lang="en-GB" sz="2800" dirty="0"/>
              <a:t>to be low in cost and </a:t>
            </a:r>
            <a:r>
              <a:rPr lang="en-GB" sz="2800" dirty="0" smtClean="0"/>
              <a:t>presents </a:t>
            </a:r>
            <a:r>
              <a:rPr lang="en-GB" sz="2800" dirty="0"/>
              <a:t>an attractive </a:t>
            </a:r>
            <a:r>
              <a:rPr lang="en-GB" sz="2800" dirty="0" smtClean="0"/>
              <a:t>alternative </a:t>
            </a:r>
            <a:r>
              <a:rPr lang="en-GB" sz="2800" dirty="0"/>
              <a:t>to home-cooked food. Street food vending is usually practiced as a family business and in the majority of cases; it is a source of employment for the household members (FAO, 2014). </a:t>
            </a:r>
            <a:endParaRPr lang="en-GB" sz="2800" dirty="0" smtClean="0"/>
          </a:p>
          <a:p>
            <a:r>
              <a:rPr lang="en-GB" sz="2800" dirty="0" smtClean="0"/>
              <a:t>A way of living, a component of locals’ life; enables locals and visitors to participate in the same type of activities, engaging in local intangible cultural experience (</a:t>
            </a:r>
            <a:r>
              <a:rPr lang="en-GB" sz="2800" dirty="0" err="1" smtClean="0"/>
              <a:t>Cros</a:t>
            </a:r>
            <a:r>
              <a:rPr lang="en-GB" sz="2800" dirty="0" smtClean="0"/>
              <a:t> &amp; </a:t>
            </a:r>
            <a:r>
              <a:rPr lang="en-GB" sz="2800" dirty="0" err="1" smtClean="0"/>
              <a:t>McKercher</a:t>
            </a:r>
            <a:r>
              <a:rPr lang="en-GB" sz="2800" dirty="0" smtClean="0"/>
              <a:t>, 2015)</a:t>
            </a:r>
          </a:p>
          <a:p>
            <a:r>
              <a:rPr lang="en-GB" sz="2800" dirty="0" smtClean="0"/>
              <a:t>Facilitating </a:t>
            </a:r>
            <a:r>
              <a:rPr lang="en-GB" sz="2800" dirty="0"/>
              <a:t>the direct sales of goods and services supplied by the poor to the tourist is an effective mechanism to reduce </a:t>
            </a:r>
            <a:r>
              <a:rPr lang="en-GB" sz="2800" dirty="0" smtClean="0"/>
              <a:t>poverty (Holder, 2013).</a:t>
            </a:r>
          </a:p>
          <a:p>
            <a:r>
              <a:rPr lang="en-GB" sz="2800" dirty="0" smtClean="0"/>
              <a:t>Food safety: greater awareness </a:t>
            </a:r>
            <a:r>
              <a:rPr lang="en-GB" sz="2800" dirty="0"/>
              <a:t>and preventive measures need to be implemented for coping with risk </a:t>
            </a:r>
            <a:r>
              <a:rPr lang="en-GB" sz="2800" dirty="0" smtClean="0"/>
              <a:t>factors (FAO, 2014).</a:t>
            </a:r>
          </a:p>
          <a:p>
            <a:endParaRPr lang="en-GB" sz="3200" dirty="0"/>
          </a:p>
          <a:p>
            <a:endParaRPr lang="en-NZ"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pPr algn="ctr"/>
            <a:r>
              <a:rPr lang="en-GB" sz="2800" b="1" dirty="0" smtClean="0">
                <a:solidFill>
                  <a:schemeClr val="accent1"/>
                </a:solidFill>
              </a:rPr>
              <a:t>ENTREPRENEURSHIP TOURISM</a:t>
            </a:r>
          </a:p>
        </p:txBody>
      </p:sp>
      <p:sp>
        <p:nvSpPr>
          <p:cNvPr id="5" name="Content Placeholder 4"/>
          <p:cNvSpPr>
            <a:spLocks noGrp="1"/>
          </p:cNvSpPr>
          <p:nvPr>
            <p:ph sz="quarter" idx="1"/>
          </p:nvPr>
        </p:nvSpPr>
        <p:spPr/>
        <p:txBody>
          <a:bodyPr>
            <a:normAutofit fontScale="92500" lnSpcReduction="10000"/>
          </a:bodyPr>
          <a:lstStyle/>
          <a:p>
            <a:pPr algn="just"/>
            <a:r>
              <a:rPr lang="en-GB" sz="3200" dirty="0"/>
              <a:t>Michel (2000) claims tourism can fully benefit a destination, only if the locals are fully involved in the planning and development of the industry. </a:t>
            </a:r>
          </a:p>
          <a:p>
            <a:pPr algn="just"/>
            <a:r>
              <a:rPr lang="en-GB" sz="3200" dirty="0" smtClean="0"/>
              <a:t>Entrepreneurship </a:t>
            </a:r>
            <a:r>
              <a:rPr lang="en-GB" sz="3200" dirty="0"/>
              <a:t>in tourism </a:t>
            </a:r>
            <a:r>
              <a:rPr lang="en-GB" sz="3200" dirty="0" smtClean="0"/>
              <a:t>appears </a:t>
            </a:r>
            <a:r>
              <a:rPr lang="en-GB" sz="3200" dirty="0"/>
              <a:t>to be a serious contender to the involvement of the locals in the tourism sector and in some cases to help them to improve their standard of living. </a:t>
            </a:r>
            <a:endParaRPr lang="en-GB" sz="3200" dirty="0" smtClean="0"/>
          </a:p>
          <a:p>
            <a:pPr algn="just"/>
            <a:r>
              <a:rPr lang="en-GB" sz="3200" dirty="0" smtClean="0"/>
              <a:t>Micro </a:t>
            </a:r>
            <a:r>
              <a:rPr lang="en-GB" sz="3200" dirty="0"/>
              <a:t>and small scale enterprises can increase the participation of the poor in the tourism </a:t>
            </a:r>
            <a:r>
              <a:rPr lang="en-GB" sz="3200" dirty="0" smtClean="0"/>
              <a:t>industry (</a:t>
            </a:r>
            <a:r>
              <a:rPr lang="en-GB" sz="3200" dirty="0" err="1" smtClean="0"/>
              <a:t>Manyara</a:t>
            </a:r>
            <a:r>
              <a:rPr lang="en-GB" sz="3200" dirty="0" smtClean="0"/>
              <a:t> </a:t>
            </a:r>
            <a:r>
              <a:rPr lang="en-GB" sz="3200" dirty="0"/>
              <a:t>and </a:t>
            </a:r>
            <a:r>
              <a:rPr lang="en-GB" sz="3200" dirty="0" smtClean="0"/>
              <a:t>Jones, 2005). </a:t>
            </a:r>
            <a:endParaRPr lang="en-GB" sz="3200" dirty="0"/>
          </a:p>
          <a:p>
            <a:endParaRPr lang="en-NZ"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3" cstate="print"/>
          <a:stretch>
            <a:fillRect/>
          </a:stretch>
        </p:blipFill>
        <p:spPr>
          <a:xfrm>
            <a:off x="0" y="1352728"/>
            <a:ext cx="9144000" cy="4819471"/>
          </a:xfrm>
          <a:prstGeom prst="rect">
            <a:avLst/>
          </a:prstGeom>
        </p:spPr>
      </p:pic>
      <p:sp>
        <p:nvSpPr>
          <p:cNvPr id="3" name="TextBox 2"/>
          <p:cNvSpPr txBox="1"/>
          <p:nvPr/>
        </p:nvSpPr>
        <p:spPr>
          <a:xfrm>
            <a:off x="2019300" y="6400800"/>
            <a:ext cx="5105400" cy="381000"/>
          </a:xfrm>
          <a:prstGeom prst="rect">
            <a:avLst/>
          </a:prstGeom>
          <a:noFill/>
        </p:spPr>
        <p:txBody>
          <a:bodyPr wrap="square" rtlCol="0">
            <a:spAutoFit/>
          </a:bodyPr>
          <a:lstStyle/>
          <a:p>
            <a:pPr algn="ctr"/>
            <a:r>
              <a:rPr lang="en-NZ" i="1" dirty="0" smtClean="0"/>
              <a:t>Source: </a:t>
            </a:r>
            <a:r>
              <a:rPr lang="en-NZ" i="1" dirty="0" err="1" smtClean="0"/>
              <a:t>Bellia</a:t>
            </a:r>
            <a:r>
              <a:rPr lang="en-NZ" i="1" dirty="0" smtClean="0"/>
              <a:t> et al. (2016)</a:t>
            </a:r>
            <a:endParaRPr lang="en-NZ" i="1" dirty="0"/>
          </a:p>
        </p:txBody>
      </p:sp>
      <p:sp>
        <p:nvSpPr>
          <p:cNvPr id="4" name="TextBox 3"/>
          <p:cNvSpPr txBox="1"/>
          <p:nvPr/>
        </p:nvSpPr>
        <p:spPr>
          <a:xfrm>
            <a:off x="533400" y="152400"/>
            <a:ext cx="7848600" cy="923330"/>
          </a:xfrm>
          <a:prstGeom prst="rect">
            <a:avLst/>
          </a:prstGeom>
          <a:noFill/>
        </p:spPr>
        <p:txBody>
          <a:bodyPr wrap="square" rtlCol="0">
            <a:spAutoFit/>
          </a:bodyPr>
          <a:lstStyle/>
          <a:p>
            <a:r>
              <a:rPr lang="en-NZ" b="1" dirty="0">
                <a:solidFill>
                  <a:schemeClr val="accent1">
                    <a:lumMod val="50000"/>
                  </a:schemeClr>
                </a:solidFill>
              </a:rPr>
              <a:t>Sustainable tourism development in </a:t>
            </a:r>
            <a:r>
              <a:rPr lang="en-NZ" b="1" dirty="0" smtClean="0">
                <a:solidFill>
                  <a:schemeClr val="accent1">
                    <a:lumMod val="50000"/>
                  </a:schemeClr>
                </a:solidFill>
              </a:rPr>
              <a:t>developing </a:t>
            </a:r>
            <a:r>
              <a:rPr lang="en-NZ" b="1" dirty="0">
                <a:solidFill>
                  <a:schemeClr val="accent1">
                    <a:lumMod val="50000"/>
                  </a:schemeClr>
                </a:solidFill>
              </a:rPr>
              <a:t>destinations not only should remain low cost in terms of investments but should also be part of the daily life of the locals</a:t>
            </a:r>
            <a:r>
              <a:rPr lang="en-NZ" b="1" dirty="0" smtClean="0">
                <a:solidFill>
                  <a:schemeClr val="accent1">
                    <a:lumMod val="50000"/>
                  </a:schemeClr>
                </a:solidFill>
              </a:rPr>
              <a:t>.  Street </a:t>
            </a:r>
            <a:r>
              <a:rPr lang="en-NZ" b="1" dirty="0">
                <a:solidFill>
                  <a:schemeClr val="accent1">
                    <a:lumMod val="50000"/>
                  </a:schemeClr>
                </a:solidFill>
              </a:rPr>
              <a:t>food meets all these </a:t>
            </a:r>
            <a:r>
              <a:rPr lang="en-NZ" b="1" dirty="0" smtClean="0">
                <a:solidFill>
                  <a:schemeClr val="accent1">
                    <a:lumMod val="50000"/>
                  </a:schemeClr>
                </a:solidFill>
              </a:rPr>
              <a:t>criteria:</a:t>
            </a:r>
            <a:endParaRPr lang="en-NZ" b="1"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609600" y="0"/>
            <a:ext cx="8153400" cy="685221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57200" y="1676400"/>
            <a:ext cx="8305800" cy="4524315"/>
          </a:xfrm>
          <a:prstGeom prst="rect">
            <a:avLst/>
          </a:prstGeom>
        </p:spPr>
        <p:txBody>
          <a:bodyPr wrap="square">
            <a:spAutoFit/>
          </a:bodyPr>
          <a:lstStyle/>
          <a:p>
            <a:pPr marL="457200" indent="-457200" algn="just">
              <a:buAutoNum type="arabicParenBoth"/>
            </a:pPr>
            <a:r>
              <a:rPr lang="en-GB" sz="2400" dirty="0" smtClean="0"/>
              <a:t>Street </a:t>
            </a:r>
            <a:r>
              <a:rPr lang="en-GB" sz="2400" dirty="0"/>
              <a:t>food corresponds </a:t>
            </a:r>
            <a:r>
              <a:rPr lang="en-GB" sz="2400" dirty="0" smtClean="0"/>
              <a:t>to a tourist demand of authenticity; </a:t>
            </a:r>
          </a:p>
          <a:p>
            <a:pPr marL="457200" indent="-457200" algn="just">
              <a:buAutoNum type="arabicParenBoth"/>
            </a:pPr>
            <a:r>
              <a:rPr lang="en-GB" sz="2400" dirty="0" smtClean="0"/>
              <a:t>It does not impact negatively on locals’ culture but instead </a:t>
            </a:r>
            <a:r>
              <a:rPr lang="en-GB" sz="2400" dirty="0" smtClean="0"/>
              <a:t>it is </a:t>
            </a:r>
            <a:r>
              <a:rPr lang="en-GB" sz="2400" dirty="0" smtClean="0"/>
              <a:t>shared with visitors; </a:t>
            </a:r>
          </a:p>
          <a:p>
            <a:pPr algn="just"/>
            <a:r>
              <a:rPr lang="en-GB" sz="2400" dirty="0" smtClean="0"/>
              <a:t>(3) The </a:t>
            </a:r>
            <a:r>
              <a:rPr lang="en-GB" sz="2400" dirty="0" smtClean="0"/>
              <a:t>vendors, who, generally are </a:t>
            </a:r>
            <a:r>
              <a:rPr lang="en-GB" sz="2400" dirty="0" smtClean="0"/>
              <a:t>poor </a:t>
            </a:r>
            <a:r>
              <a:rPr lang="en-GB" sz="2400" dirty="0" smtClean="0"/>
              <a:t>people, </a:t>
            </a:r>
            <a:r>
              <a:rPr lang="en-GB" sz="2400" dirty="0" smtClean="0"/>
              <a:t>benefit directly from this form of tourism related activity;</a:t>
            </a:r>
          </a:p>
          <a:p>
            <a:pPr algn="just"/>
            <a:r>
              <a:rPr lang="en-GB" sz="2400" dirty="0" smtClean="0"/>
              <a:t>(4) </a:t>
            </a:r>
            <a:r>
              <a:rPr lang="en-GB" sz="2400" dirty="0"/>
              <a:t>it represents an add-on activity that is promoted by Destination Marketing Organisations (DMOs), and it is not the main reason why people visit the destination, therefore, it will not impact on the carrying capacity of the </a:t>
            </a:r>
            <a:r>
              <a:rPr lang="en-GB" sz="2400" dirty="0" smtClean="0"/>
              <a:t>destination; and </a:t>
            </a:r>
          </a:p>
          <a:p>
            <a:pPr algn="just"/>
            <a:r>
              <a:rPr lang="en-GB" sz="2400" dirty="0" smtClean="0"/>
              <a:t>(5</a:t>
            </a:r>
            <a:r>
              <a:rPr lang="en-GB" sz="2400" dirty="0" smtClean="0"/>
              <a:t>) </a:t>
            </a:r>
            <a:r>
              <a:rPr lang="en-GB" sz="2400" dirty="0"/>
              <a:t>street food is part of the way of life of local communities; within this context, street food is seen as a ‘related tourism activity’ and not as a form of tourism</a:t>
            </a:r>
            <a:r>
              <a:rPr lang="en-GB" sz="2400" dirty="0" smtClean="0"/>
              <a:t>.</a:t>
            </a:r>
            <a:endParaRPr lang="en-GB" sz="2400" dirty="0"/>
          </a:p>
        </p:txBody>
      </p:sp>
      <p:sp>
        <p:nvSpPr>
          <p:cNvPr id="4" name="Title 1"/>
          <p:cNvSpPr>
            <a:spLocks noGrp="1"/>
          </p:cNvSpPr>
          <p:nvPr>
            <p:ph type="title"/>
          </p:nvPr>
        </p:nvSpPr>
        <p:spPr>
          <a:xfrm>
            <a:off x="609600" y="228600"/>
            <a:ext cx="8153400" cy="990600"/>
          </a:xfrm>
        </p:spPr>
        <p:txBody>
          <a:bodyPr>
            <a:normAutofit/>
          </a:bodyPr>
          <a:lstStyle/>
          <a:p>
            <a:pPr algn="ctr"/>
            <a:r>
              <a:rPr lang="en-GB" sz="2800" b="1" dirty="0" smtClean="0">
                <a:solidFill>
                  <a:schemeClr val="accent1"/>
                </a:solidFill>
              </a:rPr>
              <a:t>CONCLUSION</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Median</Template>
  <TotalTime>486</TotalTime>
  <Words>1790</Words>
  <Application>Microsoft Office PowerPoint</Application>
  <PresentationFormat>On-screen Show (4:3)</PresentationFormat>
  <Paragraphs>101</Paragraphs>
  <Slides>13</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Times New Roman</vt:lpstr>
      <vt:lpstr>Tw Cen MT</vt:lpstr>
      <vt:lpstr>Wingdings</vt:lpstr>
      <vt:lpstr>Wingdings 2</vt:lpstr>
      <vt:lpstr>Median</vt:lpstr>
      <vt:lpstr>Exploring the potential of street food as a sustainable livelihood tourism strategy for developing destinations</vt:lpstr>
      <vt:lpstr>CONTEXT</vt:lpstr>
      <vt:lpstr>CONTEXT (CONTD)</vt:lpstr>
      <vt:lpstr>STREET FOOD: SOME FACTS</vt:lpstr>
      <vt:lpstr>RESEARCH OBJECTIVE</vt:lpstr>
      <vt:lpstr>CONCEPTUAL FRAMEWORK</vt:lpstr>
      <vt:lpstr>SUSTAINABLE TOURISM</vt:lpstr>
      <vt:lpstr>SUSTAINABLE FOOD</vt:lpstr>
      <vt:lpstr>STREET FOOD</vt:lpstr>
      <vt:lpstr>ENTREPRENEURSHIP TOURISM</vt:lpstr>
      <vt:lpstr>PowerPoint Presentation</vt:lpstr>
      <vt:lpstr>PowerPoint Presentation</vt:lpstr>
      <vt:lpstr>CONCLUSION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Exploring the potential of street food as a sustainable livelihood tourism strategy for developing destinations</dc:title>
  <dc:creator>hugues</dc:creator>
  <cp:lastModifiedBy>Anca Yallop</cp:lastModifiedBy>
  <cp:revision>48</cp:revision>
  <dcterms:created xsi:type="dcterms:W3CDTF">2006-08-16T00:00:00Z</dcterms:created>
  <dcterms:modified xsi:type="dcterms:W3CDTF">2016-11-28T03:56:15Z</dcterms:modified>
</cp:coreProperties>
</file>